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9"/>
  </p:notesMasterIdLst>
  <p:sldIdLst>
    <p:sldId id="1350" r:id="rId5"/>
    <p:sldId id="1451" r:id="rId6"/>
    <p:sldId id="1452" r:id="rId7"/>
    <p:sldId id="1453" r:id="rId8"/>
    <p:sldId id="1454" r:id="rId9"/>
    <p:sldId id="1455" r:id="rId10"/>
    <p:sldId id="1456" r:id="rId11"/>
    <p:sldId id="1457" r:id="rId12"/>
    <p:sldId id="1458" r:id="rId13"/>
    <p:sldId id="1459" r:id="rId14"/>
    <p:sldId id="1460" r:id="rId15"/>
    <p:sldId id="1461" r:id="rId16"/>
    <p:sldId id="1462" r:id="rId17"/>
    <p:sldId id="1463" r:id="rId18"/>
    <p:sldId id="1464" r:id="rId19"/>
    <p:sldId id="1465" r:id="rId20"/>
    <p:sldId id="1466" r:id="rId21"/>
    <p:sldId id="1467" r:id="rId22"/>
    <p:sldId id="1468" r:id="rId23"/>
    <p:sldId id="1469" r:id="rId24"/>
    <p:sldId id="1470" r:id="rId25"/>
    <p:sldId id="1471" r:id="rId26"/>
    <p:sldId id="1472" r:id="rId27"/>
    <p:sldId id="1474" r:id="rId28"/>
    <p:sldId id="1475" r:id="rId29"/>
    <p:sldId id="1473" r:id="rId30"/>
    <p:sldId id="1477" r:id="rId31"/>
    <p:sldId id="1476" r:id="rId32"/>
    <p:sldId id="1478" r:id="rId33"/>
    <p:sldId id="1479" r:id="rId34"/>
    <p:sldId id="1480" r:id="rId35"/>
    <p:sldId id="1481" r:id="rId36"/>
    <p:sldId id="1482" r:id="rId37"/>
    <p:sldId id="1483" r:id="rId38"/>
    <p:sldId id="1484" r:id="rId39"/>
    <p:sldId id="1485" r:id="rId40"/>
    <p:sldId id="1486" r:id="rId41"/>
    <p:sldId id="1487" r:id="rId42"/>
    <p:sldId id="1488" r:id="rId43"/>
    <p:sldId id="1489" r:id="rId44"/>
    <p:sldId id="1490" r:id="rId45"/>
    <p:sldId id="1491" r:id="rId46"/>
    <p:sldId id="1492" r:id="rId47"/>
    <p:sldId id="1493" r:id="rId48"/>
    <p:sldId id="1494" r:id="rId49"/>
    <p:sldId id="1495" r:id="rId50"/>
    <p:sldId id="1496" r:id="rId51"/>
    <p:sldId id="1497" r:id="rId52"/>
    <p:sldId id="1498" r:id="rId53"/>
    <p:sldId id="1499" r:id="rId54"/>
    <p:sldId id="1500" r:id="rId55"/>
    <p:sldId id="1501" r:id="rId56"/>
    <p:sldId id="1502" r:id="rId57"/>
    <p:sldId id="1504" r:id="rId58"/>
    <p:sldId id="1506" r:id="rId59"/>
    <p:sldId id="1505" r:id="rId60"/>
    <p:sldId id="1507" r:id="rId61"/>
    <p:sldId id="1508" r:id="rId62"/>
    <p:sldId id="1509" r:id="rId63"/>
    <p:sldId id="1510" r:id="rId64"/>
    <p:sldId id="1511" r:id="rId65"/>
    <p:sldId id="1512" r:id="rId66"/>
    <p:sldId id="1513" r:id="rId67"/>
    <p:sldId id="1514" r:id="rId68"/>
    <p:sldId id="1515" r:id="rId69"/>
    <p:sldId id="1516" r:id="rId70"/>
    <p:sldId id="1517" r:id="rId71"/>
    <p:sldId id="1518" r:id="rId72"/>
    <p:sldId id="1519" r:id="rId73"/>
    <p:sldId id="1520" r:id="rId74"/>
    <p:sldId id="1521" r:id="rId75"/>
    <p:sldId id="1522" r:id="rId76"/>
    <p:sldId id="1523" r:id="rId77"/>
    <p:sldId id="1530"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333333"/>
    <a:srgbClr val="355E93"/>
    <a:srgbClr val="0C2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304D8C-0FD2-4A45-B9B2-8AF78D838658}" v="4" dt="2023-08-16T15:51:13.5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rio McLaurin" userId="fd8df828-53f8-40f6-8426-32f9e0abb8ae" providerId="ADAL" clId="{6ACCEBFD-EF81-416C-82FD-D878D169BC09}"/>
    <pc:docChg chg="custSel delSld modSld sldOrd">
      <pc:chgData name="Marrio McLaurin" userId="fd8df828-53f8-40f6-8426-32f9e0abb8ae" providerId="ADAL" clId="{6ACCEBFD-EF81-416C-82FD-D878D169BC09}" dt="2023-08-14T16:27:12.801" v="26" actId="207"/>
      <pc:docMkLst>
        <pc:docMk/>
      </pc:docMkLst>
      <pc:sldChg chg="modSp mod">
        <pc:chgData name="Marrio McLaurin" userId="fd8df828-53f8-40f6-8426-32f9e0abb8ae" providerId="ADAL" clId="{6ACCEBFD-EF81-416C-82FD-D878D169BC09}" dt="2023-08-14T16:08:34.088" v="5" actId="20577"/>
        <pc:sldMkLst>
          <pc:docMk/>
          <pc:sldMk cId="656867418" sldId="1350"/>
        </pc:sldMkLst>
        <pc:spChg chg="mod">
          <ac:chgData name="Marrio McLaurin" userId="fd8df828-53f8-40f6-8426-32f9e0abb8ae" providerId="ADAL" clId="{6ACCEBFD-EF81-416C-82FD-D878D169BC09}" dt="2023-08-14T16:08:34.088" v="5" actId="20577"/>
          <ac:spMkLst>
            <pc:docMk/>
            <pc:sldMk cId="656867418" sldId="1350"/>
            <ac:spMk id="7" creationId="{00000000-0000-0000-0000-000000000000}"/>
          </ac:spMkLst>
        </pc:spChg>
      </pc:sldChg>
      <pc:sldChg chg="modSp mod">
        <pc:chgData name="Marrio McLaurin" userId="fd8df828-53f8-40f6-8426-32f9e0abb8ae" providerId="ADAL" clId="{6ACCEBFD-EF81-416C-82FD-D878D169BC09}" dt="2023-08-14T16:27:12.801" v="26" actId="207"/>
        <pc:sldMkLst>
          <pc:docMk/>
          <pc:sldMk cId="1664899534" sldId="1467"/>
        </pc:sldMkLst>
        <pc:spChg chg="mod">
          <ac:chgData name="Marrio McLaurin" userId="fd8df828-53f8-40f6-8426-32f9e0abb8ae" providerId="ADAL" clId="{6ACCEBFD-EF81-416C-82FD-D878D169BC09}" dt="2023-08-14T16:27:12.801" v="26" actId="207"/>
          <ac:spMkLst>
            <pc:docMk/>
            <pc:sldMk cId="1664899534" sldId="1467"/>
            <ac:spMk id="2" creationId="{76BE6CBA-66A0-4FD3-07E2-C17B42945AB4}"/>
          </ac:spMkLst>
        </pc:spChg>
      </pc:sldChg>
      <pc:sldChg chg="delSp modSp mod">
        <pc:chgData name="Marrio McLaurin" userId="fd8df828-53f8-40f6-8426-32f9e0abb8ae" providerId="ADAL" clId="{6ACCEBFD-EF81-416C-82FD-D878D169BC09}" dt="2023-08-14T16:25:22.181" v="24" actId="20577"/>
        <pc:sldMkLst>
          <pc:docMk/>
          <pc:sldMk cId="2846344315" sldId="1479"/>
        </pc:sldMkLst>
        <pc:spChg chg="del mod">
          <ac:chgData name="Marrio McLaurin" userId="fd8df828-53f8-40f6-8426-32f9e0abb8ae" providerId="ADAL" clId="{6ACCEBFD-EF81-416C-82FD-D878D169BC09}" dt="2023-08-14T16:25:10.808" v="19" actId="478"/>
          <ac:spMkLst>
            <pc:docMk/>
            <pc:sldMk cId="2846344315" sldId="1479"/>
            <ac:spMk id="2" creationId="{C499509A-353B-57C9-FE77-67521BBF9A5E}"/>
          </ac:spMkLst>
        </pc:spChg>
        <pc:spChg chg="mod">
          <ac:chgData name="Marrio McLaurin" userId="fd8df828-53f8-40f6-8426-32f9e0abb8ae" providerId="ADAL" clId="{6ACCEBFD-EF81-416C-82FD-D878D169BC09}" dt="2023-08-14T16:25:22.181" v="24" actId="20577"/>
          <ac:spMkLst>
            <pc:docMk/>
            <pc:sldMk cId="2846344315" sldId="1479"/>
            <ac:spMk id="3" creationId="{41C82FB5-5BBF-5027-7D3C-F7D0682DE476}"/>
          </ac:spMkLst>
        </pc:spChg>
      </pc:sldChg>
      <pc:sldChg chg="ord">
        <pc:chgData name="Marrio McLaurin" userId="fd8df828-53f8-40f6-8426-32f9e0abb8ae" providerId="ADAL" clId="{6ACCEBFD-EF81-416C-82FD-D878D169BC09}" dt="2023-08-14T16:20:47.145" v="17"/>
        <pc:sldMkLst>
          <pc:docMk/>
          <pc:sldMk cId="2166202160" sldId="1509"/>
        </pc:sldMkLst>
      </pc:sldChg>
      <pc:sldChg chg="modSp mod">
        <pc:chgData name="Marrio McLaurin" userId="fd8df828-53f8-40f6-8426-32f9e0abb8ae" providerId="ADAL" clId="{6ACCEBFD-EF81-416C-82FD-D878D169BC09}" dt="2023-08-14T16:18:47.342" v="15" actId="6549"/>
        <pc:sldMkLst>
          <pc:docMk/>
          <pc:sldMk cId="957529801" sldId="1515"/>
        </pc:sldMkLst>
        <pc:spChg chg="mod">
          <ac:chgData name="Marrio McLaurin" userId="fd8df828-53f8-40f6-8426-32f9e0abb8ae" providerId="ADAL" clId="{6ACCEBFD-EF81-416C-82FD-D878D169BC09}" dt="2023-08-14T16:18:47.342" v="15" actId="6549"/>
          <ac:spMkLst>
            <pc:docMk/>
            <pc:sldMk cId="957529801" sldId="1515"/>
            <ac:spMk id="2" creationId="{B1EC4BCD-B56B-D98E-62A9-9B7CAEBC2B14}"/>
          </ac:spMkLst>
        </pc:spChg>
      </pc:sldChg>
      <pc:sldChg chg="del">
        <pc:chgData name="Marrio McLaurin" userId="fd8df828-53f8-40f6-8426-32f9e0abb8ae" providerId="ADAL" clId="{6ACCEBFD-EF81-416C-82FD-D878D169BC09}" dt="2023-08-14T16:10:30.667" v="6" actId="47"/>
        <pc:sldMkLst>
          <pc:docMk/>
          <pc:sldMk cId="663753275" sldId="1529"/>
        </pc:sldMkLst>
      </pc:sldChg>
    </pc:docChg>
  </pc:docChgLst>
  <pc:docChgLst>
    <pc:chgData name="Marrio McLaurin" userId="fd8df828-53f8-40f6-8426-32f9e0abb8ae" providerId="ADAL" clId="{3C304D8C-0FD2-4A45-B9B2-8AF78D838658}"/>
    <pc:docChg chg="custSel delSld modSld modMainMaster">
      <pc:chgData name="Marrio McLaurin" userId="fd8df828-53f8-40f6-8426-32f9e0abb8ae" providerId="ADAL" clId="{3C304D8C-0FD2-4A45-B9B2-8AF78D838658}" dt="2023-08-16T15:51:13.589" v="65"/>
      <pc:docMkLst>
        <pc:docMk/>
      </pc:docMkLst>
      <pc:sldChg chg="modSp mod">
        <pc:chgData name="Marrio McLaurin" userId="fd8df828-53f8-40f6-8426-32f9e0abb8ae" providerId="ADAL" clId="{3C304D8C-0FD2-4A45-B9B2-8AF78D838658}" dt="2023-08-11T18:11:08.671" v="0" actId="20577"/>
        <pc:sldMkLst>
          <pc:docMk/>
          <pc:sldMk cId="3120207125" sldId="1462"/>
        </pc:sldMkLst>
        <pc:spChg chg="mod">
          <ac:chgData name="Marrio McLaurin" userId="fd8df828-53f8-40f6-8426-32f9e0abb8ae" providerId="ADAL" clId="{3C304D8C-0FD2-4A45-B9B2-8AF78D838658}" dt="2023-08-11T18:11:08.671" v="0" actId="20577"/>
          <ac:spMkLst>
            <pc:docMk/>
            <pc:sldMk cId="3120207125" sldId="1462"/>
            <ac:spMk id="6" creationId="{A4E3FC61-A464-3658-81F9-7A01C52D0953}"/>
          </ac:spMkLst>
        </pc:spChg>
      </pc:sldChg>
      <pc:sldChg chg="del">
        <pc:chgData name="Marrio McLaurin" userId="fd8df828-53f8-40f6-8426-32f9e0abb8ae" providerId="ADAL" clId="{3C304D8C-0FD2-4A45-B9B2-8AF78D838658}" dt="2023-08-11T18:43:13.372" v="61" actId="2696"/>
        <pc:sldMkLst>
          <pc:docMk/>
          <pc:sldMk cId="3430200587" sldId="1503"/>
        </pc:sldMkLst>
      </pc:sldChg>
      <pc:sldChg chg="modSp mod">
        <pc:chgData name="Marrio McLaurin" userId="fd8df828-53f8-40f6-8426-32f9e0abb8ae" providerId="ADAL" clId="{3C304D8C-0FD2-4A45-B9B2-8AF78D838658}" dt="2023-08-11T18:13:15.580" v="34" actId="20577"/>
        <pc:sldMkLst>
          <pc:docMk/>
          <pc:sldMk cId="957529801" sldId="1515"/>
        </pc:sldMkLst>
        <pc:spChg chg="mod">
          <ac:chgData name="Marrio McLaurin" userId="fd8df828-53f8-40f6-8426-32f9e0abb8ae" providerId="ADAL" clId="{3C304D8C-0FD2-4A45-B9B2-8AF78D838658}" dt="2023-08-11T18:13:15.580" v="34" actId="20577"/>
          <ac:spMkLst>
            <pc:docMk/>
            <pc:sldMk cId="957529801" sldId="1515"/>
            <ac:spMk id="2" creationId="{B1EC4BCD-B56B-D98E-62A9-9B7CAEBC2B14}"/>
          </ac:spMkLst>
        </pc:spChg>
      </pc:sldChg>
      <pc:sldChg chg="modSp mod">
        <pc:chgData name="Marrio McLaurin" userId="fd8df828-53f8-40f6-8426-32f9e0abb8ae" providerId="ADAL" clId="{3C304D8C-0FD2-4A45-B9B2-8AF78D838658}" dt="2023-08-11T18:15:00.301" v="60" actId="1076"/>
        <pc:sldMkLst>
          <pc:docMk/>
          <pc:sldMk cId="3402114" sldId="1521"/>
        </pc:sldMkLst>
        <pc:spChg chg="mod">
          <ac:chgData name="Marrio McLaurin" userId="fd8df828-53f8-40f6-8426-32f9e0abb8ae" providerId="ADAL" clId="{3C304D8C-0FD2-4A45-B9B2-8AF78D838658}" dt="2023-08-11T18:14:52.677" v="59" actId="1036"/>
          <ac:spMkLst>
            <pc:docMk/>
            <pc:sldMk cId="3402114" sldId="1521"/>
            <ac:spMk id="4" creationId="{CFAC82E2-55C3-D6ED-7B8C-F1BDD126D54E}"/>
          </ac:spMkLst>
        </pc:spChg>
        <pc:spChg chg="mod">
          <ac:chgData name="Marrio McLaurin" userId="fd8df828-53f8-40f6-8426-32f9e0abb8ae" providerId="ADAL" clId="{3C304D8C-0FD2-4A45-B9B2-8AF78D838658}" dt="2023-08-11T18:15:00.301" v="60" actId="1076"/>
          <ac:spMkLst>
            <pc:docMk/>
            <pc:sldMk cId="3402114" sldId="1521"/>
            <ac:spMk id="6" creationId="{F466EC10-0CC5-4CC9-AEA5-117336DC8C3F}"/>
          </ac:spMkLst>
        </pc:spChg>
      </pc:sldChg>
      <pc:sldMasterChg chg="addSp delSp modSp mod modSldLayout">
        <pc:chgData name="Marrio McLaurin" userId="fd8df828-53f8-40f6-8426-32f9e0abb8ae" providerId="ADAL" clId="{3C304D8C-0FD2-4A45-B9B2-8AF78D838658}" dt="2023-08-16T15:51:13.589" v="65"/>
        <pc:sldMasterMkLst>
          <pc:docMk/>
          <pc:sldMasterMk cId="2085850978" sldId="2147483648"/>
        </pc:sldMasterMkLst>
        <pc:spChg chg="mod">
          <ac:chgData name="Marrio McLaurin" userId="fd8df828-53f8-40f6-8426-32f9e0abb8ae" providerId="ADAL" clId="{3C304D8C-0FD2-4A45-B9B2-8AF78D838658}" dt="2023-08-16T15:51:13.589" v="65"/>
          <ac:spMkLst>
            <pc:docMk/>
            <pc:sldMasterMk cId="2085850978" sldId="2147483648"/>
            <ac:spMk id="15" creationId="{28939C6A-8F04-4428-0B68-BD3FEABC3B6A}"/>
          </ac:spMkLst>
        </pc:spChg>
        <pc:spChg chg="mod">
          <ac:chgData name="Marrio McLaurin" userId="fd8df828-53f8-40f6-8426-32f9e0abb8ae" providerId="ADAL" clId="{3C304D8C-0FD2-4A45-B9B2-8AF78D838658}" dt="2023-08-16T15:51:13.589" v="65"/>
          <ac:spMkLst>
            <pc:docMk/>
            <pc:sldMasterMk cId="2085850978" sldId="2147483648"/>
            <ac:spMk id="16" creationId="{D050972D-B82F-7F4B-5554-D50642FF7AE9}"/>
          </ac:spMkLst>
        </pc:spChg>
        <pc:spChg chg="mod">
          <ac:chgData name="Marrio McLaurin" userId="fd8df828-53f8-40f6-8426-32f9e0abb8ae" providerId="ADAL" clId="{3C304D8C-0FD2-4A45-B9B2-8AF78D838658}" dt="2023-08-16T15:51:13.589" v="65"/>
          <ac:spMkLst>
            <pc:docMk/>
            <pc:sldMasterMk cId="2085850978" sldId="2147483648"/>
            <ac:spMk id="17" creationId="{CB6E704A-F6CB-C79E-F153-22DD4628B819}"/>
          </ac:spMkLst>
        </pc:spChg>
        <pc:spChg chg="mod">
          <ac:chgData name="Marrio McLaurin" userId="fd8df828-53f8-40f6-8426-32f9e0abb8ae" providerId="ADAL" clId="{3C304D8C-0FD2-4A45-B9B2-8AF78D838658}" dt="2023-08-16T15:51:13.589" v="65"/>
          <ac:spMkLst>
            <pc:docMk/>
            <pc:sldMasterMk cId="2085850978" sldId="2147483648"/>
            <ac:spMk id="18" creationId="{63489B08-39E9-8096-D75C-7DD0D73A90A0}"/>
          </ac:spMkLst>
        </pc:spChg>
        <pc:spChg chg="mod">
          <ac:chgData name="Marrio McLaurin" userId="fd8df828-53f8-40f6-8426-32f9e0abb8ae" providerId="ADAL" clId="{3C304D8C-0FD2-4A45-B9B2-8AF78D838658}" dt="2023-08-16T15:51:13.589" v="65"/>
          <ac:spMkLst>
            <pc:docMk/>
            <pc:sldMasterMk cId="2085850978" sldId="2147483648"/>
            <ac:spMk id="19" creationId="{13FBA730-D750-0C8E-9030-5840699871DE}"/>
          </ac:spMkLst>
        </pc:spChg>
        <pc:spChg chg="mod">
          <ac:chgData name="Marrio McLaurin" userId="fd8df828-53f8-40f6-8426-32f9e0abb8ae" providerId="ADAL" clId="{3C304D8C-0FD2-4A45-B9B2-8AF78D838658}" dt="2023-08-16T15:51:13.589" v="65"/>
          <ac:spMkLst>
            <pc:docMk/>
            <pc:sldMasterMk cId="2085850978" sldId="2147483648"/>
            <ac:spMk id="20" creationId="{656D85DE-91AD-C54F-DC4C-88C32BDD74E8}"/>
          </ac:spMkLst>
        </pc:spChg>
        <pc:spChg chg="mod">
          <ac:chgData name="Marrio McLaurin" userId="fd8df828-53f8-40f6-8426-32f9e0abb8ae" providerId="ADAL" clId="{3C304D8C-0FD2-4A45-B9B2-8AF78D838658}" dt="2023-08-16T15:51:13.589" v="65"/>
          <ac:spMkLst>
            <pc:docMk/>
            <pc:sldMasterMk cId="2085850978" sldId="2147483648"/>
            <ac:spMk id="21" creationId="{371F7BF8-2493-3F03-D3D3-B006FB02CCC9}"/>
          </ac:spMkLst>
        </pc:spChg>
        <pc:spChg chg="mod">
          <ac:chgData name="Marrio McLaurin" userId="fd8df828-53f8-40f6-8426-32f9e0abb8ae" providerId="ADAL" clId="{3C304D8C-0FD2-4A45-B9B2-8AF78D838658}" dt="2023-08-16T15:51:13.589" v="65"/>
          <ac:spMkLst>
            <pc:docMk/>
            <pc:sldMasterMk cId="2085850978" sldId="2147483648"/>
            <ac:spMk id="22" creationId="{5C26E251-C18A-8BD7-A010-ADBFDF26A149}"/>
          </ac:spMkLst>
        </pc:spChg>
        <pc:spChg chg="mod">
          <ac:chgData name="Marrio McLaurin" userId="fd8df828-53f8-40f6-8426-32f9e0abb8ae" providerId="ADAL" clId="{3C304D8C-0FD2-4A45-B9B2-8AF78D838658}" dt="2023-08-16T15:51:13.589" v="65"/>
          <ac:spMkLst>
            <pc:docMk/>
            <pc:sldMasterMk cId="2085850978" sldId="2147483648"/>
            <ac:spMk id="23" creationId="{1C7FCBA0-AD7F-10CE-8833-87E205BC3C89}"/>
          </ac:spMkLst>
        </pc:spChg>
        <pc:spChg chg="mod">
          <ac:chgData name="Marrio McLaurin" userId="fd8df828-53f8-40f6-8426-32f9e0abb8ae" providerId="ADAL" clId="{3C304D8C-0FD2-4A45-B9B2-8AF78D838658}" dt="2023-08-16T15:51:13.589" v="65"/>
          <ac:spMkLst>
            <pc:docMk/>
            <pc:sldMasterMk cId="2085850978" sldId="2147483648"/>
            <ac:spMk id="24" creationId="{BDE4B73E-CDEF-8714-AB3B-82C2DFEFD38C}"/>
          </ac:spMkLst>
        </pc:spChg>
        <pc:spChg chg="mod">
          <ac:chgData name="Marrio McLaurin" userId="fd8df828-53f8-40f6-8426-32f9e0abb8ae" providerId="ADAL" clId="{3C304D8C-0FD2-4A45-B9B2-8AF78D838658}" dt="2023-08-16T15:51:13.589" v="65"/>
          <ac:spMkLst>
            <pc:docMk/>
            <pc:sldMasterMk cId="2085850978" sldId="2147483648"/>
            <ac:spMk id="25" creationId="{0EEC156A-8F41-F33D-F84B-D5EBE00D12BB}"/>
          </ac:spMkLst>
        </pc:spChg>
        <pc:grpChg chg="add mod">
          <ac:chgData name="Marrio McLaurin" userId="fd8df828-53f8-40f6-8426-32f9e0abb8ae" providerId="ADAL" clId="{3C304D8C-0FD2-4A45-B9B2-8AF78D838658}" dt="2023-08-16T15:51:13.589" v="65"/>
          <ac:grpSpMkLst>
            <pc:docMk/>
            <pc:sldMasterMk cId="2085850978" sldId="2147483648"/>
            <ac:grpSpMk id="14" creationId="{D184C24C-F9E7-8C8B-96F4-51E05CF308AB}"/>
          </ac:grpSpMkLst>
        </pc:grpChg>
        <pc:picChg chg="del">
          <ac:chgData name="Marrio McLaurin" userId="fd8df828-53f8-40f6-8426-32f9e0abb8ae" providerId="ADAL" clId="{3C304D8C-0FD2-4A45-B9B2-8AF78D838658}" dt="2023-08-16T15:51:12.497" v="64" actId="478"/>
          <ac:picMkLst>
            <pc:docMk/>
            <pc:sldMasterMk cId="2085850978" sldId="2147483648"/>
            <ac:picMk id="11" creationId="{F8606590-F844-18A7-E346-B6EB9922DA0F}"/>
          </ac:picMkLst>
        </pc:picChg>
        <pc:sldLayoutChg chg="addSp delSp modSp mod">
          <pc:chgData name="Marrio McLaurin" userId="fd8df828-53f8-40f6-8426-32f9e0abb8ae" providerId="ADAL" clId="{3C304D8C-0FD2-4A45-B9B2-8AF78D838658}" dt="2023-08-16T15:50:47.655" v="63"/>
          <pc:sldLayoutMkLst>
            <pc:docMk/>
            <pc:sldMasterMk cId="2085850978" sldId="2147483648"/>
            <pc:sldLayoutMk cId="761173440" sldId="2147483660"/>
          </pc:sldLayoutMkLst>
          <pc:spChg chg="mod">
            <ac:chgData name="Marrio McLaurin" userId="fd8df828-53f8-40f6-8426-32f9e0abb8ae" providerId="ADAL" clId="{3C304D8C-0FD2-4A45-B9B2-8AF78D838658}" dt="2023-08-16T15:50:47.655" v="63"/>
            <ac:spMkLst>
              <pc:docMk/>
              <pc:sldMasterMk cId="2085850978" sldId="2147483648"/>
              <pc:sldLayoutMk cId="761173440" sldId="2147483660"/>
              <ac:spMk id="6" creationId="{27034719-B91F-6575-851D-DD21A20F7A08}"/>
            </ac:spMkLst>
          </pc:spChg>
          <pc:spChg chg="mod">
            <ac:chgData name="Marrio McLaurin" userId="fd8df828-53f8-40f6-8426-32f9e0abb8ae" providerId="ADAL" clId="{3C304D8C-0FD2-4A45-B9B2-8AF78D838658}" dt="2023-08-16T15:50:47.655" v="63"/>
            <ac:spMkLst>
              <pc:docMk/>
              <pc:sldMasterMk cId="2085850978" sldId="2147483648"/>
              <pc:sldLayoutMk cId="761173440" sldId="2147483660"/>
              <ac:spMk id="7" creationId="{C8C31DBE-EE3B-B487-75E4-F3A9F33FA213}"/>
            </ac:spMkLst>
          </pc:spChg>
          <pc:spChg chg="mod">
            <ac:chgData name="Marrio McLaurin" userId="fd8df828-53f8-40f6-8426-32f9e0abb8ae" providerId="ADAL" clId="{3C304D8C-0FD2-4A45-B9B2-8AF78D838658}" dt="2023-08-16T15:50:47.655" v="63"/>
            <ac:spMkLst>
              <pc:docMk/>
              <pc:sldMasterMk cId="2085850978" sldId="2147483648"/>
              <pc:sldLayoutMk cId="761173440" sldId="2147483660"/>
              <ac:spMk id="8" creationId="{9934370F-9A6B-9D3D-0F48-9FA3F70948F0}"/>
            </ac:spMkLst>
          </pc:spChg>
          <pc:spChg chg="mod">
            <ac:chgData name="Marrio McLaurin" userId="fd8df828-53f8-40f6-8426-32f9e0abb8ae" providerId="ADAL" clId="{3C304D8C-0FD2-4A45-B9B2-8AF78D838658}" dt="2023-08-16T15:50:47.655" v="63"/>
            <ac:spMkLst>
              <pc:docMk/>
              <pc:sldMasterMk cId="2085850978" sldId="2147483648"/>
              <pc:sldLayoutMk cId="761173440" sldId="2147483660"/>
              <ac:spMk id="9" creationId="{86716859-5E55-A0BD-DA3E-8B0A1AF432BF}"/>
            </ac:spMkLst>
          </pc:spChg>
          <pc:spChg chg="mod">
            <ac:chgData name="Marrio McLaurin" userId="fd8df828-53f8-40f6-8426-32f9e0abb8ae" providerId="ADAL" clId="{3C304D8C-0FD2-4A45-B9B2-8AF78D838658}" dt="2023-08-16T15:50:47.655" v="63"/>
            <ac:spMkLst>
              <pc:docMk/>
              <pc:sldMasterMk cId="2085850978" sldId="2147483648"/>
              <pc:sldLayoutMk cId="761173440" sldId="2147483660"/>
              <ac:spMk id="10" creationId="{C9306401-C36F-F100-0443-FE5E85DC62C9}"/>
            </ac:spMkLst>
          </pc:spChg>
          <pc:spChg chg="mod">
            <ac:chgData name="Marrio McLaurin" userId="fd8df828-53f8-40f6-8426-32f9e0abb8ae" providerId="ADAL" clId="{3C304D8C-0FD2-4A45-B9B2-8AF78D838658}" dt="2023-08-16T15:50:47.655" v="63"/>
            <ac:spMkLst>
              <pc:docMk/>
              <pc:sldMasterMk cId="2085850978" sldId="2147483648"/>
              <pc:sldLayoutMk cId="761173440" sldId="2147483660"/>
              <ac:spMk id="11" creationId="{0747E351-21BF-0017-C099-EDC27DCB7863}"/>
            </ac:spMkLst>
          </pc:spChg>
          <pc:spChg chg="mod">
            <ac:chgData name="Marrio McLaurin" userId="fd8df828-53f8-40f6-8426-32f9e0abb8ae" providerId="ADAL" clId="{3C304D8C-0FD2-4A45-B9B2-8AF78D838658}" dt="2023-08-16T15:50:47.655" v="63"/>
            <ac:spMkLst>
              <pc:docMk/>
              <pc:sldMasterMk cId="2085850978" sldId="2147483648"/>
              <pc:sldLayoutMk cId="761173440" sldId="2147483660"/>
              <ac:spMk id="12" creationId="{D9E1DB4A-FC58-6B43-3D47-E1F5F8CF4479}"/>
            </ac:spMkLst>
          </pc:spChg>
          <pc:spChg chg="mod">
            <ac:chgData name="Marrio McLaurin" userId="fd8df828-53f8-40f6-8426-32f9e0abb8ae" providerId="ADAL" clId="{3C304D8C-0FD2-4A45-B9B2-8AF78D838658}" dt="2023-08-16T15:50:47.655" v="63"/>
            <ac:spMkLst>
              <pc:docMk/>
              <pc:sldMasterMk cId="2085850978" sldId="2147483648"/>
              <pc:sldLayoutMk cId="761173440" sldId="2147483660"/>
              <ac:spMk id="13" creationId="{237C5D72-2F2D-9EC5-5167-053A91424BB0}"/>
            </ac:spMkLst>
          </pc:spChg>
          <pc:spChg chg="mod">
            <ac:chgData name="Marrio McLaurin" userId="fd8df828-53f8-40f6-8426-32f9e0abb8ae" providerId="ADAL" clId="{3C304D8C-0FD2-4A45-B9B2-8AF78D838658}" dt="2023-08-16T15:50:47.655" v="63"/>
            <ac:spMkLst>
              <pc:docMk/>
              <pc:sldMasterMk cId="2085850978" sldId="2147483648"/>
              <pc:sldLayoutMk cId="761173440" sldId="2147483660"/>
              <ac:spMk id="14" creationId="{C6EC0F26-5EBA-34D4-BFB6-3B5826966C48}"/>
            </ac:spMkLst>
          </pc:spChg>
          <pc:spChg chg="mod">
            <ac:chgData name="Marrio McLaurin" userId="fd8df828-53f8-40f6-8426-32f9e0abb8ae" providerId="ADAL" clId="{3C304D8C-0FD2-4A45-B9B2-8AF78D838658}" dt="2023-08-16T15:50:47.655" v="63"/>
            <ac:spMkLst>
              <pc:docMk/>
              <pc:sldMasterMk cId="2085850978" sldId="2147483648"/>
              <pc:sldLayoutMk cId="761173440" sldId="2147483660"/>
              <ac:spMk id="15" creationId="{4694FD07-0063-AACB-01FF-BE84F389025A}"/>
            </ac:spMkLst>
          </pc:spChg>
          <pc:spChg chg="mod">
            <ac:chgData name="Marrio McLaurin" userId="fd8df828-53f8-40f6-8426-32f9e0abb8ae" providerId="ADAL" clId="{3C304D8C-0FD2-4A45-B9B2-8AF78D838658}" dt="2023-08-16T15:50:47.655" v="63"/>
            <ac:spMkLst>
              <pc:docMk/>
              <pc:sldMasterMk cId="2085850978" sldId="2147483648"/>
              <pc:sldLayoutMk cId="761173440" sldId="2147483660"/>
              <ac:spMk id="16" creationId="{032CEA20-D6BD-6E6C-2DAF-4555DA8706B8}"/>
            </ac:spMkLst>
          </pc:spChg>
          <pc:grpChg chg="add mod">
            <ac:chgData name="Marrio McLaurin" userId="fd8df828-53f8-40f6-8426-32f9e0abb8ae" providerId="ADAL" clId="{3C304D8C-0FD2-4A45-B9B2-8AF78D838658}" dt="2023-08-16T15:50:47.655" v="63"/>
            <ac:grpSpMkLst>
              <pc:docMk/>
              <pc:sldMasterMk cId="2085850978" sldId="2147483648"/>
              <pc:sldLayoutMk cId="761173440" sldId="2147483660"/>
              <ac:grpSpMk id="4" creationId="{269B9A08-4A20-07CD-2325-45DAB8CFAEB6}"/>
            </ac:grpSpMkLst>
          </pc:grpChg>
          <pc:picChg chg="del">
            <ac:chgData name="Marrio McLaurin" userId="fd8df828-53f8-40f6-8426-32f9e0abb8ae" providerId="ADAL" clId="{3C304D8C-0FD2-4A45-B9B2-8AF78D838658}" dt="2023-08-16T15:50:46.250" v="62" actId="478"/>
            <ac:picMkLst>
              <pc:docMk/>
              <pc:sldMasterMk cId="2085850978" sldId="2147483648"/>
              <pc:sldLayoutMk cId="761173440" sldId="2147483660"/>
              <ac:picMk id="3" creationId="{306FFB69-ADDE-4973-B861-ADB012EB9BB3}"/>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EF3C7C-2916-43A8-A116-F9B1695D0D73}"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27CFEE66-A703-4455-8F14-212CCB06B51C}">
      <dgm:prSet/>
      <dgm:spPr/>
      <dgm:t>
        <a:bodyPr/>
        <a:lstStyle/>
        <a:p>
          <a:endParaRPr lang="en-US"/>
        </a:p>
      </dgm:t>
    </dgm:pt>
    <dgm:pt modelId="{E00AE6EE-5E13-4F2A-A3B6-78F35BC3F347}" type="parTrans" cxnId="{FBD6A1EE-AEC6-43ED-BBD8-B6AF5D77EA41}">
      <dgm:prSet/>
      <dgm:spPr/>
      <dgm:t>
        <a:bodyPr/>
        <a:lstStyle/>
        <a:p>
          <a:endParaRPr lang="en-US"/>
        </a:p>
      </dgm:t>
    </dgm:pt>
    <dgm:pt modelId="{E6FBDE20-A87A-4D9C-8E45-1D6A1EF610A0}" type="sibTrans" cxnId="{FBD6A1EE-AEC6-43ED-BBD8-B6AF5D77EA41}">
      <dgm:prSet/>
      <dgm:spPr/>
      <dgm:t>
        <a:bodyPr/>
        <a:lstStyle/>
        <a:p>
          <a:endParaRPr lang="en-US"/>
        </a:p>
      </dgm:t>
    </dgm:pt>
    <dgm:pt modelId="{4371C7BB-D409-4090-B7DF-D1700CB71FC4}">
      <dgm:prSet/>
      <dgm:spPr/>
      <dgm:t>
        <a:bodyPr/>
        <a:lstStyle/>
        <a:p>
          <a:r>
            <a:rPr lang="en-US" b="1"/>
            <a:t>Objective 1: </a:t>
          </a:r>
          <a:r>
            <a:rPr lang="en-US"/>
            <a:t>Systems/Systems Security Engineering, Evidentiary Data &amp; Analysis</a:t>
          </a:r>
        </a:p>
      </dgm:t>
    </dgm:pt>
    <dgm:pt modelId="{B0DCFC07-6EDC-42C3-B7E9-E4C40EC0A2F0}" type="parTrans" cxnId="{4A9FF126-FA7A-4A8B-83B3-2A72F67874E0}">
      <dgm:prSet/>
      <dgm:spPr/>
      <dgm:t>
        <a:bodyPr/>
        <a:lstStyle/>
        <a:p>
          <a:endParaRPr lang="en-US"/>
        </a:p>
      </dgm:t>
    </dgm:pt>
    <dgm:pt modelId="{EE99C394-6225-4E89-AB7E-07051A4A8EDF}" type="sibTrans" cxnId="{4A9FF126-FA7A-4A8B-83B3-2A72F67874E0}">
      <dgm:prSet/>
      <dgm:spPr/>
      <dgm:t>
        <a:bodyPr/>
        <a:lstStyle/>
        <a:p>
          <a:endParaRPr lang="en-US"/>
        </a:p>
      </dgm:t>
    </dgm:pt>
    <dgm:pt modelId="{D2D5920F-8FF3-4CDB-81BF-197031C129A0}">
      <dgm:prSet/>
      <dgm:spPr/>
      <dgm:t>
        <a:bodyPr/>
        <a:lstStyle/>
        <a:p>
          <a:r>
            <a:rPr lang="en-US"/>
            <a:t>Architecture(s)</a:t>
          </a:r>
        </a:p>
      </dgm:t>
    </dgm:pt>
    <dgm:pt modelId="{B9F2423E-32D1-4E58-AA61-05A561B6158C}" type="parTrans" cxnId="{BF77DFA5-E97B-4C6A-ABF4-8B76304A0E2C}">
      <dgm:prSet/>
      <dgm:spPr/>
      <dgm:t>
        <a:bodyPr/>
        <a:lstStyle/>
        <a:p>
          <a:endParaRPr lang="en-US"/>
        </a:p>
      </dgm:t>
    </dgm:pt>
    <dgm:pt modelId="{181E2A43-FAD8-4C4D-984E-0EDDEC721EB6}" type="sibTrans" cxnId="{BF77DFA5-E97B-4C6A-ABF4-8B76304A0E2C}">
      <dgm:prSet/>
      <dgm:spPr/>
      <dgm:t>
        <a:bodyPr/>
        <a:lstStyle/>
        <a:p>
          <a:endParaRPr lang="en-US"/>
        </a:p>
      </dgm:t>
    </dgm:pt>
    <dgm:pt modelId="{2C9C1A28-EE54-427F-8F71-735104B7F1EC}">
      <dgm:prSet/>
      <dgm:spPr/>
      <dgm:t>
        <a:bodyPr/>
        <a:lstStyle/>
        <a:p>
          <a:r>
            <a:rPr lang="en-US"/>
            <a:t>System Boundary(s)</a:t>
          </a:r>
        </a:p>
      </dgm:t>
    </dgm:pt>
    <dgm:pt modelId="{9F43EB4D-C806-42EF-87C5-881C1486FF32}" type="parTrans" cxnId="{E11CCE84-5F84-4663-982F-22EE822BF358}">
      <dgm:prSet/>
      <dgm:spPr/>
      <dgm:t>
        <a:bodyPr/>
        <a:lstStyle/>
        <a:p>
          <a:endParaRPr lang="en-US"/>
        </a:p>
      </dgm:t>
    </dgm:pt>
    <dgm:pt modelId="{3D4E5671-4474-4E64-9CD4-29081686023F}" type="sibTrans" cxnId="{E11CCE84-5F84-4663-982F-22EE822BF358}">
      <dgm:prSet/>
      <dgm:spPr/>
      <dgm:t>
        <a:bodyPr/>
        <a:lstStyle/>
        <a:p>
          <a:endParaRPr lang="en-US"/>
        </a:p>
      </dgm:t>
    </dgm:pt>
    <dgm:pt modelId="{4196FC1B-B3D9-4A5C-A261-9620C072AA0C}">
      <dgm:prSet/>
      <dgm:spPr/>
      <dgm:t>
        <a:bodyPr/>
        <a:lstStyle/>
        <a:p>
          <a:r>
            <a:rPr lang="en-US"/>
            <a:t>Functional Requirements</a:t>
          </a:r>
        </a:p>
      </dgm:t>
    </dgm:pt>
    <dgm:pt modelId="{7AD789BD-4A6D-4326-A685-229BF867A996}" type="parTrans" cxnId="{934EB75F-18EB-4208-B6EC-5E6A2AED13B7}">
      <dgm:prSet/>
      <dgm:spPr/>
      <dgm:t>
        <a:bodyPr/>
        <a:lstStyle/>
        <a:p>
          <a:endParaRPr lang="en-US"/>
        </a:p>
      </dgm:t>
    </dgm:pt>
    <dgm:pt modelId="{A6655B27-59F7-43C1-AFF1-D1EE835E3F59}" type="sibTrans" cxnId="{934EB75F-18EB-4208-B6EC-5E6A2AED13B7}">
      <dgm:prSet/>
      <dgm:spPr/>
      <dgm:t>
        <a:bodyPr/>
        <a:lstStyle/>
        <a:p>
          <a:endParaRPr lang="en-US"/>
        </a:p>
      </dgm:t>
    </dgm:pt>
    <dgm:pt modelId="{61E23BAE-B22C-42F5-871B-BA34F087BD41}">
      <dgm:prSet/>
      <dgm:spPr/>
      <dgm:t>
        <a:bodyPr/>
        <a:lstStyle/>
        <a:p>
          <a:r>
            <a:rPr lang="en-US"/>
            <a:t>Decomposition (Breakdown)</a:t>
          </a:r>
        </a:p>
      </dgm:t>
    </dgm:pt>
    <dgm:pt modelId="{91B159A8-1DB3-4273-9383-CEC6468BB596}" type="parTrans" cxnId="{FFF1C4E3-572B-4531-B15D-9B77C2B5AF01}">
      <dgm:prSet/>
      <dgm:spPr/>
      <dgm:t>
        <a:bodyPr/>
        <a:lstStyle/>
        <a:p>
          <a:endParaRPr lang="en-US"/>
        </a:p>
      </dgm:t>
    </dgm:pt>
    <dgm:pt modelId="{B41FE1D2-7FDF-4B0B-BA9A-26A91904DEA8}" type="sibTrans" cxnId="{FFF1C4E3-572B-4531-B15D-9B77C2B5AF01}">
      <dgm:prSet/>
      <dgm:spPr/>
      <dgm:t>
        <a:bodyPr/>
        <a:lstStyle/>
        <a:p>
          <a:endParaRPr lang="en-US"/>
        </a:p>
      </dgm:t>
    </dgm:pt>
    <dgm:pt modelId="{C3FBFA0D-8379-4C72-AD5F-326FF5576C98}">
      <dgm:prSet/>
      <dgm:spPr/>
      <dgm:t>
        <a:bodyPr/>
        <a:lstStyle/>
        <a:p>
          <a:r>
            <a:rPr lang="en-US"/>
            <a:t>Data Flows</a:t>
          </a:r>
        </a:p>
      </dgm:t>
    </dgm:pt>
    <dgm:pt modelId="{359EF0D7-B154-4DF5-8A50-2628A0AF9F7D}" type="parTrans" cxnId="{56BBA53B-FD0C-488D-B4A0-A4E98973CB23}">
      <dgm:prSet/>
      <dgm:spPr/>
      <dgm:t>
        <a:bodyPr/>
        <a:lstStyle/>
        <a:p>
          <a:endParaRPr lang="en-US"/>
        </a:p>
      </dgm:t>
    </dgm:pt>
    <dgm:pt modelId="{D0349B08-A004-472F-BBCD-7861E917A840}" type="sibTrans" cxnId="{56BBA53B-FD0C-488D-B4A0-A4E98973CB23}">
      <dgm:prSet/>
      <dgm:spPr/>
      <dgm:t>
        <a:bodyPr/>
        <a:lstStyle/>
        <a:p>
          <a:endParaRPr lang="en-US"/>
        </a:p>
      </dgm:t>
    </dgm:pt>
    <dgm:pt modelId="{F8AAF818-F342-4FA2-B2EE-C184310BF260}">
      <dgm:prSet/>
      <dgm:spPr/>
      <dgm:t>
        <a:bodyPr/>
        <a:lstStyle/>
        <a:p>
          <a:r>
            <a:rPr lang="en-US"/>
            <a:t>Technologies</a:t>
          </a:r>
        </a:p>
      </dgm:t>
    </dgm:pt>
    <dgm:pt modelId="{0FC37892-44CB-4C41-9D91-E5C06E7D0E0B}" type="parTrans" cxnId="{26D9869F-D941-4993-A4CC-900C1124DB73}">
      <dgm:prSet/>
      <dgm:spPr/>
      <dgm:t>
        <a:bodyPr/>
        <a:lstStyle/>
        <a:p>
          <a:endParaRPr lang="en-US"/>
        </a:p>
      </dgm:t>
    </dgm:pt>
    <dgm:pt modelId="{36910E2E-7CCD-4D26-8541-6D5983A52F59}" type="sibTrans" cxnId="{26D9869F-D941-4993-A4CC-900C1124DB73}">
      <dgm:prSet/>
      <dgm:spPr/>
      <dgm:t>
        <a:bodyPr/>
        <a:lstStyle/>
        <a:p>
          <a:endParaRPr lang="en-US"/>
        </a:p>
      </dgm:t>
    </dgm:pt>
    <dgm:pt modelId="{571CC949-2234-44C7-885B-5AB9C9E95805}">
      <dgm:prSet/>
      <dgm:spPr/>
      <dgm:t>
        <a:bodyPr/>
        <a:lstStyle/>
        <a:p>
          <a:r>
            <a:rPr lang="en-US"/>
            <a:t>Previous assessments?</a:t>
          </a:r>
        </a:p>
      </dgm:t>
    </dgm:pt>
    <dgm:pt modelId="{5CAEAA45-4D53-469F-B36B-91012F9C1730}" type="parTrans" cxnId="{7998BE58-F1B9-4647-8AC7-B9D13050CFFF}">
      <dgm:prSet/>
      <dgm:spPr/>
      <dgm:t>
        <a:bodyPr/>
        <a:lstStyle/>
        <a:p>
          <a:endParaRPr lang="en-US"/>
        </a:p>
      </dgm:t>
    </dgm:pt>
    <dgm:pt modelId="{E5B4EFC4-2B8D-43DA-8285-E79AF5A996B0}" type="sibTrans" cxnId="{7998BE58-F1B9-4647-8AC7-B9D13050CFFF}">
      <dgm:prSet/>
      <dgm:spPr/>
      <dgm:t>
        <a:bodyPr/>
        <a:lstStyle/>
        <a:p>
          <a:endParaRPr lang="en-US"/>
        </a:p>
      </dgm:t>
    </dgm:pt>
    <dgm:pt modelId="{CF875EE6-7ADF-4C3F-8715-1CC10791DDDD}">
      <dgm:prSet/>
      <dgm:spPr/>
      <dgm:t>
        <a:bodyPr/>
        <a:lstStyle/>
        <a:p>
          <a:r>
            <a:rPr lang="en-US"/>
            <a:t>Test results (Red/Blue/Etc.)</a:t>
          </a:r>
        </a:p>
      </dgm:t>
    </dgm:pt>
    <dgm:pt modelId="{C9736184-DBED-4DBC-B528-5135D0E2E171}" type="parTrans" cxnId="{378E5294-9C0B-481E-BCBE-A3E6FB3F8665}">
      <dgm:prSet/>
      <dgm:spPr/>
      <dgm:t>
        <a:bodyPr/>
        <a:lstStyle/>
        <a:p>
          <a:endParaRPr lang="en-US"/>
        </a:p>
      </dgm:t>
    </dgm:pt>
    <dgm:pt modelId="{913B0787-0A15-4748-86E3-F9338BE7A3D4}" type="sibTrans" cxnId="{378E5294-9C0B-481E-BCBE-A3E6FB3F8665}">
      <dgm:prSet/>
      <dgm:spPr/>
      <dgm:t>
        <a:bodyPr/>
        <a:lstStyle/>
        <a:p>
          <a:endParaRPr lang="en-US"/>
        </a:p>
      </dgm:t>
    </dgm:pt>
    <dgm:pt modelId="{A2D99312-600F-48A0-963C-FD4E093CDDA1}">
      <dgm:prSet/>
      <dgm:spPr/>
      <dgm:t>
        <a:bodyPr/>
        <a:lstStyle/>
        <a:p>
          <a:r>
            <a:rPr lang="en-US" b="1"/>
            <a:t>Output - Standard Acquisition Systems Engineering Data</a:t>
          </a:r>
          <a:endParaRPr lang="en-US"/>
        </a:p>
      </dgm:t>
    </dgm:pt>
    <dgm:pt modelId="{0FBF03A3-6919-4460-B8A6-CE2C7EE39E1C}" type="parTrans" cxnId="{5E4D8141-8AC5-49F7-B5C7-6D85101EF925}">
      <dgm:prSet/>
      <dgm:spPr/>
      <dgm:t>
        <a:bodyPr/>
        <a:lstStyle/>
        <a:p>
          <a:endParaRPr lang="en-US"/>
        </a:p>
      </dgm:t>
    </dgm:pt>
    <dgm:pt modelId="{8B8ED536-3FA3-43C9-BD89-DE1C97C08272}" type="sibTrans" cxnId="{5E4D8141-8AC5-49F7-B5C7-6D85101EF925}">
      <dgm:prSet/>
      <dgm:spPr/>
      <dgm:t>
        <a:bodyPr/>
        <a:lstStyle/>
        <a:p>
          <a:endParaRPr lang="en-US"/>
        </a:p>
      </dgm:t>
    </dgm:pt>
    <dgm:pt modelId="{FFE759E6-9F44-466C-ACAF-66B81ED10B42}" type="pres">
      <dgm:prSet presAssocID="{9FEF3C7C-2916-43A8-A116-F9B1695D0D73}" presName="Name0" presStyleCnt="0">
        <dgm:presLayoutVars>
          <dgm:dir/>
          <dgm:resizeHandles val="exact"/>
        </dgm:presLayoutVars>
      </dgm:prSet>
      <dgm:spPr/>
    </dgm:pt>
    <dgm:pt modelId="{C4F3D8CC-A10A-4DE5-BFBB-7A7376F9DF71}" type="pres">
      <dgm:prSet presAssocID="{27CFEE66-A703-4455-8F14-212CCB06B51C}" presName="node" presStyleLbl="node1" presStyleIdx="0" presStyleCnt="1">
        <dgm:presLayoutVars>
          <dgm:bulletEnabled val="1"/>
        </dgm:presLayoutVars>
      </dgm:prSet>
      <dgm:spPr/>
    </dgm:pt>
  </dgm:ptLst>
  <dgm:cxnLst>
    <dgm:cxn modelId="{4A9FF126-FA7A-4A8B-83B3-2A72F67874E0}" srcId="{27CFEE66-A703-4455-8F14-212CCB06B51C}" destId="{4371C7BB-D409-4090-B7DF-D1700CB71FC4}" srcOrd="0" destOrd="0" parTransId="{B0DCFC07-6EDC-42C3-B7E9-E4C40EC0A2F0}" sibTransId="{EE99C394-6225-4E89-AB7E-07051A4A8EDF}"/>
    <dgm:cxn modelId="{4961EE2C-3915-42C9-95B8-D08F4F568329}" type="presOf" srcId="{2C9C1A28-EE54-427F-8F71-735104B7F1EC}" destId="{C4F3D8CC-A10A-4DE5-BFBB-7A7376F9DF71}" srcOrd="0" destOrd="3" presId="urn:microsoft.com/office/officeart/2005/8/layout/process1"/>
    <dgm:cxn modelId="{2AD22E32-555E-48D7-BD7C-4D629B6821C2}" type="presOf" srcId="{61E23BAE-B22C-42F5-871B-BA34F087BD41}" destId="{C4F3D8CC-A10A-4DE5-BFBB-7A7376F9DF71}" srcOrd="0" destOrd="5" presId="urn:microsoft.com/office/officeart/2005/8/layout/process1"/>
    <dgm:cxn modelId="{56BBA53B-FD0C-488D-B4A0-A4E98973CB23}" srcId="{4371C7BB-D409-4090-B7DF-D1700CB71FC4}" destId="{C3FBFA0D-8379-4C72-AD5F-326FF5576C98}" srcOrd="4" destOrd="0" parTransId="{359EF0D7-B154-4DF5-8A50-2628A0AF9F7D}" sibTransId="{D0349B08-A004-472F-BBCD-7861E917A840}"/>
    <dgm:cxn modelId="{6EB00C40-577A-4D40-BE2E-11E00A9AEE3D}" type="presOf" srcId="{F8AAF818-F342-4FA2-B2EE-C184310BF260}" destId="{C4F3D8CC-A10A-4DE5-BFBB-7A7376F9DF71}" srcOrd="0" destOrd="7" presId="urn:microsoft.com/office/officeart/2005/8/layout/process1"/>
    <dgm:cxn modelId="{F16BAA5D-5006-45F1-8403-9E5E40FDFD23}" type="presOf" srcId="{4196FC1B-B3D9-4A5C-A261-9620C072AA0C}" destId="{C4F3D8CC-A10A-4DE5-BFBB-7A7376F9DF71}" srcOrd="0" destOrd="4" presId="urn:microsoft.com/office/officeart/2005/8/layout/process1"/>
    <dgm:cxn modelId="{934EB75F-18EB-4208-B6EC-5E6A2AED13B7}" srcId="{4371C7BB-D409-4090-B7DF-D1700CB71FC4}" destId="{4196FC1B-B3D9-4A5C-A261-9620C072AA0C}" srcOrd="2" destOrd="0" parTransId="{7AD789BD-4A6D-4326-A685-229BF867A996}" sibTransId="{A6655B27-59F7-43C1-AFF1-D1EE835E3F59}"/>
    <dgm:cxn modelId="{5E4D8141-8AC5-49F7-B5C7-6D85101EF925}" srcId="{CF875EE6-7ADF-4C3F-8715-1CC10791DDDD}" destId="{A2D99312-600F-48A0-963C-FD4E093CDDA1}" srcOrd="0" destOrd="0" parTransId="{0FBF03A3-6919-4460-B8A6-CE2C7EE39E1C}" sibTransId="{8B8ED536-3FA3-43C9-BD89-DE1C97C08272}"/>
    <dgm:cxn modelId="{FBC29E64-2D29-4F7C-AA71-CAED04AB312B}" type="presOf" srcId="{CF875EE6-7ADF-4C3F-8715-1CC10791DDDD}" destId="{C4F3D8CC-A10A-4DE5-BFBB-7A7376F9DF71}" srcOrd="0" destOrd="9" presId="urn:microsoft.com/office/officeart/2005/8/layout/process1"/>
    <dgm:cxn modelId="{741B3051-4395-4306-912F-835B7D9C9E18}" type="presOf" srcId="{D2D5920F-8FF3-4CDB-81BF-197031C129A0}" destId="{C4F3D8CC-A10A-4DE5-BFBB-7A7376F9DF71}" srcOrd="0" destOrd="2" presId="urn:microsoft.com/office/officeart/2005/8/layout/process1"/>
    <dgm:cxn modelId="{7998BE58-F1B9-4647-8AC7-B9D13050CFFF}" srcId="{4371C7BB-D409-4090-B7DF-D1700CB71FC4}" destId="{571CC949-2234-44C7-885B-5AB9C9E95805}" srcOrd="6" destOrd="0" parTransId="{5CAEAA45-4D53-469F-B36B-91012F9C1730}" sibTransId="{E5B4EFC4-2B8D-43DA-8285-E79AF5A996B0}"/>
    <dgm:cxn modelId="{75A0DD58-DF45-4903-8C7B-4DB4313ED97D}" type="presOf" srcId="{A2D99312-600F-48A0-963C-FD4E093CDDA1}" destId="{C4F3D8CC-A10A-4DE5-BFBB-7A7376F9DF71}" srcOrd="0" destOrd="10" presId="urn:microsoft.com/office/officeart/2005/8/layout/process1"/>
    <dgm:cxn modelId="{E11CCE84-5F84-4663-982F-22EE822BF358}" srcId="{4371C7BB-D409-4090-B7DF-D1700CB71FC4}" destId="{2C9C1A28-EE54-427F-8F71-735104B7F1EC}" srcOrd="1" destOrd="0" parTransId="{9F43EB4D-C806-42EF-87C5-881C1486FF32}" sibTransId="{3D4E5671-4474-4E64-9CD4-29081686023F}"/>
    <dgm:cxn modelId="{4CE0328D-023A-438A-AE1B-F66CD5C02109}" type="presOf" srcId="{C3FBFA0D-8379-4C72-AD5F-326FF5576C98}" destId="{C4F3D8CC-A10A-4DE5-BFBB-7A7376F9DF71}" srcOrd="0" destOrd="6" presId="urn:microsoft.com/office/officeart/2005/8/layout/process1"/>
    <dgm:cxn modelId="{378E5294-9C0B-481E-BCBE-A3E6FB3F8665}" srcId="{4371C7BB-D409-4090-B7DF-D1700CB71FC4}" destId="{CF875EE6-7ADF-4C3F-8715-1CC10791DDDD}" srcOrd="7" destOrd="0" parTransId="{C9736184-DBED-4DBC-B528-5135D0E2E171}" sibTransId="{913B0787-0A15-4748-86E3-F9338BE7A3D4}"/>
    <dgm:cxn modelId="{1AED7799-F214-4EDE-A1FC-116417982ACF}" type="presOf" srcId="{27CFEE66-A703-4455-8F14-212CCB06B51C}" destId="{C4F3D8CC-A10A-4DE5-BFBB-7A7376F9DF71}" srcOrd="0" destOrd="0" presId="urn:microsoft.com/office/officeart/2005/8/layout/process1"/>
    <dgm:cxn modelId="{26D9869F-D941-4993-A4CC-900C1124DB73}" srcId="{4371C7BB-D409-4090-B7DF-D1700CB71FC4}" destId="{F8AAF818-F342-4FA2-B2EE-C184310BF260}" srcOrd="5" destOrd="0" parTransId="{0FC37892-44CB-4C41-9D91-E5C06E7D0E0B}" sibTransId="{36910E2E-7CCD-4D26-8541-6D5983A52F59}"/>
    <dgm:cxn modelId="{BF77DFA5-E97B-4C6A-ABF4-8B76304A0E2C}" srcId="{4371C7BB-D409-4090-B7DF-D1700CB71FC4}" destId="{D2D5920F-8FF3-4CDB-81BF-197031C129A0}" srcOrd="0" destOrd="0" parTransId="{B9F2423E-32D1-4E58-AA61-05A561B6158C}" sibTransId="{181E2A43-FAD8-4C4D-984E-0EDDEC721EB6}"/>
    <dgm:cxn modelId="{E5B3CAB2-63F8-4CFC-A580-C3A1C869A60D}" type="presOf" srcId="{571CC949-2234-44C7-885B-5AB9C9E95805}" destId="{C4F3D8CC-A10A-4DE5-BFBB-7A7376F9DF71}" srcOrd="0" destOrd="8" presId="urn:microsoft.com/office/officeart/2005/8/layout/process1"/>
    <dgm:cxn modelId="{2904DCB3-447B-4F49-9EE7-E63310FC0F69}" type="presOf" srcId="{9FEF3C7C-2916-43A8-A116-F9B1695D0D73}" destId="{FFE759E6-9F44-466C-ACAF-66B81ED10B42}" srcOrd="0" destOrd="0" presId="urn:microsoft.com/office/officeart/2005/8/layout/process1"/>
    <dgm:cxn modelId="{F8298CD3-C27E-45BB-8D41-CFEF689A48B2}" type="presOf" srcId="{4371C7BB-D409-4090-B7DF-D1700CB71FC4}" destId="{C4F3D8CC-A10A-4DE5-BFBB-7A7376F9DF71}" srcOrd="0" destOrd="1" presId="urn:microsoft.com/office/officeart/2005/8/layout/process1"/>
    <dgm:cxn modelId="{FFF1C4E3-572B-4531-B15D-9B77C2B5AF01}" srcId="{4371C7BB-D409-4090-B7DF-D1700CB71FC4}" destId="{61E23BAE-B22C-42F5-871B-BA34F087BD41}" srcOrd="3" destOrd="0" parTransId="{91B159A8-1DB3-4273-9383-CEC6468BB596}" sibTransId="{B41FE1D2-7FDF-4B0B-BA9A-26A91904DEA8}"/>
    <dgm:cxn modelId="{FBD6A1EE-AEC6-43ED-BBD8-B6AF5D77EA41}" srcId="{9FEF3C7C-2916-43A8-A116-F9B1695D0D73}" destId="{27CFEE66-A703-4455-8F14-212CCB06B51C}" srcOrd="0" destOrd="0" parTransId="{E00AE6EE-5E13-4F2A-A3B6-78F35BC3F347}" sibTransId="{E6FBDE20-A87A-4D9C-8E45-1D6A1EF610A0}"/>
    <dgm:cxn modelId="{FA64FE65-4183-409F-A762-FFE535D64056}" type="presParOf" srcId="{FFE759E6-9F44-466C-ACAF-66B81ED10B42}" destId="{C4F3D8CC-A10A-4DE5-BFBB-7A7376F9DF71}"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3CCCA8-DE43-4B80-B89D-E7002016D089}"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28E2D71F-12F0-4030-90C0-1971662763BC}">
      <dgm:prSet/>
      <dgm:spPr/>
      <dgm:t>
        <a:bodyPr/>
        <a:lstStyle/>
        <a:p>
          <a:r>
            <a:rPr lang="en-US" b="1"/>
            <a:t>Objective 2: </a:t>
          </a:r>
          <a:r>
            <a:rPr lang="en-US"/>
            <a:t>Collaboration with AO</a:t>
          </a:r>
        </a:p>
      </dgm:t>
    </dgm:pt>
    <dgm:pt modelId="{2A5B2E9E-26F2-470C-BC01-C942FDEA0454}" type="parTrans" cxnId="{7A50F032-B0A7-458C-B13B-220FA9DD1E60}">
      <dgm:prSet/>
      <dgm:spPr/>
      <dgm:t>
        <a:bodyPr/>
        <a:lstStyle/>
        <a:p>
          <a:endParaRPr lang="en-US"/>
        </a:p>
      </dgm:t>
    </dgm:pt>
    <dgm:pt modelId="{B6C052E6-3E83-4FCD-BA1A-5E199A2BC170}" type="sibTrans" cxnId="{7A50F032-B0A7-458C-B13B-220FA9DD1E60}">
      <dgm:prSet/>
      <dgm:spPr/>
      <dgm:t>
        <a:bodyPr/>
        <a:lstStyle/>
        <a:p>
          <a:endParaRPr lang="en-US"/>
        </a:p>
      </dgm:t>
    </dgm:pt>
    <dgm:pt modelId="{4D90D4D4-4780-4FC9-B4D5-8715A5D3C994}">
      <dgm:prSet/>
      <dgm:spPr/>
      <dgm:t>
        <a:bodyPr/>
        <a:lstStyle/>
        <a:p>
          <a:r>
            <a:rPr lang="en-US"/>
            <a:t>Discuss risk assessment and way ahead</a:t>
          </a:r>
        </a:p>
      </dgm:t>
    </dgm:pt>
    <dgm:pt modelId="{7E79AD41-A1DF-4338-BF42-E254F52006AC}" type="parTrans" cxnId="{C8D2D241-AC06-4B2A-B1AB-89E864EC6AF2}">
      <dgm:prSet/>
      <dgm:spPr/>
      <dgm:t>
        <a:bodyPr/>
        <a:lstStyle/>
        <a:p>
          <a:endParaRPr lang="en-US"/>
        </a:p>
      </dgm:t>
    </dgm:pt>
    <dgm:pt modelId="{EB5AA1DD-E573-442A-9CCE-13C5B5C9EB7F}" type="sibTrans" cxnId="{C8D2D241-AC06-4B2A-B1AB-89E864EC6AF2}">
      <dgm:prSet/>
      <dgm:spPr/>
      <dgm:t>
        <a:bodyPr/>
        <a:lstStyle/>
        <a:p>
          <a:endParaRPr lang="en-US"/>
        </a:p>
      </dgm:t>
    </dgm:pt>
    <dgm:pt modelId="{486489B4-726A-44B8-9F17-BE2021D481A5}">
      <dgm:prSet/>
      <dgm:spPr/>
      <dgm:t>
        <a:bodyPr/>
        <a:lstStyle/>
        <a:p>
          <a:r>
            <a:rPr lang="en-US"/>
            <a:t>Previous assessments, analysis results</a:t>
          </a:r>
        </a:p>
      </dgm:t>
    </dgm:pt>
    <dgm:pt modelId="{754638B3-33F1-4F17-9AB5-84ED5C354388}" type="parTrans" cxnId="{0EFB803C-E121-4CF8-99A3-5B70D1F08333}">
      <dgm:prSet/>
      <dgm:spPr/>
      <dgm:t>
        <a:bodyPr/>
        <a:lstStyle/>
        <a:p>
          <a:endParaRPr lang="en-US"/>
        </a:p>
      </dgm:t>
    </dgm:pt>
    <dgm:pt modelId="{A4131A98-8B73-4F84-B48B-A0241FC2D969}" type="sibTrans" cxnId="{0EFB803C-E121-4CF8-99A3-5B70D1F08333}">
      <dgm:prSet/>
      <dgm:spPr/>
      <dgm:t>
        <a:bodyPr/>
        <a:lstStyle/>
        <a:p>
          <a:endParaRPr lang="en-US"/>
        </a:p>
      </dgm:t>
    </dgm:pt>
    <dgm:pt modelId="{10E23379-8A09-4B8F-AEE6-EE5574A0CFC1}">
      <dgm:prSet/>
      <dgm:spPr/>
      <dgm:t>
        <a:bodyPr/>
        <a:lstStyle/>
        <a:p>
          <a:r>
            <a:rPr lang="en-US"/>
            <a:t>Operational Use</a:t>
          </a:r>
        </a:p>
      </dgm:t>
    </dgm:pt>
    <dgm:pt modelId="{B8671275-1FC4-459B-BAC3-CAA93D922B3F}" type="parTrans" cxnId="{43B5E7BA-8840-49D0-95DD-D4CD97B1FC14}">
      <dgm:prSet/>
      <dgm:spPr/>
      <dgm:t>
        <a:bodyPr/>
        <a:lstStyle/>
        <a:p>
          <a:endParaRPr lang="en-US"/>
        </a:p>
      </dgm:t>
    </dgm:pt>
    <dgm:pt modelId="{1D87DC66-0A34-454B-A527-679F8CA685D2}" type="sibTrans" cxnId="{43B5E7BA-8840-49D0-95DD-D4CD97B1FC14}">
      <dgm:prSet/>
      <dgm:spPr/>
      <dgm:t>
        <a:bodyPr/>
        <a:lstStyle/>
        <a:p>
          <a:endParaRPr lang="en-US"/>
        </a:p>
      </dgm:t>
    </dgm:pt>
    <dgm:pt modelId="{5A765B80-33CF-4C54-A5E4-C72B4B9854FB}">
      <dgm:prSet/>
      <dgm:spPr/>
      <dgm:t>
        <a:bodyPr/>
        <a:lstStyle/>
        <a:p>
          <a:r>
            <a:rPr lang="en-US"/>
            <a:t>Perspective</a:t>
          </a:r>
        </a:p>
      </dgm:t>
    </dgm:pt>
    <dgm:pt modelId="{959DD822-2FF9-4BBD-97B0-9F87C337CD8B}" type="parTrans" cxnId="{FF3A03C8-3B4F-49D5-B8F9-D80F85589178}">
      <dgm:prSet/>
      <dgm:spPr/>
      <dgm:t>
        <a:bodyPr/>
        <a:lstStyle/>
        <a:p>
          <a:endParaRPr lang="en-US"/>
        </a:p>
      </dgm:t>
    </dgm:pt>
    <dgm:pt modelId="{F19D0418-4382-4FFB-9BF9-E337DAB36D72}" type="sibTrans" cxnId="{FF3A03C8-3B4F-49D5-B8F9-D80F85589178}">
      <dgm:prSet/>
      <dgm:spPr/>
      <dgm:t>
        <a:bodyPr/>
        <a:lstStyle/>
        <a:p>
          <a:endParaRPr lang="en-US"/>
        </a:p>
      </dgm:t>
    </dgm:pt>
    <dgm:pt modelId="{7564FFE9-BD37-4EDB-BAB2-4D81AAE40277}">
      <dgm:prSet/>
      <dgm:spPr/>
      <dgm:t>
        <a:bodyPr/>
        <a:lstStyle/>
        <a:p>
          <a:r>
            <a:rPr lang="en-US" b="1"/>
            <a:t>Output - Scope the assessment criteria and outcomes</a:t>
          </a:r>
          <a:endParaRPr lang="en-US"/>
        </a:p>
      </dgm:t>
    </dgm:pt>
    <dgm:pt modelId="{1E9C617A-6360-4810-A8AE-F638C4BEE2B9}" type="parTrans" cxnId="{0F180250-D838-4946-AFA5-F00EF802DBB7}">
      <dgm:prSet/>
      <dgm:spPr/>
      <dgm:t>
        <a:bodyPr/>
        <a:lstStyle/>
        <a:p>
          <a:endParaRPr lang="en-US"/>
        </a:p>
      </dgm:t>
    </dgm:pt>
    <dgm:pt modelId="{207686A1-9D10-4EC9-BCA2-A5FEAF788AF6}" type="sibTrans" cxnId="{0F180250-D838-4946-AFA5-F00EF802DBB7}">
      <dgm:prSet/>
      <dgm:spPr/>
      <dgm:t>
        <a:bodyPr/>
        <a:lstStyle/>
        <a:p>
          <a:endParaRPr lang="en-US"/>
        </a:p>
      </dgm:t>
    </dgm:pt>
    <dgm:pt modelId="{252E0557-9086-4427-A6CE-EC6771F545A8}">
      <dgm:prSet/>
      <dgm:spPr/>
      <dgm:t>
        <a:bodyPr/>
        <a:lstStyle/>
        <a:p>
          <a:r>
            <a:rPr lang="en-US" b="1"/>
            <a:t>Objective 3: </a:t>
          </a:r>
          <a:r>
            <a:rPr lang="en-US"/>
            <a:t>Execute Risk Assessment</a:t>
          </a:r>
        </a:p>
      </dgm:t>
    </dgm:pt>
    <dgm:pt modelId="{DF333FD7-0588-445F-A382-5E63816BC123}" type="parTrans" cxnId="{BB56509C-335F-4513-AFA7-FAE7EBA69E1C}">
      <dgm:prSet/>
      <dgm:spPr/>
      <dgm:t>
        <a:bodyPr/>
        <a:lstStyle/>
        <a:p>
          <a:endParaRPr lang="en-US"/>
        </a:p>
      </dgm:t>
    </dgm:pt>
    <dgm:pt modelId="{E3B8E17F-F106-4D21-8F1C-7DA47A891ABD}" type="sibTrans" cxnId="{BB56509C-335F-4513-AFA7-FAE7EBA69E1C}">
      <dgm:prSet/>
      <dgm:spPr/>
      <dgm:t>
        <a:bodyPr/>
        <a:lstStyle/>
        <a:p>
          <a:endParaRPr lang="en-US"/>
        </a:p>
      </dgm:t>
    </dgm:pt>
    <dgm:pt modelId="{FE8F396F-E896-437D-9458-859CFCC497CE}">
      <dgm:prSet/>
      <dgm:spPr/>
      <dgm:t>
        <a:bodyPr/>
        <a:lstStyle/>
        <a:p>
          <a:r>
            <a:rPr lang="en-US"/>
            <a:t>Tool Agnostic – Focus on</a:t>
          </a:r>
        </a:p>
      </dgm:t>
    </dgm:pt>
    <dgm:pt modelId="{80AE1170-5335-447A-B1E3-6D23F5603DE5}" type="parTrans" cxnId="{B3428DA0-3BF4-420C-9C54-D5E619391150}">
      <dgm:prSet/>
      <dgm:spPr/>
      <dgm:t>
        <a:bodyPr/>
        <a:lstStyle/>
        <a:p>
          <a:endParaRPr lang="en-US"/>
        </a:p>
      </dgm:t>
    </dgm:pt>
    <dgm:pt modelId="{C5581982-6342-4253-866A-9219BAE3860C}" type="sibTrans" cxnId="{B3428DA0-3BF4-420C-9C54-D5E619391150}">
      <dgm:prSet/>
      <dgm:spPr/>
      <dgm:t>
        <a:bodyPr/>
        <a:lstStyle/>
        <a:p>
          <a:endParaRPr lang="en-US"/>
        </a:p>
      </dgm:t>
    </dgm:pt>
    <dgm:pt modelId="{297C5570-AF1F-48CF-A513-2F58A0203B26}">
      <dgm:prSet/>
      <dgm:spPr/>
      <dgm:t>
        <a:bodyPr/>
        <a:lstStyle/>
        <a:p>
          <a:r>
            <a:rPr lang="en-US"/>
            <a:t>Evidentiary Data and Analysis</a:t>
          </a:r>
        </a:p>
      </dgm:t>
    </dgm:pt>
    <dgm:pt modelId="{C25D3B31-3C92-472E-AA0E-F98C99C1DD4B}" type="parTrans" cxnId="{9D321164-493E-4FA3-AA43-9C045169C819}">
      <dgm:prSet/>
      <dgm:spPr/>
      <dgm:t>
        <a:bodyPr/>
        <a:lstStyle/>
        <a:p>
          <a:endParaRPr lang="en-US"/>
        </a:p>
      </dgm:t>
    </dgm:pt>
    <dgm:pt modelId="{6AD9770B-EAD2-41C5-94AA-5BC430C67069}" type="sibTrans" cxnId="{9D321164-493E-4FA3-AA43-9C045169C819}">
      <dgm:prSet/>
      <dgm:spPr/>
      <dgm:t>
        <a:bodyPr/>
        <a:lstStyle/>
        <a:p>
          <a:endParaRPr lang="en-US"/>
        </a:p>
      </dgm:t>
    </dgm:pt>
    <dgm:pt modelId="{ABBDAFB7-5CC1-4205-B73A-38F08D11EE7C}">
      <dgm:prSet/>
      <dgm:spPr/>
      <dgm:t>
        <a:bodyPr/>
        <a:lstStyle/>
        <a:p>
          <a:r>
            <a:rPr lang="en-US"/>
            <a:t>Clinically define Risk of Use Posture</a:t>
          </a:r>
        </a:p>
      </dgm:t>
    </dgm:pt>
    <dgm:pt modelId="{31B94BE3-4B58-4DF8-B8D3-843E777D020E}" type="parTrans" cxnId="{50BB42D4-CDD4-4D81-8BAF-1CB54EB6082A}">
      <dgm:prSet/>
      <dgm:spPr/>
      <dgm:t>
        <a:bodyPr/>
        <a:lstStyle/>
        <a:p>
          <a:endParaRPr lang="en-US"/>
        </a:p>
      </dgm:t>
    </dgm:pt>
    <dgm:pt modelId="{32259F2C-08F6-4C9C-B3B7-BC34D715D95B}" type="sibTrans" cxnId="{50BB42D4-CDD4-4D81-8BAF-1CB54EB6082A}">
      <dgm:prSet/>
      <dgm:spPr/>
      <dgm:t>
        <a:bodyPr/>
        <a:lstStyle/>
        <a:p>
          <a:endParaRPr lang="en-US"/>
        </a:p>
      </dgm:t>
    </dgm:pt>
    <dgm:pt modelId="{FEA698AE-056B-4758-AC99-E7FD9E977549}">
      <dgm:prSet/>
      <dgm:spPr/>
      <dgm:t>
        <a:bodyPr/>
        <a:lstStyle/>
        <a:p>
          <a:r>
            <a:rPr lang="en-US"/>
            <a:t>Outline Mitigations for Risks</a:t>
          </a:r>
        </a:p>
      </dgm:t>
    </dgm:pt>
    <dgm:pt modelId="{37CAA80F-96EE-4ABA-B59E-A3D1A27E3434}" type="parTrans" cxnId="{9D4FBCD3-672A-4D74-B1CF-E2F9DE16CC14}">
      <dgm:prSet/>
      <dgm:spPr/>
      <dgm:t>
        <a:bodyPr/>
        <a:lstStyle/>
        <a:p>
          <a:endParaRPr lang="en-US"/>
        </a:p>
      </dgm:t>
    </dgm:pt>
    <dgm:pt modelId="{A4BF3F23-D22A-497B-9F07-57CB5E165E29}" type="sibTrans" cxnId="{9D4FBCD3-672A-4D74-B1CF-E2F9DE16CC14}">
      <dgm:prSet/>
      <dgm:spPr/>
      <dgm:t>
        <a:bodyPr/>
        <a:lstStyle/>
        <a:p>
          <a:endParaRPr lang="en-US"/>
        </a:p>
      </dgm:t>
    </dgm:pt>
    <dgm:pt modelId="{B9901A17-A84C-439B-8D35-CDD723C902C6}">
      <dgm:prSet/>
      <dgm:spPr/>
      <dgm:t>
        <a:bodyPr/>
        <a:lstStyle/>
        <a:p>
          <a:r>
            <a:rPr lang="en-US" b="1"/>
            <a:t>Output - Provide Determination Briefing to AO</a:t>
          </a:r>
          <a:endParaRPr lang="en-US"/>
        </a:p>
      </dgm:t>
    </dgm:pt>
    <dgm:pt modelId="{391E1589-A0A8-4E04-B636-B9FBD5DF72F4}" type="parTrans" cxnId="{22705C19-0B78-45AF-9B39-9C091FB6DE71}">
      <dgm:prSet/>
      <dgm:spPr/>
      <dgm:t>
        <a:bodyPr/>
        <a:lstStyle/>
        <a:p>
          <a:endParaRPr lang="en-US"/>
        </a:p>
      </dgm:t>
    </dgm:pt>
    <dgm:pt modelId="{864E597D-3DC7-4FD4-8ED0-C28595B4C0C8}" type="sibTrans" cxnId="{22705C19-0B78-45AF-9B39-9C091FB6DE71}">
      <dgm:prSet/>
      <dgm:spPr/>
      <dgm:t>
        <a:bodyPr/>
        <a:lstStyle/>
        <a:p>
          <a:endParaRPr lang="en-US"/>
        </a:p>
      </dgm:t>
    </dgm:pt>
    <dgm:pt modelId="{AC58610D-126D-4FE3-A05F-30C80044C0D0}" type="pres">
      <dgm:prSet presAssocID="{EF3CCCA8-DE43-4B80-B89D-E7002016D089}" presName="CompostProcess" presStyleCnt="0">
        <dgm:presLayoutVars>
          <dgm:dir/>
          <dgm:resizeHandles val="exact"/>
        </dgm:presLayoutVars>
      </dgm:prSet>
      <dgm:spPr/>
    </dgm:pt>
    <dgm:pt modelId="{DEF6D8D9-3515-4443-87B8-06D8B3131335}" type="pres">
      <dgm:prSet presAssocID="{EF3CCCA8-DE43-4B80-B89D-E7002016D089}" presName="arrow" presStyleLbl="bgShp" presStyleIdx="0" presStyleCnt="1"/>
      <dgm:spPr/>
    </dgm:pt>
    <dgm:pt modelId="{CB15341B-CB3A-4589-AC3F-0B561A995B28}" type="pres">
      <dgm:prSet presAssocID="{EF3CCCA8-DE43-4B80-B89D-E7002016D089}" presName="linearProcess" presStyleCnt="0"/>
      <dgm:spPr/>
    </dgm:pt>
    <dgm:pt modelId="{3F902BAB-C29D-4C55-9AF6-F1EBAA9B9FFE}" type="pres">
      <dgm:prSet presAssocID="{28E2D71F-12F0-4030-90C0-1971662763BC}" presName="textNode" presStyleLbl="node1" presStyleIdx="0" presStyleCnt="2">
        <dgm:presLayoutVars>
          <dgm:bulletEnabled val="1"/>
        </dgm:presLayoutVars>
      </dgm:prSet>
      <dgm:spPr/>
    </dgm:pt>
    <dgm:pt modelId="{27DAF791-8833-4910-AAC2-581810682222}" type="pres">
      <dgm:prSet presAssocID="{B6C052E6-3E83-4FCD-BA1A-5E199A2BC170}" presName="sibTrans" presStyleCnt="0"/>
      <dgm:spPr/>
    </dgm:pt>
    <dgm:pt modelId="{D5DD2B08-FDFB-456A-B46E-76D5362518F7}" type="pres">
      <dgm:prSet presAssocID="{252E0557-9086-4427-A6CE-EC6771F545A8}" presName="textNode" presStyleLbl="node1" presStyleIdx="1" presStyleCnt="2">
        <dgm:presLayoutVars>
          <dgm:bulletEnabled val="1"/>
        </dgm:presLayoutVars>
      </dgm:prSet>
      <dgm:spPr/>
    </dgm:pt>
  </dgm:ptLst>
  <dgm:cxnLst>
    <dgm:cxn modelId="{65199802-B235-49B4-8728-B3DB9D4E7CEB}" type="presOf" srcId="{252E0557-9086-4427-A6CE-EC6771F545A8}" destId="{D5DD2B08-FDFB-456A-B46E-76D5362518F7}" srcOrd="0" destOrd="0" presId="urn:microsoft.com/office/officeart/2005/8/layout/hProcess9"/>
    <dgm:cxn modelId="{E4145011-482E-4068-BD8F-CBA35FDA92A0}" type="presOf" srcId="{10E23379-8A09-4B8F-AEE6-EE5574A0CFC1}" destId="{3F902BAB-C29D-4C55-9AF6-F1EBAA9B9FFE}" srcOrd="0" destOrd="3" presId="urn:microsoft.com/office/officeart/2005/8/layout/hProcess9"/>
    <dgm:cxn modelId="{22705C19-0B78-45AF-9B39-9C091FB6DE71}" srcId="{252E0557-9086-4427-A6CE-EC6771F545A8}" destId="{B9901A17-A84C-439B-8D35-CDD723C902C6}" srcOrd="4" destOrd="0" parTransId="{391E1589-A0A8-4E04-B636-B9FBD5DF72F4}" sibTransId="{864E597D-3DC7-4FD4-8ED0-C28595B4C0C8}"/>
    <dgm:cxn modelId="{1A82D31C-443B-4357-9577-C491FEE39120}" type="presOf" srcId="{7564FFE9-BD37-4EDB-BAB2-4D81AAE40277}" destId="{3F902BAB-C29D-4C55-9AF6-F1EBAA9B9FFE}" srcOrd="0" destOrd="5" presId="urn:microsoft.com/office/officeart/2005/8/layout/hProcess9"/>
    <dgm:cxn modelId="{7A50F032-B0A7-458C-B13B-220FA9DD1E60}" srcId="{EF3CCCA8-DE43-4B80-B89D-E7002016D089}" destId="{28E2D71F-12F0-4030-90C0-1971662763BC}" srcOrd="0" destOrd="0" parTransId="{2A5B2E9E-26F2-470C-BC01-C942FDEA0454}" sibTransId="{B6C052E6-3E83-4FCD-BA1A-5E199A2BC170}"/>
    <dgm:cxn modelId="{0EFB803C-E121-4CF8-99A3-5B70D1F08333}" srcId="{28E2D71F-12F0-4030-90C0-1971662763BC}" destId="{486489B4-726A-44B8-9F17-BE2021D481A5}" srcOrd="1" destOrd="0" parTransId="{754638B3-33F1-4F17-9AB5-84ED5C354388}" sibTransId="{A4131A98-8B73-4F84-B48B-A0241FC2D969}"/>
    <dgm:cxn modelId="{C8D2D241-AC06-4B2A-B1AB-89E864EC6AF2}" srcId="{28E2D71F-12F0-4030-90C0-1971662763BC}" destId="{4D90D4D4-4780-4FC9-B4D5-8715A5D3C994}" srcOrd="0" destOrd="0" parTransId="{7E79AD41-A1DF-4338-BF42-E254F52006AC}" sibTransId="{EB5AA1DD-E573-442A-9CCE-13C5B5C9EB7F}"/>
    <dgm:cxn modelId="{9D321164-493E-4FA3-AA43-9C045169C819}" srcId="{252E0557-9086-4427-A6CE-EC6771F545A8}" destId="{297C5570-AF1F-48CF-A513-2F58A0203B26}" srcOrd="1" destOrd="0" parTransId="{C25D3B31-3C92-472E-AA0E-F98C99C1DD4B}" sibTransId="{6AD9770B-EAD2-41C5-94AA-5BC430C67069}"/>
    <dgm:cxn modelId="{36A32E68-F984-44F1-A4B8-171B0875AF2A}" type="presOf" srcId="{4D90D4D4-4780-4FC9-B4D5-8715A5D3C994}" destId="{3F902BAB-C29D-4C55-9AF6-F1EBAA9B9FFE}" srcOrd="0" destOrd="1" presId="urn:microsoft.com/office/officeart/2005/8/layout/hProcess9"/>
    <dgm:cxn modelId="{80826D48-EB16-451A-B822-DB068EA2F769}" type="presOf" srcId="{28E2D71F-12F0-4030-90C0-1971662763BC}" destId="{3F902BAB-C29D-4C55-9AF6-F1EBAA9B9FFE}" srcOrd="0" destOrd="0" presId="urn:microsoft.com/office/officeart/2005/8/layout/hProcess9"/>
    <dgm:cxn modelId="{2E568269-A160-4197-AD58-F337E7F66F17}" type="presOf" srcId="{486489B4-726A-44B8-9F17-BE2021D481A5}" destId="{3F902BAB-C29D-4C55-9AF6-F1EBAA9B9FFE}" srcOrd="0" destOrd="2" presId="urn:microsoft.com/office/officeart/2005/8/layout/hProcess9"/>
    <dgm:cxn modelId="{0F180250-D838-4946-AFA5-F00EF802DBB7}" srcId="{28E2D71F-12F0-4030-90C0-1971662763BC}" destId="{7564FFE9-BD37-4EDB-BAB2-4D81AAE40277}" srcOrd="4" destOrd="0" parTransId="{1E9C617A-6360-4810-A8AE-F638C4BEE2B9}" sibTransId="{207686A1-9D10-4EC9-BCA2-A5FEAF788AF6}"/>
    <dgm:cxn modelId="{6DA70E77-B427-4CDD-908F-DD0A69DB7611}" type="presOf" srcId="{FEA698AE-056B-4758-AC99-E7FD9E977549}" destId="{D5DD2B08-FDFB-456A-B46E-76D5362518F7}" srcOrd="0" destOrd="4" presId="urn:microsoft.com/office/officeart/2005/8/layout/hProcess9"/>
    <dgm:cxn modelId="{41CC8D95-8B04-4155-93AD-A10601450912}" type="presOf" srcId="{5A765B80-33CF-4C54-A5E4-C72B4B9854FB}" destId="{3F902BAB-C29D-4C55-9AF6-F1EBAA9B9FFE}" srcOrd="0" destOrd="4" presId="urn:microsoft.com/office/officeart/2005/8/layout/hProcess9"/>
    <dgm:cxn modelId="{BB56509C-335F-4513-AFA7-FAE7EBA69E1C}" srcId="{EF3CCCA8-DE43-4B80-B89D-E7002016D089}" destId="{252E0557-9086-4427-A6CE-EC6771F545A8}" srcOrd="1" destOrd="0" parTransId="{DF333FD7-0588-445F-A382-5E63816BC123}" sibTransId="{E3B8E17F-F106-4D21-8F1C-7DA47A891ABD}"/>
    <dgm:cxn modelId="{B3428DA0-3BF4-420C-9C54-D5E619391150}" srcId="{252E0557-9086-4427-A6CE-EC6771F545A8}" destId="{FE8F396F-E896-437D-9458-859CFCC497CE}" srcOrd="0" destOrd="0" parTransId="{80AE1170-5335-447A-B1E3-6D23F5603DE5}" sibTransId="{C5581982-6342-4253-866A-9219BAE3860C}"/>
    <dgm:cxn modelId="{0EBF5EA4-0A5E-4FBD-8AAA-D91415172552}" type="presOf" srcId="{EF3CCCA8-DE43-4B80-B89D-E7002016D089}" destId="{AC58610D-126D-4FE3-A05F-30C80044C0D0}" srcOrd="0" destOrd="0" presId="urn:microsoft.com/office/officeart/2005/8/layout/hProcess9"/>
    <dgm:cxn modelId="{43B5E7BA-8840-49D0-95DD-D4CD97B1FC14}" srcId="{28E2D71F-12F0-4030-90C0-1971662763BC}" destId="{10E23379-8A09-4B8F-AEE6-EE5574A0CFC1}" srcOrd="2" destOrd="0" parTransId="{B8671275-1FC4-459B-BAC3-CAA93D922B3F}" sibTransId="{1D87DC66-0A34-454B-A527-679F8CA685D2}"/>
    <dgm:cxn modelId="{FF3A03C8-3B4F-49D5-B8F9-D80F85589178}" srcId="{28E2D71F-12F0-4030-90C0-1971662763BC}" destId="{5A765B80-33CF-4C54-A5E4-C72B4B9854FB}" srcOrd="3" destOrd="0" parTransId="{959DD822-2FF9-4BBD-97B0-9F87C337CD8B}" sibTransId="{F19D0418-4382-4FFB-9BF9-E337DAB36D72}"/>
    <dgm:cxn modelId="{661E8BCB-4A52-461B-9BB4-11B480CFEB17}" type="presOf" srcId="{ABBDAFB7-5CC1-4205-B73A-38F08D11EE7C}" destId="{D5DD2B08-FDFB-456A-B46E-76D5362518F7}" srcOrd="0" destOrd="3" presId="urn:microsoft.com/office/officeart/2005/8/layout/hProcess9"/>
    <dgm:cxn modelId="{9D4FBCD3-672A-4D74-B1CF-E2F9DE16CC14}" srcId="{252E0557-9086-4427-A6CE-EC6771F545A8}" destId="{FEA698AE-056B-4758-AC99-E7FD9E977549}" srcOrd="3" destOrd="0" parTransId="{37CAA80F-96EE-4ABA-B59E-A3D1A27E3434}" sibTransId="{A4BF3F23-D22A-497B-9F07-57CB5E165E29}"/>
    <dgm:cxn modelId="{50BB42D4-CDD4-4D81-8BAF-1CB54EB6082A}" srcId="{252E0557-9086-4427-A6CE-EC6771F545A8}" destId="{ABBDAFB7-5CC1-4205-B73A-38F08D11EE7C}" srcOrd="2" destOrd="0" parTransId="{31B94BE3-4B58-4DF8-B8D3-843E777D020E}" sibTransId="{32259F2C-08F6-4C9C-B3B7-BC34D715D95B}"/>
    <dgm:cxn modelId="{CC436EF0-1AEA-4B74-9494-E866DCADE5A8}" type="presOf" srcId="{B9901A17-A84C-439B-8D35-CDD723C902C6}" destId="{D5DD2B08-FDFB-456A-B46E-76D5362518F7}" srcOrd="0" destOrd="5" presId="urn:microsoft.com/office/officeart/2005/8/layout/hProcess9"/>
    <dgm:cxn modelId="{DCB44BFA-A5EA-47C4-9416-610C8C07C402}" type="presOf" srcId="{FE8F396F-E896-437D-9458-859CFCC497CE}" destId="{D5DD2B08-FDFB-456A-B46E-76D5362518F7}" srcOrd="0" destOrd="1" presId="urn:microsoft.com/office/officeart/2005/8/layout/hProcess9"/>
    <dgm:cxn modelId="{7842C5FF-6DF2-4937-AB52-6F41DEA70657}" type="presOf" srcId="{297C5570-AF1F-48CF-A513-2F58A0203B26}" destId="{D5DD2B08-FDFB-456A-B46E-76D5362518F7}" srcOrd="0" destOrd="2" presId="urn:microsoft.com/office/officeart/2005/8/layout/hProcess9"/>
    <dgm:cxn modelId="{4D3261BA-77C4-4604-B150-C6DE844E0712}" type="presParOf" srcId="{AC58610D-126D-4FE3-A05F-30C80044C0D0}" destId="{DEF6D8D9-3515-4443-87B8-06D8B3131335}" srcOrd="0" destOrd="0" presId="urn:microsoft.com/office/officeart/2005/8/layout/hProcess9"/>
    <dgm:cxn modelId="{F60E4E19-5E17-4D11-A0E1-6B8755C83872}" type="presParOf" srcId="{AC58610D-126D-4FE3-A05F-30C80044C0D0}" destId="{CB15341B-CB3A-4589-AC3F-0B561A995B28}" srcOrd="1" destOrd="0" presId="urn:microsoft.com/office/officeart/2005/8/layout/hProcess9"/>
    <dgm:cxn modelId="{DB75F672-4917-44BF-B27D-C76A69EE6B84}" type="presParOf" srcId="{CB15341B-CB3A-4589-AC3F-0B561A995B28}" destId="{3F902BAB-C29D-4C55-9AF6-F1EBAA9B9FFE}" srcOrd="0" destOrd="0" presId="urn:microsoft.com/office/officeart/2005/8/layout/hProcess9"/>
    <dgm:cxn modelId="{17CDDE27-D538-4FA9-AB13-29B9FFE209D1}" type="presParOf" srcId="{CB15341B-CB3A-4589-AC3F-0B561A995B28}" destId="{27DAF791-8833-4910-AAC2-581810682222}" srcOrd="1" destOrd="0" presId="urn:microsoft.com/office/officeart/2005/8/layout/hProcess9"/>
    <dgm:cxn modelId="{BF2F6E6C-4508-4A7C-B833-44B304D9764B}" type="presParOf" srcId="{CB15341B-CB3A-4589-AC3F-0B561A995B28}" destId="{D5DD2B08-FDFB-456A-B46E-76D5362518F7}" srcOrd="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3D8CC-A10A-4DE5-BFBB-7A7376F9DF71}">
      <dsp:nvSpPr>
        <dsp:cNvPr id="0" name=""/>
        <dsp:cNvSpPr/>
      </dsp:nvSpPr>
      <dsp:spPr>
        <a:xfrm>
          <a:off x="0" y="113556"/>
          <a:ext cx="3606800" cy="33813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a:p>
        <a:p>
          <a:pPr marL="114300" lvl="1" indent="-114300" algn="l" defTabSz="622300">
            <a:lnSpc>
              <a:spcPct val="90000"/>
            </a:lnSpc>
            <a:spcBef>
              <a:spcPct val="0"/>
            </a:spcBef>
            <a:spcAft>
              <a:spcPct val="15000"/>
            </a:spcAft>
            <a:buChar char="•"/>
          </a:pPr>
          <a:r>
            <a:rPr lang="en-US" sz="1400" b="1" kern="1200"/>
            <a:t>Objective 1: </a:t>
          </a:r>
          <a:r>
            <a:rPr lang="en-US" sz="1400" kern="1200"/>
            <a:t>Systems/Systems Security Engineering, Evidentiary Data &amp; Analysis</a:t>
          </a:r>
        </a:p>
        <a:p>
          <a:pPr marL="228600" lvl="2" indent="-114300" algn="l" defTabSz="622300">
            <a:lnSpc>
              <a:spcPct val="90000"/>
            </a:lnSpc>
            <a:spcBef>
              <a:spcPct val="0"/>
            </a:spcBef>
            <a:spcAft>
              <a:spcPct val="15000"/>
            </a:spcAft>
            <a:buChar char="•"/>
          </a:pPr>
          <a:r>
            <a:rPr lang="en-US" sz="1400" kern="1200"/>
            <a:t>Architecture(s)</a:t>
          </a:r>
        </a:p>
        <a:p>
          <a:pPr marL="228600" lvl="2" indent="-114300" algn="l" defTabSz="622300">
            <a:lnSpc>
              <a:spcPct val="90000"/>
            </a:lnSpc>
            <a:spcBef>
              <a:spcPct val="0"/>
            </a:spcBef>
            <a:spcAft>
              <a:spcPct val="15000"/>
            </a:spcAft>
            <a:buChar char="•"/>
          </a:pPr>
          <a:r>
            <a:rPr lang="en-US" sz="1400" kern="1200"/>
            <a:t>System Boundary(s)</a:t>
          </a:r>
        </a:p>
        <a:p>
          <a:pPr marL="228600" lvl="2" indent="-114300" algn="l" defTabSz="622300">
            <a:lnSpc>
              <a:spcPct val="90000"/>
            </a:lnSpc>
            <a:spcBef>
              <a:spcPct val="0"/>
            </a:spcBef>
            <a:spcAft>
              <a:spcPct val="15000"/>
            </a:spcAft>
            <a:buChar char="•"/>
          </a:pPr>
          <a:r>
            <a:rPr lang="en-US" sz="1400" kern="1200"/>
            <a:t>Functional Requirements</a:t>
          </a:r>
        </a:p>
        <a:p>
          <a:pPr marL="228600" lvl="2" indent="-114300" algn="l" defTabSz="622300">
            <a:lnSpc>
              <a:spcPct val="90000"/>
            </a:lnSpc>
            <a:spcBef>
              <a:spcPct val="0"/>
            </a:spcBef>
            <a:spcAft>
              <a:spcPct val="15000"/>
            </a:spcAft>
            <a:buChar char="•"/>
          </a:pPr>
          <a:r>
            <a:rPr lang="en-US" sz="1400" kern="1200"/>
            <a:t>Decomposition (Breakdown)</a:t>
          </a:r>
        </a:p>
        <a:p>
          <a:pPr marL="228600" lvl="2" indent="-114300" algn="l" defTabSz="622300">
            <a:lnSpc>
              <a:spcPct val="90000"/>
            </a:lnSpc>
            <a:spcBef>
              <a:spcPct val="0"/>
            </a:spcBef>
            <a:spcAft>
              <a:spcPct val="15000"/>
            </a:spcAft>
            <a:buChar char="•"/>
          </a:pPr>
          <a:r>
            <a:rPr lang="en-US" sz="1400" kern="1200"/>
            <a:t>Data Flows</a:t>
          </a:r>
        </a:p>
        <a:p>
          <a:pPr marL="228600" lvl="2" indent="-114300" algn="l" defTabSz="622300">
            <a:lnSpc>
              <a:spcPct val="90000"/>
            </a:lnSpc>
            <a:spcBef>
              <a:spcPct val="0"/>
            </a:spcBef>
            <a:spcAft>
              <a:spcPct val="15000"/>
            </a:spcAft>
            <a:buChar char="•"/>
          </a:pPr>
          <a:r>
            <a:rPr lang="en-US" sz="1400" kern="1200"/>
            <a:t>Technologies</a:t>
          </a:r>
        </a:p>
        <a:p>
          <a:pPr marL="228600" lvl="2" indent="-114300" algn="l" defTabSz="622300">
            <a:lnSpc>
              <a:spcPct val="90000"/>
            </a:lnSpc>
            <a:spcBef>
              <a:spcPct val="0"/>
            </a:spcBef>
            <a:spcAft>
              <a:spcPct val="15000"/>
            </a:spcAft>
            <a:buChar char="•"/>
          </a:pPr>
          <a:r>
            <a:rPr lang="en-US" sz="1400" kern="1200"/>
            <a:t>Previous assessments?</a:t>
          </a:r>
        </a:p>
        <a:p>
          <a:pPr marL="228600" lvl="2" indent="-114300" algn="l" defTabSz="622300">
            <a:lnSpc>
              <a:spcPct val="90000"/>
            </a:lnSpc>
            <a:spcBef>
              <a:spcPct val="0"/>
            </a:spcBef>
            <a:spcAft>
              <a:spcPct val="15000"/>
            </a:spcAft>
            <a:buChar char="•"/>
          </a:pPr>
          <a:r>
            <a:rPr lang="en-US" sz="1400" kern="1200"/>
            <a:t>Test results (Red/Blue/Etc.)</a:t>
          </a:r>
        </a:p>
        <a:p>
          <a:pPr marL="342900" lvl="3" indent="-114300" algn="l" defTabSz="622300">
            <a:lnSpc>
              <a:spcPct val="90000"/>
            </a:lnSpc>
            <a:spcBef>
              <a:spcPct val="0"/>
            </a:spcBef>
            <a:spcAft>
              <a:spcPct val="15000"/>
            </a:spcAft>
            <a:buChar char="•"/>
          </a:pPr>
          <a:r>
            <a:rPr lang="en-US" sz="1400" b="1" kern="1200"/>
            <a:t>Output - Standard Acquisition Systems Engineering Data</a:t>
          </a:r>
          <a:endParaRPr lang="en-US" sz="1400" kern="1200"/>
        </a:p>
      </dsp:txBody>
      <dsp:txXfrm>
        <a:off x="99037" y="212593"/>
        <a:ext cx="3408726" cy="3183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6D8D9-3515-4443-87B8-06D8B3131335}">
      <dsp:nvSpPr>
        <dsp:cNvPr id="0" name=""/>
        <dsp:cNvSpPr/>
      </dsp:nvSpPr>
      <dsp:spPr>
        <a:xfrm>
          <a:off x="342899" y="0"/>
          <a:ext cx="3886200" cy="379302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902BAB-C29D-4C55-9AF6-F1EBAA9B9FFE}">
      <dsp:nvSpPr>
        <dsp:cNvPr id="0" name=""/>
        <dsp:cNvSpPr/>
      </dsp:nvSpPr>
      <dsp:spPr>
        <a:xfrm>
          <a:off x="58545" y="1137907"/>
          <a:ext cx="2171700" cy="15172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Objective 2: </a:t>
          </a:r>
          <a:r>
            <a:rPr lang="en-US" sz="1200" kern="1200"/>
            <a:t>Collaboration with AO</a:t>
          </a:r>
        </a:p>
        <a:p>
          <a:pPr marL="57150" lvl="1" indent="-57150" algn="l" defTabSz="400050">
            <a:lnSpc>
              <a:spcPct val="90000"/>
            </a:lnSpc>
            <a:spcBef>
              <a:spcPct val="0"/>
            </a:spcBef>
            <a:spcAft>
              <a:spcPct val="15000"/>
            </a:spcAft>
            <a:buChar char="•"/>
          </a:pPr>
          <a:r>
            <a:rPr lang="en-US" sz="900" kern="1200"/>
            <a:t>Discuss risk assessment and way ahead</a:t>
          </a:r>
        </a:p>
        <a:p>
          <a:pPr marL="57150" lvl="1" indent="-57150" algn="l" defTabSz="400050">
            <a:lnSpc>
              <a:spcPct val="90000"/>
            </a:lnSpc>
            <a:spcBef>
              <a:spcPct val="0"/>
            </a:spcBef>
            <a:spcAft>
              <a:spcPct val="15000"/>
            </a:spcAft>
            <a:buChar char="•"/>
          </a:pPr>
          <a:r>
            <a:rPr lang="en-US" sz="900" kern="1200"/>
            <a:t>Previous assessments, analysis results</a:t>
          </a:r>
        </a:p>
        <a:p>
          <a:pPr marL="57150" lvl="1" indent="-57150" algn="l" defTabSz="400050">
            <a:lnSpc>
              <a:spcPct val="90000"/>
            </a:lnSpc>
            <a:spcBef>
              <a:spcPct val="0"/>
            </a:spcBef>
            <a:spcAft>
              <a:spcPct val="15000"/>
            </a:spcAft>
            <a:buChar char="•"/>
          </a:pPr>
          <a:r>
            <a:rPr lang="en-US" sz="900" kern="1200"/>
            <a:t>Operational Use</a:t>
          </a:r>
        </a:p>
        <a:p>
          <a:pPr marL="57150" lvl="1" indent="-57150" algn="l" defTabSz="400050">
            <a:lnSpc>
              <a:spcPct val="90000"/>
            </a:lnSpc>
            <a:spcBef>
              <a:spcPct val="0"/>
            </a:spcBef>
            <a:spcAft>
              <a:spcPct val="15000"/>
            </a:spcAft>
            <a:buChar char="•"/>
          </a:pPr>
          <a:r>
            <a:rPr lang="en-US" sz="900" kern="1200"/>
            <a:t>Perspective</a:t>
          </a:r>
        </a:p>
        <a:p>
          <a:pPr marL="57150" lvl="1" indent="-57150" algn="l" defTabSz="400050">
            <a:lnSpc>
              <a:spcPct val="90000"/>
            </a:lnSpc>
            <a:spcBef>
              <a:spcPct val="0"/>
            </a:spcBef>
            <a:spcAft>
              <a:spcPct val="15000"/>
            </a:spcAft>
            <a:buChar char="•"/>
          </a:pPr>
          <a:r>
            <a:rPr lang="en-US" sz="900" b="1" kern="1200"/>
            <a:t>Output - Scope the assessment criteria and outcomes</a:t>
          </a:r>
          <a:endParaRPr lang="en-US" sz="900" kern="1200"/>
        </a:p>
      </dsp:txBody>
      <dsp:txXfrm>
        <a:off x="132609" y="1211971"/>
        <a:ext cx="2023572" cy="1369082"/>
      </dsp:txXfrm>
    </dsp:sp>
    <dsp:sp modelId="{D5DD2B08-FDFB-456A-B46E-76D5362518F7}">
      <dsp:nvSpPr>
        <dsp:cNvPr id="0" name=""/>
        <dsp:cNvSpPr/>
      </dsp:nvSpPr>
      <dsp:spPr>
        <a:xfrm>
          <a:off x="2341754" y="1137907"/>
          <a:ext cx="2171700" cy="15172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Objective 3: </a:t>
          </a:r>
          <a:r>
            <a:rPr lang="en-US" sz="1200" kern="1200"/>
            <a:t>Execute Risk Assessment</a:t>
          </a:r>
        </a:p>
        <a:p>
          <a:pPr marL="57150" lvl="1" indent="-57150" algn="l" defTabSz="400050">
            <a:lnSpc>
              <a:spcPct val="90000"/>
            </a:lnSpc>
            <a:spcBef>
              <a:spcPct val="0"/>
            </a:spcBef>
            <a:spcAft>
              <a:spcPct val="15000"/>
            </a:spcAft>
            <a:buChar char="•"/>
          </a:pPr>
          <a:r>
            <a:rPr lang="en-US" sz="900" kern="1200"/>
            <a:t>Tool Agnostic – Focus on</a:t>
          </a:r>
        </a:p>
        <a:p>
          <a:pPr marL="57150" lvl="1" indent="-57150" algn="l" defTabSz="400050">
            <a:lnSpc>
              <a:spcPct val="90000"/>
            </a:lnSpc>
            <a:spcBef>
              <a:spcPct val="0"/>
            </a:spcBef>
            <a:spcAft>
              <a:spcPct val="15000"/>
            </a:spcAft>
            <a:buChar char="•"/>
          </a:pPr>
          <a:r>
            <a:rPr lang="en-US" sz="900" kern="1200"/>
            <a:t>Evidentiary Data and Analysis</a:t>
          </a:r>
        </a:p>
        <a:p>
          <a:pPr marL="57150" lvl="1" indent="-57150" algn="l" defTabSz="400050">
            <a:lnSpc>
              <a:spcPct val="90000"/>
            </a:lnSpc>
            <a:spcBef>
              <a:spcPct val="0"/>
            </a:spcBef>
            <a:spcAft>
              <a:spcPct val="15000"/>
            </a:spcAft>
            <a:buChar char="•"/>
          </a:pPr>
          <a:r>
            <a:rPr lang="en-US" sz="900" kern="1200"/>
            <a:t>Clinically define Risk of Use Posture</a:t>
          </a:r>
        </a:p>
        <a:p>
          <a:pPr marL="57150" lvl="1" indent="-57150" algn="l" defTabSz="400050">
            <a:lnSpc>
              <a:spcPct val="90000"/>
            </a:lnSpc>
            <a:spcBef>
              <a:spcPct val="0"/>
            </a:spcBef>
            <a:spcAft>
              <a:spcPct val="15000"/>
            </a:spcAft>
            <a:buChar char="•"/>
          </a:pPr>
          <a:r>
            <a:rPr lang="en-US" sz="900" kern="1200"/>
            <a:t>Outline Mitigations for Risks</a:t>
          </a:r>
        </a:p>
        <a:p>
          <a:pPr marL="57150" lvl="1" indent="-57150" algn="l" defTabSz="400050">
            <a:lnSpc>
              <a:spcPct val="90000"/>
            </a:lnSpc>
            <a:spcBef>
              <a:spcPct val="0"/>
            </a:spcBef>
            <a:spcAft>
              <a:spcPct val="15000"/>
            </a:spcAft>
            <a:buChar char="•"/>
          </a:pPr>
          <a:r>
            <a:rPr lang="en-US" sz="900" b="1" kern="1200"/>
            <a:t>Output - Provide Determination Briefing to AO</a:t>
          </a:r>
          <a:endParaRPr lang="en-US" sz="900" kern="1200"/>
        </a:p>
      </dsp:txBody>
      <dsp:txXfrm>
        <a:off x="2415818" y="1211971"/>
        <a:ext cx="2023572" cy="13690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2F0F0710-9BDD-46BF-AC44-F014F82E776B}" type="datetimeFigureOut">
              <a:rPr lang="en-US" smtClean="0"/>
              <a:pPr/>
              <a:t>8/16/2023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2F732CB-8323-4381-9F6C-2158C95791E2}" type="slidenum">
              <a:rPr lang="en-US" smtClean="0"/>
              <a:pPr/>
              <a:t>‹#›</a:t>
            </a:fld>
            <a:endParaRPr lang="en-US"/>
          </a:p>
        </p:txBody>
      </p:sp>
    </p:spTree>
    <p:extLst>
      <p:ext uri="{BB962C8B-B14F-4D97-AF65-F5344CB8AC3E}">
        <p14:creationId xmlns:p14="http://schemas.microsoft.com/office/powerpoint/2010/main" val="93033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034085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4ADF-AEEB-4FEF-B2B6-412AADFB802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5FEDE2E-979F-4283-871C-F0AA0E27E24A}"/>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16221C7-0E62-4D38-B9FC-FE462D6A8716}"/>
              </a:ext>
            </a:extLst>
          </p:cNvPr>
          <p:cNvSpPr>
            <a:spLocks noGrp="1"/>
          </p:cNvSpPr>
          <p:nvPr>
            <p:ph type="dt" sz="half" idx="10"/>
          </p:nvPr>
        </p:nvSpPr>
        <p:spPr/>
        <p:txBody>
          <a:bodyPr/>
          <a:lstStyle/>
          <a:p>
            <a:fld id="{6CCFB645-6777-4110-AB21-FBF3C535B5B1}" type="datetimeFigureOut">
              <a:rPr lang="en-US" smtClean="0"/>
              <a:t>8/16/2023</a:t>
            </a:fld>
            <a:endParaRPr lang="en-US"/>
          </a:p>
        </p:txBody>
      </p:sp>
      <p:sp>
        <p:nvSpPr>
          <p:cNvPr id="5" name="Footer Placeholder 4">
            <a:extLst>
              <a:ext uri="{FF2B5EF4-FFF2-40B4-BE49-F238E27FC236}">
                <a16:creationId xmlns:a16="http://schemas.microsoft.com/office/drawing/2014/main" id="{747C7304-D340-4743-8D59-72CC25C04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FB4EF-EEDD-49CD-8A5A-FE04100FD7C8}"/>
              </a:ext>
            </a:extLst>
          </p:cNvPr>
          <p:cNvSpPr>
            <a:spLocks noGrp="1"/>
          </p:cNvSpPr>
          <p:nvPr>
            <p:ph type="sldNum" sz="quarter" idx="12"/>
          </p:nvPr>
        </p:nvSpPr>
        <p:spPr/>
        <p:txBody>
          <a:bodyPr/>
          <a:lstStyle/>
          <a:p>
            <a:fld id="{F68C9E76-E717-4BCD-BEFB-BFBB3F1140B5}" type="slidenum">
              <a:rPr lang="en-US" smtClean="0"/>
              <a:t>‹#›</a:t>
            </a:fld>
            <a:endParaRPr lang="en-US"/>
          </a:p>
        </p:txBody>
      </p:sp>
    </p:spTree>
    <p:extLst>
      <p:ext uri="{BB962C8B-B14F-4D97-AF65-F5344CB8AC3E}">
        <p14:creationId xmlns:p14="http://schemas.microsoft.com/office/powerpoint/2010/main" val="184927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2A18D-0655-4949-A66F-C3438900F8B3}"/>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AA0DDBD-54E0-40C6-B1E9-52C9C9843165}"/>
              </a:ext>
            </a:extLst>
          </p:cNvPr>
          <p:cNvSpPr>
            <a:spLocks noGrp="1"/>
          </p:cNvSpPr>
          <p:nvPr>
            <p:ph type="dt" sz="half" idx="10"/>
          </p:nvPr>
        </p:nvSpPr>
        <p:spPr/>
        <p:txBody>
          <a:bodyPr/>
          <a:lstStyle/>
          <a:p>
            <a:fld id="{6CCFB645-6777-4110-AB21-FBF3C535B5B1}" type="datetimeFigureOut">
              <a:rPr lang="en-US" smtClean="0"/>
              <a:t>8/16/2023</a:t>
            </a:fld>
            <a:endParaRPr lang="en-US"/>
          </a:p>
        </p:txBody>
      </p:sp>
      <p:sp>
        <p:nvSpPr>
          <p:cNvPr id="5" name="Footer Placeholder 4">
            <a:extLst>
              <a:ext uri="{FF2B5EF4-FFF2-40B4-BE49-F238E27FC236}">
                <a16:creationId xmlns:a16="http://schemas.microsoft.com/office/drawing/2014/main" id="{7FBD95A4-2395-44EF-9F8F-4EB973F1B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D588E-F03D-424B-94F6-3EA7A77B8CE1}"/>
              </a:ext>
            </a:extLst>
          </p:cNvPr>
          <p:cNvSpPr>
            <a:spLocks noGrp="1"/>
          </p:cNvSpPr>
          <p:nvPr>
            <p:ph type="sldNum" sz="quarter" idx="12"/>
          </p:nvPr>
        </p:nvSpPr>
        <p:spPr/>
        <p:txBody>
          <a:bodyPr/>
          <a:lstStyle/>
          <a:p>
            <a:fld id="{F68C9E76-E717-4BCD-BEFB-BFBB3F1140B5}" type="slidenum">
              <a:rPr lang="en-US" smtClean="0"/>
              <a:t>‹#›</a:t>
            </a:fld>
            <a:endParaRPr lang="en-US"/>
          </a:p>
        </p:txBody>
      </p:sp>
      <p:cxnSp>
        <p:nvCxnSpPr>
          <p:cNvPr id="7" name="Google Shape;65;p11">
            <a:extLst>
              <a:ext uri="{FF2B5EF4-FFF2-40B4-BE49-F238E27FC236}">
                <a16:creationId xmlns:a16="http://schemas.microsoft.com/office/drawing/2014/main" id="{1360DBB4-E6C7-6664-2B9B-9919001F8335}"/>
              </a:ext>
            </a:extLst>
          </p:cNvPr>
          <p:cNvCxnSpPr>
            <a:cxnSpLocks/>
          </p:cNvCxnSpPr>
          <p:nvPr userDrawn="1"/>
        </p:nvCxnSpPr>
        <p:spPr>
          <a:xfrm>
            <a:off x="317500" y="1026583"/>
            <a:ext cx="8509000" cy="0"/>
          </a:xfrm>
          <a:prstGeom prst="straightConnector1">
            <a:avLst/>
          </a:prstGeom>
          <a:noFill/>
          <a:ln w="57150" cap="flat" cmpd="sng">
            <a:solidFill>
              <a:srgbClr val="355E93"/>
            </a:solidFill>
            <a:prstDash val="solid"/>
            <a:round/>
            <a:headEnd type="none" w="med" len="med"/>
            <a:tailEnd type="none" w="med" len="med"/>
          </a:ln>
        </p:spPr>
      </p:cxnSp>
      <p:sp>
        <p:nvSpPr>
          <p:cNvPr id="8" name="Google Shape;68;p11">
            <a:extLst>
              <a:ext uri="{FF2B5EF4-FFF2-40B4-BE49-F238E27FC236}">
                <a16:creationId xmlns:a16="http://schemas.microsoft.com/office/drawing/2014/main" id="{30D15D55-1FCB-7008-D653-035EE4FD1108}"/>
              </a:ext>
            </a:extLst>
          </p:cNvPr>
          <p:cNvSpPr txBox="1"/>
          <p:nvPr userDrawn="1"/>
        </p:nvSpPr>
        <p:spPr>
          <a:xfrm>
            <a:off x="1089648" y="6598718"/>
            <a:ext cx="6985000" cy="280500"/>
          </a:xfrm>
          <a:prstGeom prst="rect">
            <a:avLst/>
          </a:prstGeom>
          <a:noFill/>
          <a:ln>
            <a:noFill/>
          </a:ln>
        </p:spPr>
        <p:txBody>
          <a:bodyPr spcFirstLastPara="1" wrap="square" lIns="59250" tIns="29625" rIns="59250" bIns="29625" anchor="t" anchorCtr="0">
            <a:noAutofit/>
          </a:bodyPr>
          <a:lstStyle/>
          <a:p>
            <a:pPr marL="0" marR="0" lvl="0" indent="0" algn="ctr" rtl="0">
              <a:spcBef>
                <a:spcPts val="0"/>
              </a:spcBef>
              <a:spcAft>
                <a:spcPts val="0"/>
              </a:spcAft>
              <a:buNone/>
            </a:pPr>
            <a:r>
              <a:rPr lang="pt-BR" sz="900" b="1" i="1" u="none" strike="noStrike" cap="none">
                <a:solidFill>
                  <a:srgbClr val="333333"/>
                </a:solidFill>
                <a:latin typeface="Arial" panose="020B0604020202020204" pitchFamily="34" charset="0"/>
                <a:ea typeface="Century Schoolbook"/>
                <a:cs typeface="Arial" panose="020B0604020202020204" pitchFamily="34" charset="0"/>
                <a:sym typeface="Century Schoolbook"/>
              </a:rPr>
              <a:t>D u t y - I n t e g r i t y  - E t h i c s - H o n o r - C o u r a g e - L o y a l t y</a:t>
            </a:r>
            <a:endParaRPr lang="pt-BR" sz="900" i="1">
              <a:solidFill>
                <a:srgbClr val="333333"/>
              </a:solidFill>
              <a:latin typeface="Arial" panose="020B0604020202020204" pitchFamily="34" charset="0"/>
            </a:endParaRPr>
          </a:p>
        </p:txBody>
      </p:sp>
      <p:cxnSp>
        <p:nvCxnSpPr>
          <p:cNvPr id="9" name="Google Shape;65;p11">
            <a:extLst>
              <a:ext uri="{FF2B5EF4-FFF2-40B4-BE49-F238E27FC236}">
                <a16:creationId xmlns:a16="http://schemas.microsoft.com/office/drawing/2014/main" id="{99DEB999-B277-EAFA-70D4-D0F716E38162}"/>
              </a:ext>
            </a:extLst>
          </p:cNvPr>
          <p:cNvCxnSpPr>
            <a:cxnSpLocks/>
          </p:cNvCxnSpPr>
          <p:nvPr userDrawn="1"/>
        </p:nvCxnSpPr>
        <p:spPr>
          <a:xfrm>
            <a:off x="317500" y="6351588"/>
            <a:ext cx="8509000" cy="0"/>
          </a:xfrm>
          <a:prstGeom prst="straightConnector1">
            <a:avLst/>
          </a:prstGeom>
          <a:noFill/>
          <a:ln w="57150" cap="flat" cmpd="sng">
            <a:solidFill>
              <a:srgbClr val="355E93"/>
            </a:solidFill>
            <a:prstDash val="solid"/>
            <a:round/>
            <a:headEnd type="none" w="med" len="med"/>
            <a:tailEnd type="none" w="med" len="med"/>
          </a:ln>
        </p:spPr>
      </p:cxnSp>
      <p:sp>
        <p:nvSpPr>
          <p:cNvPr id="10" name="Slide Number Placeholder 2">
            <a:extLst>
              <a:ext uri="{FF2B5EF4-FFF2-40B4-BE49-F238E27FC236}">
                <a16:creationId xmlns:a16="http://schemas.microsoft.com/office/drawing/2014/main" id="{E9C868C5-1763-63D7-165D-349D0DD28D92}"/>
              </a:ext>
            </a:extLst>
          </p:cNvPr>
          <p:cNvSpPr txBox="1">
            <a:spLocks/>
          </p:cNvSpPr>
          <p:nvPr userDrawn="1"/>
        </p:nvSpPr>
        <p:spPr>
          <a:xfrm>
            <a:off x="7939738" y="6525609"/>
            <a:ext cx="1162334" cy="365125"/>
          </a:xfrm>
          <a:prstGeom prst="rect">
            <a:avLst/>
          </a:prstGeom>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r"/>
            <a:fld id="{33E86329-C0E8-45C0-BE94-584210C40C4E}" type="slidenum">
              <a:rPr lang="en-US" sz="1000">
                <a:solidFill>
                  <a:srgbClr val="355E93"/>
                </a:solidFill>
              </a:rPr>
              <a:pPr algn="r"/>
              <a:t>‹#›</a:t>
            </a:fld>
            <a:endParaRPr lang="en-US" sz="1200">
              <a:solidFill>
                <a:srgbClr val="355E93"/>
              </a:solidFill>
            </a:endParaRPr>
          </a:p>
        </p:txBody>
      </p:sp>
      <p:pic>
        <p:nvPicPr>
          <p:cNvPr id="11" name="Picture 10">
            <a:extLst>
              <a:ext uri="{FF2B5EF4-FFF2-40B4-BE49-F238E27FC236}">
                <a16:creationId xmlns:a16="http://schemas.microsoft.com/office/drawing/2014/main" id="{5479F683-FE61-754C-28E4-0D925E9A5E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56611" y="204437"/>
            <a:ext cx="683541" cy="683541"/>
          </a:xfrm>
          <a:prstGeom prst="rect">
            <a:avLst/>
          </a:prstGeom>
        </p:spPr>
      </p:pic>
      <p:pic>
        <p:nvPicPr>
          <p:cNvPr id="12" name="Picture 11" descr="A picture containing text, tableware, ceramic ware, cup&#10;&#10;Description automatically generated">
            <a:extLst>
              <a:ext uri="{FF2B5EF4-FFF2-40B4-BE49-F238E27FC236}">
                <a16:creationId xmlns:a16="http://schemas.microsoft.com/office/drawing/2014/main" id="{7A5FB729-8B79-8A80-289D-182A25687E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848" y="204437"/>
            <a:ext cx="685800" cy="685800"/>
          </a:xfrm>
          <a:prstGeom prst="rect">
            <a:avLst/>
          </a:prstGeom>
        </p:spPr>
      </p:pic>
      <p:sp>
        <p:nvSpPr>
          <p:cNvPr id="13" name="Content Placeholder 2">
            <a:extLst>
              <a:ext uri="{FF2B5EF4-FFF2-40B4-BE49-F238E27FC236}">
                <a16:creationId xmlns:a16="http://schemas.microsoft.com/office/drawing/2014/main" id="{4A85BB2C-F454-14BF-2CE0-F5835A1B5374}"/>
              </a:ext>
            </a:extLst>
          </p:cNvPr>
          <p:cNvSpPr>
            <a:spLocks noGrp="1"/>
          </p:cNvSpPr>
          <p:nvPr>
            <p:ph idx="1"/>
          </p:nvPr>
        </p:nvSpPr>
        <p:spPr>
          <a:xfrm>
            <a:off x="288421" y="1257299"/>
            <a:ext cx="8575705" cy="4847160"/>
          </a:xfrm>
          <a:prstGeom prst="rect">
            <a:avLst/>
          </a:prstGeom>
        </p:spPr>
        <p:txBody>
          <a:bodyPr/>
          <a:lstStyle>
            <a:lvl1pPr marL="457200" indent="-228600">
              <a:lnSpc>
                <a:spcPct val="100000"/>
              </a:lnSpc>
              <a:spcBef>
                <a:spcPts val="0"/>
              </a:spcBef>
              <a:spcAft>
                <a:spcPts val="600"/>
              </a:spcAft>
              <a:buClr>
                <a:srgbClr val="355E93"/>
              </a:buClr>
              <a:defRPr>
                <a:solidFill>
                  <a:srgbClr val="333333"/>
                </a:solidFill>
                <a:latin typeface="Arial" panose="020B0604020202020204" pitchFamily="34" charset="0"/>
                <a:cs typeface="Arial" panose="020B0604020202020204" pitchFamily="34" charset="0"/>
              </a:defRPr>
            </a:lvl1pPr>
            <a:lvl2pPr marL="685800" indent="-228600">
              <a:lnSpc>
                <a:spcPct val="100000"/>
              </a:lnSpc>
              <a:spcBef>
                <a:spcPts val="0"/>
              </a:spcBef>
              <a:spcAft>
                <a:spcPts val="600"/>
              </a:spcAft>
              <a:buClr>
                <a:srgbClr val="355E93"/>
              </a:buClr>
              <a:buFont typeface="Wingdings" panose="05000000000000000000" pitchFamily="2" charset="2"/>
              <a:buChar char="§"/>
              <a:defRPr>
                <a:solidFill>
                  <a:srgbClr val="333333"/>
                </a:solidFill>
                <a:latin typeface="Arial" panose="020B0604020202020204" pitchFamily="34" charset="0"/>
                <a:cs typeface="Arial" panose="020B0604020202020204" pitchFamily="34" charset="0"/>
              </a:defRPr>
            </a:lvl2pPr>
            <a:lvl3pPr marL="914400" indent="-228600">
              <a:lnSpc>
                <a:spcPct val="100000"/>
              </a:lnSpc>
              <a:spcBef>
                <a:spcPts val="0"/>
              </a:spcBef>
              <a:spcAft>
                <a:spcPts val="600"/>
              </a:spcAft>
              <a:buClr>
                <a:srgbClr val="355E93"/>
              </a:buClr>
              <a:buFont typeface="Courier New" panose="02070309020205020404" pitchFamily="49" charset="0"/>
              <a:buChar char="o"/>
              <a:defRPr>
                <a:solidFill>
                  <a:srgbClr val="333333"/>
                </a:solidFill>
                <a:latin typeface="Arial" panose="020B0604020202020204" pitchFamily="34" charset="0"/>
                <a:cs typeface="Arial" panose="020B0604020202020204" pitchFamily="34" charset="0"/>
              </a:defRPr>
            </a:lvl3pPr>
            <a:lvl4pPr marL="1143000" indent="-228600">
              <a:lnSpc>
                <a:spcPct val="100000"/>
              </a:lnSpc>
              <a:spcBef>
                <a:spcPts val="0"/>
              </a:spcBef>
              <a:spcAft>
                <a:spcPts val="600"/>
              </a:spcAft>
              <a:buClr>
                <a:srgbClr val="355E93"/>
              </a:buClr>
              <a:buFont typeface="Wingdings" panose="05000000000000000000" pitchFamily="2" charset="2"/>
              <a:buChar char="§"/>
              <a:defRPr>
                <a:solidFill>
                  <a:srgbClr val="333333"/>
                </a:solidFill>
                <a:latin typeface="Arial" panose="020B0604020202020204" pitchFamily="34" charset="0"/>
                <a:cs typeface="Arial" panose="020B0604020202020204" pitchFamily="34" charset="0"/>
              </a:defRPr>
            </a:lvl4pPr>
            <a:lvl5pPr>
              <a:defRPr>
                <a:solidFill>
                  <a:srgbClr val="333333"/>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3"/>
            <a:endParaRPr lang="en-US"/>
          </a:p>
        </p:txBody>
      </p:sp>
    </p:spTree>
    <p:extLst>
      <p:ext uri="{BB962C8B-B14F-4D97-AF65-F5344CB8AC3E}">
        <p14:creationId xmlns:p14="http://schemas.microsoft.com/office/powerpoint/2010/main" val="287446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DBA57-D287-48D2-9ADA-56A168FDA14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B289F43-239E-4377-B951-DF13129CDFDC}"/>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0E0BA2-1FE5-4A1D-8F16-F5C3034591A5}"/>
              </a:ext>
            </a:extLst>
          </p:cNvPr>
          <p:cNvSpPr>
            <a:spLocks noGrp="1"/>
          </p:cNvSpPr>
          <p:nvPr>
            <p:ph type="dt" sz="half" idx="10"/>
          </p:nvPr>
        </p:nvSpPr>
        <p:spPr/>
        <p:txBody>
          <a:bodyPr/>
          <a:lstStyle/>
          <a:p>
            <a:fld id="{6CCFB645-6777-4110-AB21-FBF3C535B5B1}" type="datetimeFigureOut">
              <a:rPr lang="en-US" smtClean="0"/>
              <a:t>8/16/2023</a:t>
            </a:fld>
            <a:endParaRPr lang="en-US"/>
          </a:p>
        </p:txBody>
      </p:sp>
      <p:sp>
        <p:nvSpPr>
          <p:cNvPr id="5" name="Footer Placeholder 4">
            <a:extLst>
              <a:ext uri="{FF2B5EF4-FFF2-40B4-BE49-F238E27FC236}">
                <a16:creationId xmlns:a16="http://schemas.microsoft.com/office/drawing/2014/main" id="{7EA04FC6-283C-49B7-8A32-13C0D30DE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6E69D7-4CBC-4555-9A8D-15A948228A0F}"/>
              </a:ext>
            </a:extLst>
          </p:cNvPr>
          <p:cNvSpPr>
            <a:spLocks noGrp="1"/>
          </p:cNvSpPr>
          <p:nvPr>
            <p:ph type="sldNum" sz="quarter" idx="12"/>
          </p:nvPr>
        </p:nvSpPr>
        <p:spPr/>
        <p:txBody>
          <a:bodyPr/>
          <a:lstStyle/>
          <a:p>
            <a:fld id="{F68C9E76-E717-4BCD-BEFB-BFBB3F1140B5}" type="slidenum">
              <a:rPr lang="en-US" smtClean="0"/>
              <a:t>‹#›</a:t>
            </a:fld>
            <a:endParaRPr lang="en-US"/>
          </a:p>
        </p:txBody>
      </p:sp>
      <p:cxnSp>
        <p:nvCxnSpPr>
          <p:cNvPr id="7" name="Google Shape;65;p11">
            <a:extLst>
              <a:ext uri="{FF2B5EF4-FFF2-40B4-BE49-F238E27FC236}">
                <a16:creationId xmlns:a16="http://schemas.microsoft.com/office/drawing/2014/main" id="{8DC91AC2-ECA5-3B36-E4C6-4360AC18F833}"/>
              </a:ext>
            </a:extLst>
          </p:cNvPr>
          <p:cNvCxnSpPr>
            <a:cxnSpLocks/>
          </p:cNvCxnSpPr>
          <p:nvPr userDrawn="1"/>
        </p:nvCxnSpPr>
        <p:spPr>
          <a:xfrm>
            <a:off x="317500" y="1026583"/>
            <a:ext cx="8509000" cy="0"/>
          </a:xfrm>
          <a:prstGeom prst="straightConnector1">
            <a:avLst/>
          </a:prstGeom>
          <a:noFill/>
          <a:ln w="57150" cap="flat" cmpd="sng">
            <a:solidFill>
              <a:srgbClr val="355E93"/>
            </a:solidFill>
            <a:prstDash val="solid"/>
            <a:round/>
            <a:headEnd type="none" w="med" len="med"/>
            <a:tailEnd type="none" w="med" len="med"/>
          </a:ln>
        </p:spPr>
      </p:cxnSp>
      <p:sp>
        <p:nvSpPr>
          <p:cNvPr id="8" name="Google Shape;68;p11">
            <a:extLst>
              <a:ext uri="{FF2B5EF4-FFF2-40B4-BE49-F238E27FC236}">
                <a16:creationId xmlns:a16="http://schemas.microsoft.com/office/drawing/2014/main" id="{CE44E69B-1544-C58F-7755-2464C6EB47E0}"/>
              </a:ext>
            </a:extLst>
          </p:cNvPr>
          <p:cNvSpPr txBox="1"/>
          <p:nvPr userDrawn="1"/>
        </p:nvSpPr>
        <p:spPr>
          <a:xfrm>
            <a:off x="1089648" y="6598718"/>
            <a:ext cx="6985000" cy="280500"/>
          </a:xfrm>
          <a:prstGeom prst="rect">
            <a:avLst/>
          </a:prstGeom>
          <a:noFill/>
          <a:ln>
            <a:noFill/>
          </a:ln>
        </p:spPr>
        <p:txBody>
          <a:bodyPr spcFirstLastPara="1" wrap="square" lIns="59250" tIns="29625" rIns="59250" bIns="29625" anchor="t" anchorCtr="0">
            <a:noAutofit/>
          </a:bodyPr>
          <a:lstStyle/>
          <a:p>
            <a:pPr marL="0" marR="0" lvl="0" indent="0" algn="ctr" rtl="0">
              <a:spcBef>
                <a:spcPts val="0"/>
              </a:spcBef>
              <a:spcAft>
                <a:spcPts val="0"/>
              </a:spcAft>
              <a:buNone/>
            </a:pPr>
            <a:r>
              <a:rPr lang="pt-BR" sz="900" b="1" i="1" u="none" strike="noStrike" cap="none">
                <a:solidFill>
                  <a:srgbClr val="333333"/>
                </a:solidFill>
                <a:latin typeface="Arial" panose="020B0604020202020204" pitchFamily="34" charset="0"/>
                <a:ea typeface="Century Schoolbook"/>
                <a:cs typeface="Arial" panose="020B0604020202020204" pitchFamily="34" charset="0"/>
                <a:sym typeface="Century Schoolbook"/>
              </a:rPr>
              <a:t>D u t y - I n t e g r i t y  - E t h i c s - H o n o r - C o u r a g e - L o y a l t y</a:t>
            </a:r>
            <a:endParaRPr lang="pt-BR" sz="900" i="1">
              <a:solidFill>
                <a:srgbClr val="333333"/>
              </a:solidFill>
              <a:latin typeface="Arial" panose="020B0604020202020204" pitchFamily="34" charset="0"/>
            </a:endParaRPr>
          </a:p>
        </p:txBody>
      </p:sp>
      <p:cxnSp>
        <p:nvCxnSpPr>
          <p:cNvPr id="9" name="Google Shape;65;p11">
            <a:extLst>
              <a:ext uri="{FF2B5EF4-FFF2-40B4-BE49-F238E27FC236}">
                <a16:creationId xmlns:a16="http://schemas.microsoft.com/office/drawing/2014/main" id="{12926D7E-B117-B077-AEC7-0445B7150CB7}"/>
              </a:ext>
            </a:extLst>
          </p:cNvPr>
          <p:cNvCxnSpPr>
            <a:cxnSpLocks/>
          </p:cNvCxnSpPr>
          <p:nvPr userDrawn="1"/>
        </p:nvCxnSpPr>
        <p:spPr>
          <a:xfrm>
            <a:off x="317500" y="6351588"/>
            <a:ext cx="8509000" cy="0"/>
          </a:xfrm>
          <a:prstGeom prst="straightConnector1">
            <a:avLst/>
          </a:prstGeom>
          <a:noFill/>
          <a:ln w="57150" cap="flat" cmpd="sng">
            <a:solidFill>
              <a:srgbClr val="355E93"/>
            </a:solidFill>
            <a:prstDash val="solid"/>
            <a:round/>
            <a:headEnd type="none" w="med" len="med"/>
            <a:tailEnd type="none" w="med" len="med"/>
          </a:ln>
        </p:spPr>
      </p:cxnSp>
      <p:sp>
        <p:nvSpPr>
          <p:cNvPr id="10" name="Slide Number Placeholder 2">
            <a:extLst>
              <a:ext uri="{FF2B5EF4-FFF2-40B4-BE49-F238E27FC236}">
                <a16:creationId xmlns:a16="http://schemas.microsoft.com/office/drawing/2014/main" id="{B9F63E54-A7AD-3CD5-579B-685B35081E28}"/>
              </a:ext>
            </a:extLst>
          </p:cNvPr>
          <p:cNvSpPr txBox="1">
            <a:spLocks/>
          </p:cNvSpPr>
          <p:nvPr userDrawn="1"/>
        </p:nvSpPr>
        <p:spPr>
          <a:xfrm>
            <a:off x="7939738" y="6525609"/>
            <a:ext cx="1162334" cy="365125"/>
          </a:xfrm>
          <a:prstGeom prst="rect">
            <a:avLst/>
          </a:prstGeom>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r"/>
            <a:fld id="{33E86329-C0E8-45C0-BE94-584210C40C4E}" type="slidenum">
              <a:rPr lang="en-US" sz="1000">
                <a:solidFill>
                  <a:srgbClr val="355E93"/>
                </a:solidFill>
              </a:rPr>
              <a:pPr algn="r"/>
              <a:t>‹#›</a:t>
            </a:fld>
            <a:endParaRPr lang="en-US" sz="1200">
              <a:solidFill>
                <a:srgbClr val="355E93"/>
              </a:solidFill>
            </a:endParaRPr>
          </a:p>
        </p:txBody>
      </p:sp>
      <p:pic>
        <p:nvPicPr>
          <p:cNvPr id="11" name="Picture 10">
            <a:extLst>
              <a:ext uri="{FF2B5EF4-FFF2-40B4-BE49-F238E27FC236}">
                <a16:creationId xmlns:a16="http://schemas.microsoft.com/office/drawing/2014/main" id="{8BBC6CC1-3318-D487-E5C0-E4AF8A52ED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56611" y="204437"/>
            <a:ext cx="683541" cy="683541"/>
          </a:xfrm>
          <a:prstGeom prst="rect">
            <a:avLst/>
          </a:prstGeom>
        </p:spPr>
      </p:pic>
      <p:pic>
        <p:nvPicPr>
          <p:cNvPr id="12" name="Picture 11" descr="A picture containing text, tableware, ceramic ware, cup&#10;&#10;Description automatically generated">
            <a:extLst>
              <a:ext uri="{FF2B5EF4-FFF2-40B4-BE49-F238E27FC236}">
                <a16:creationId xmlns:a16="http://schemas.microsoft.com/office/drawing/2014/main" id="{90C97EF9-9C0A-C582-3814-2DE463D982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848" y="204437"/>
            <a:ext cx="685800" cy="685800"/>
          </a:xfrm>
          <a:prstGeom prst="rect">
            <a:avLst/>
          </a:prstGeom>
        </p:spPr>
      </p:pic>
    </p:spTree>
    <p:extLst>
      <p:ext uri="{BB962C8B-B14F-4D97-AF65-F5344CB8AC3E}">
        <p14:creationId xmlns:p14="http://schemas.microsoft.com/office/powerpoint/2010/main" val="255968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0522D-0F6B-4744-8A35-36B51C70FA1D}"/>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8B4C91-4B7F-4672-B675-857C0A283162}"/>
              </a:ext>
            </a:extLst>
          </p:cNvPr>
          <p:cNvSpPr>
            <a:spLocks noGrp="1"/>
          </p:cNvSpPr>
          <p:nvPr>
            <p:ph type="dt" sz="half" idx="10"/>
          </p:nvPr>
        </p:nvSpPr>
        <p:spPr/>
        <p:txBody>
          <a:bodyPr/>
          <a:lstStyle/>
          <a:p>
            <a:fld id="{6CCFB645-6777-4110-AB21-FBF3C535B5B1}" type="datetimeFigureOut">
              <a:rPr lang="en-US" smtClean="0"/>
              <a:t>8/16/2023</a:t>
            </a:fld>
            <a:endParaRPr lang="en-US"/>
          </a:p>
        </p:txBody>
      </p:sp>
      <p:sp>
        <p:nvSpPr>
          <p:cNvPr id="6" name="Footer Placeholder 5">
            <a:extLst>
              <a:ext uri="{FF2B5EF4-FFF2-40B4-BE49-F238E27FC236}">
                <a16:creationId xmlns:a16="http://schemas.microsoft.com/office/drawing/2014/main" id="{15608979-3BB4-4BF8-AA32-604CEB4A52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2B3182-48FB-4DAC-ACC4-C1F378AA2D6F}"/>
              </a:ext>
            </a:extLst>
          </p:cNvPr>
          <p:cNvSpPr>
            <a:spLocks noGrp="1"/>
          </p:cNvSpPr>
          <p:nvPr>
            <p:ph type="sldNum" sz="quarter" idx="12"/>
          </p:nvPr>
        </p:nvSpPr>
        <p:spPr/>
        <p:txBody>
          <a:bodyPr/>
          <a:lstStyle/>
          <a:p>
            <a:fld id="{F68C9E76-E717-4BCD-BEFB-BFBB3F1140B5}" type="slidenum">
              <a:rPr lang="en-US" smtClean="0"/>
              <a:t>‹#›</a:t>
            </a:fld>
            <a:endParaRPr lang="en-US"/>
          </a:p>
        </p:txBody>
      </p:sp>
      <p:cxnSp>
        <p:nvCxnSpPr>
          <p:cNvPr id="8" name="Google Shape;65;p11">
            <a:extLst>
              <a:ext uri="{FF2B5EF4-FFF2-40B4-BE49-F238E27FC236}">
                <a16:creationId xmlns:a16="http://schemas.microsoft.com/office/drawing/2014/main" id="{15E6FDB9-0E63-E76B-EAA5-2153F73B32B2}"/>
              </a:ext>
            </a:extLst>
          </p:cNvPr>
          <p:cNvCxnSpPr>
            <a:cxnSpLocks/>
          </p:cNvCxnSpPr>
          <p:nvPr userDrawn="1"/>
        </p:nvCxnSpPr>
        <p:spPr>
          <a:xfrm>
            <a:off x="317500" y="1026583"/>
            <a:ext cx="8509000" cy="0"/>
          </a:xfrm>
          <a:prstGeom prst="straightConnector1">
            <a:avLst/>
          </a:prstGeom>
          <a:noFill/>
          <a:ln w="57150" cap="flat" cmpd="sng">
            <a:solidFill>
              <a:srgbClr val="355E93"/>
            </a:solidFill>
            <a:prstDash val="solid"/>
            <a:round/>
            <a:headEnd type="none" w="med" len="med"/>
            <a:tailEnd type="none" w="med" len="med"/>
          </a:ln>
        </p:spPr>
      </p:cxnSp>
      <p:sp>
        <p:nvSpPr>
          <p:cNvPr id="9" name="Google Shape;68;p11">
            <a:extLst>
              <a:ext uri="{FF2B5EF4-FFF2-40B4-BE49-F238E27FC236}">
                <a16:creationId xmlns:a16="http://schemas.microsoft.com/office/drawing/2014/main" id="{B9EC2787-5E0E-E549-A081-DFBB8DD94A1C}"/>
              </a:ext>
            </a:extLst>
          </p:cNvPr>
          <p:cNvSpPr txBox="1"/>
          <p:nvPr userDrawn="1"/>
        </p:nvSpPr>
        <p:spPr>
          <a:xfrm>
            <a:off x="1089648" y="6598718"/>
            <a:ext cx="6985000" cy="280500"/>
          </a:xfrm>
          <a:prstGeom prst="rect">
            <a:avLst/>
          </a:prstGeom>
          <a:noFill/>
          <a:ln>
            <a:noFill/>
          </a:ln>
        </p:spPr>
        <p:txBody>
          <a:bodyPr spcFirstLastPara="1" wrap="square" lIns="59250" tIns="29625" rIns="59250" bIns="29625" anchor="t" anchorCtr="0">
            <a:noAutofit/>
          </a:bodyPr>
          <a:lstStyle/>
          <a:p>
            <a:pPr marL="0" marR="0" lvl="0" indent="0" algn="ctr" rtl="0">
              <a:spcBef>
                <a:spcPts val="0"/>
              </a:spcBef>
              <a:spcAft>
                <a:spcPts val="0"/>
              </a:spcAft>
              <a:buNone/>
            </a:pPr>
            <a:r>
              <a:rPr lang="pt-BR" sz="900" b="1" i="1" u="none" strike="noStrike" cap="none">
                <a:solidFill>
                  <a:srgbClr val="333333"/>
                </a:solidFill>
                <a:latin typeface="Arial" panose="020B0604020202020204" pitchFamily="34" charset="0"/>
                <a:ea typeface="Century Schoolbook"/>
                <a:cs typeface="Arial" panose="020B0604020202020204" pitchFamily="34" charset="0"/>
                <a:sym typeface="Century Schoolbook"/>
              </a:rPr>
              <a:t>D u t y - I n t e g r i t y  - E t h i c s - H o n o r - C o u r a g e - L o y a l t y</a:t>
            </a:r>
            <a:endParaRPr lang="pt-BR" sz="900" i="1">
              <a:solidFill>
                <a:srgbClr val="333333"/>
              </a:solidFill>
              <a:latin typeface="Arial" panose="020B0604020202020204" pitchFamily="34" charset="0"/>
            </a:endParaRPr>
          </a:p>
        </p:txBody>
      </p:sp>
      <p:cxnSp>
        <p:nvCxnSpPr>
          <p:cNvPr id="10" name="Google Shape;65;p11">
            <a:extLst>
              <a:ext uri="{FF2B5EF4-FFF2-40B4-BE49-F238E27FC236}">
                <a16:creationId xmlns:a16="http://schemas.microsoft.com/office/drawing/2014/main" id="{0EEF70F8-63F9-640D-1EB8-44AB629A1F2E}"/>
              </a:ext>
            </a:extLst>
          </p:cNvPr>
          <p:cNvCxnSpPr>
            <a:cxnSpLocks/>
          </p:cNvCxnSpPr>
          <p:nvPr userDrawn="1"/>
        </p:nvCxnSpPr>
        <p:spPr>
          <a:xfrm>
            <a:off x="317500" y="6351588"/>
            <a:ext cx="8509000" cy="0"/>
          </a:xfrm>
          <a:prstGeom prst="straightConnector1">
            <a:avLst/>
          </a:prstGeom>
          <a:noFill/>
          <a:ln w="57150" cap="flat" cmpd="sng">
            <a:solidFill>
              <a:srgbClr val="355E93"/>
            </a:solidFill>
            <a:prstDash val="solid"/>
            <a:round/>
            <a:headEnd type="none" w="med" len="med"/>
            <a:tailEnd type="none" w="med" len="med"/>
          </a:ln>
        </p:spPr>
      </p:cxnSp>
      <p:sp>
        <p:nvSpPr>
          <p:cNvPr id="11" name="Slide Number Placeholder 2">
            <a:extLst>
              <a:ext uri="{FF2B5EF4-FFF2-40B4-BE49-F238E27FC236}">
                <a16:creationId xmlns:a16="http://schemas.microsoft.com/office/drawing/2014/main" id="{D4C80101-8CAA-84DC-D1C8-ACAB0A79A8C0}"/>
              </a:ext>
            </a:extLst>
          </p:cNvPr>
          <p:cNvSpPr txBox="1">
            <a:spLocks/>
          </p:cNvSpPr>
          <p:nvPr userDrawn="1"/>
        </p:nvSpPr>
        <p:spPr>
          <a:xfrm>
            <a:off x="7939738" y="6525609"/>
            <a:ext cx="1162334" cy="365125"/>
          </a:xfrm>
          <a:prstGeom prst="rect">
            <a:avLst/>
          </a:prstGeom>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r"/>
            <a:fld id="{33E86329-C0E8-45C0-BE94-584210C40C4E}" type="slidenum">
              <a:rPr lang="en-US" sz="1000">
                <a:solidFill>
                  <a:srgbClr val="355E93"/>
                </a:solidFill>
              </a:rPr>
              <a:pPr algn="r"/>
              <a:t>‹#›</a:t>
            </a:fld>
            <a:endParaRPr lang="en-US" sz="1200">
              <a:solidFill>
                <a:srgbClr val="355E93"/>
              </a:solidFill>
            </a:endParaRPr>
          </a:p>
        </p:txBody>
      </p:sp>
      <p:pic>
        <p:nvPicPr>
          <p:cNvPr id="12" name="Picture 11">
            <a:extLst>
              <a:ext uri="{FF2B5EF4-FFF2-40B4-BE49-F238E27FC236}">
                <a16:creationId xmlns:a16="http://schemas.microsoft.com/office/drawing/2014/main" id="{E3DE3E71-250D-E42E-2B16-9F0947847E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56611" y="204437"/>
            <a:ext cx="683541" cy="683541"/>
          </a:xfrm>
          <a:prstGeom prst="rect">
            <a:avLst/>
          </a:prstGeom>
        </p:spPr>
      </p:pic>
      <p:pic>
        <p:nvPicPr>
          <p:cNvPr id="13" name="Picture 12" descr="A picture containing text, tableware, ceramic ware, cup&#10;&#10;Description automatically generated">
            <a:extLst>
              <a:ext uri="{FF2B5EF4-FFF2-40B4-BE49-F238E27FC236}">
                <a16:creationId xmlns:a16="http://schemas.microsoft.com/office/drawing/2014/main" id="{144A0401-C5EC-C319-61D3-674CF2B09F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848" y="204437"/>
            <a:ext cx="685800" cy="685800"/>
          </a:xfrm>
          <a:prstGeom prst="rect">
            <a:avLst/>
          </a:prstGeom>
        </p:spPr>
      </p:pic>
      <p:sp>
        <p:nvSpPr>
          <p:cNvPr id="14" name="Content Placeholder 2">
            <a:extLst>
              <a:ext uri="{FF2B5EF4-FFF2-40B4-BE49-F238E27FC236}">
                <a16:creationId xmlns:a16="http://schemas.microsoft.com/office/drawing/2014/main" id="{F85CEA4D-A7C8-FAF9-2BBC-E1D9B0F1C3AB}"/>
              </a:ext>
            </a:extLst>
          </p:cNvPr>
          <p:cNvSpPr>
            <a:spLocks noGrp="1"/>
          </p:cNvSpPr>
          <p:nvPr>
            <p:ph idx="13"/>
          </p:nvPr>
        </p:nvSpPr>
        <p:spPr>
          <a:xfrm>
            <a:off x="628651" y="1825625"/>
            <a:ext cx="3886200" cy="4351338"/>
          </a:xfrm>
          <a:prstGeom prst="rect">
            <a:avLst/>
          </a:prstGeom>
        </p:spPr>
        <p:txBody>
          <a:bodyPr/>
          <a:lstStyle>
            <a:lvl1pPr marL="457200" indent="-228600">
              <a:lnSpc>
                <a:spcPct val="100000"/>
              </a:lnSpc>
              <a:spcBef>
                <a:spcPts val="0"/>
              </a:spcBef>
              <a:spcAft>
                <a:spcPts val="600"/>
              </a:spcAft>
              <a:buClr>
                <a:srgbClr val="355E93"/>
              </a:buClr>
              <a:defRPr>
                <a:solidFill>
                  <a:srgbClr val="333333"/>
                </a:solidFill>
                <a:latin typeface="Arial" panose="020B0604020202020204" pitchFamily="34" charset="0"/>
                <a:cs typeface="Arial" panose="020B0604020202020204" pitchFamily="34" charset="0"/>
              </a:defRPr>
            </a:lvl1pPr>
            <a:lvl2pPr marL="685800" indent="-228600">
              <a:lnSpc>
                <a:spcPct val="100000"/>
              </a:lnSpc>
              <a:spcBef>
                <a:spcPts val="0"/>
              </a:spcBef>
              <a:spcAft>
                <a:spcPts val="600"/>
              </a:spcAft>
              <a:buClr>
                <a:srgbClr val="355E93"/>
              </a:buClr>
              <a:buFont typeface="Wingdings" panose="05000000000000000000" pitchFamily="2" charset="2"/>
              <a:buChar char="§"/>
              <a:defRPr>
                <a:solidFill>
                  <a:srgbClr val="333333"/>
                </a:solidFill>
                <a:latin typeface="Arial" panose="020B0604020202020204" pitchFamily="34" charset="0"/>
                <a:cs typeface="Arial" panose="020B0604020202020204" pitchFamily="34" charset="0"/>
              </a:defRPr>
            </a:lvl2pPr>
            <a:lvl3pPr marL="914400" indent="-228600">
              <a:lnSpc>
                <a:spcPct val="100000"/>
              </a:lnSpc>
              <a:spcBef>
                <a:spcPts val="0"/>
              </a:spcBef>
              <a:spcAft>
                <a:spcPts val="600"/>
              </a:spcAft>
              <a:buClr>
                <a:srgbClr val="355E93"/>
              </a:buClr>
              <a:buFont typeface="Courier New" panose="02070309020205020404" pitchFamily="49" charset="0"/>
              <a:buChar char="o"/>
              <a:defRPr>
                <a:solidFill>
                  <a:srgbClr val="333333"/>
                </a:solidFill>
                <a:latin typeface="Arial" panose="020B0604020202020204" pitchFamily="34" charset="0"/>
                <a:cs typeface="Arial" panose="020B0604020202020204" pitchFamily="34" charset="0"/>
              </a:defRPr>
            </a:lvl3pPr>
            <a:lvl4pPr marL="1143000" indent="-228600">
              <a:lnSpc>
                <a:spcPct val="100000"/>
              </a:lnSpc>
              <a:spcBef>
                <a:spcPts val="0"/>
              </a:spcBef>
              <a:spcAft>
                <a:spcPts val="600"/>
              </a:spcAft>
              <a:buClr>
                <a:srgbClr val="355E93"/>
              </a:buClr>
              <a:buFont typeface="Wingdings" panose="05000000000000000000" pitchFamily="2" charset="2"/>
              <a:buChar char="§"/>
              <a:defRPr>
                <a:solidFill>
                  <a:srgbClr val="333333"/>
                </a:solidFill>
                <a:latin typeface="Arial" panose="020B0604020202020204" pitchFamily="34" charset="0"/>
                <a:cs typeface="Arial" panose="020B0604020202020204" pitchFamily="34" charset="0"/>
              </a:defRPr>
            </a:lvl4pPr>
            <a:lvl5pPr>
              <a:defRPr>
                <a:solidFill>
                  <a:srgbClr val="333333"/>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3"/>
            <a:endParaRPr lang="en-US"/>
          </a:p>
        </p:txBody>
      </p:sp>
      <p:sp>
        <p:nvSpPr>
          <p:cNvPr id="15" name="Content Placeholder 2">
            <a:extLst>
              <a:ext uri="{FF2B5EF4-FFF2-40B4-BE49-F238E27FC236}">
                <a16:creationId xmlns:a16="http://schemas.microsoft.com/office/drawing/2014/main" id="{63037AB3-A92B-E9A4-E023-E2532663EAD6}"/>
              </a:ext>
            </a:extLst>
          </p:cNvPr>
          <p:cNvSpPr>
            <a:spLocks noGrp="1"/>
          </p:cNvSpPr>
          <p:nvPr>
            <p:ph idx="14"/>
          </p:nvPr>
        </p:nvSpPr>
        <p:spPr>
          <a:xfrm>
            <a:off x="4629151" y="1825625"/>
            <a:ext cx="3886200" cy="4351338"/>
          </a:xfrm>
          <a:prstGeom prst="rect">
            <a:avLst/>
          </a:prstGeom>
        </p:spPr>
        <p:txBody>
          <a:bodyPr/>
          <a:lstStyle>
            <a:lvl1pPr marL="457200" indent="-228600">
              <a:lnSpc>
                <a:spcPct val="100000"/>
              </a:lnSpc>
              <a:spcBef>
                <a:spcPts val="0"/>
              </a:spcBef>
              <a:spcAft>
                <a:spcPts val="600"/>
              </a:spcAft>
              <a:buClr>
                <a:srgbClr val="355E93"/>
              </a:buClr>
              <a:defRPr>
                <a:solidFill>
                  <a:srgbClr val="333333"/>
                </a:solidFill>
                <a:latin typeface="Arial" panose="020B0604020202020204" pitchFamily="34" charset="0"/>
                <a:cs typeface="Arial" panose="020B0604020202020204" pitchFamily="34" charset="0"/>
              </a:defRPr>
            </a:lvl1pPr>
            <a:lvl2pPr marL="685800" indent="-228600">
              <a:lnSpc>
                <a:spcPct val="100000"/>
              </a:lnSpc>
              <a:spcBef>
                <a:spcPts val="0"/>
              </a:spcBef>
              <a:spcAft>
                <a:spcPts val="600"/>
              </a:spcAft>
              <a:buClr>
                <a:srgbClr val="355E93"/>
              </a:buClr>
              <a:buFont typeface="Wingdings" panose="05000000000000000000" pitchFamily="2" charset="2"/>
              <a:buChar char="§"/>
              <a:defRPr>
                <a:solidFill>
                  <a:srgbClr val="333333"/>
                </a:solidFill>
                <a:latin typeface="Arial" panose="020B0604020202020204" pitchFamily="34" charset="0"/>
                <a:cs typeface="Arial" panose="020B0604020202020204" pitchFamily="34" charset="0"/>
              </a:defRPr>
            </a:lvl2pPr>
            <a:lvl3pPr marL="914400" indent="-228600">
              <a:lnSpc>
                <a:spcPct val="100000"/>
              </a:lnSpc>
              <a:spcBef>
                <a:spcPts val="0"/>
              </a:spcBef>
              <a:spcAft>
                <a:spcPts val="600"/>
              </a:spcAft>
              <a:buClr>
                <a:srgbClr val="355E93"/>
              </a:buClr>
              <a:buFont typeface="Courier New" panose="02070309020205020404" pitchFamily="49" charset="0"/>
              <a:buChar char="o"/>
              <a:defRPr>
                <a:solidFill>
                  <a:srgbClr val="333333"/>
                </a:solidFill>
                <a:latin typeface="Arial" panose="020B0604020202020204" pitchFamily="34" charset="0"/>
                <a:cs typeface="Arial" panose="020B0604020202020204" pitchFamily="34" charset="0"/>
              </a:defRPr>
            </a:lvl3pPr>
            <a:lvl4pPr marL="1143000" indent="-228600">
              <a:lnSpc>
                <a:spcPct val="100000"/>
              </a:lnSpc>
              <a:spcBef>
                <a:spcPts val="0"/>
              </a:spcBef>
              <a:spcAft>
                <a:spcPts val="600"/>
              </a:spcAft>
              <a:buClr>
                <a:srgbClr val="355E93"/>
              </a:buClr>
              <a:buFont typeface="Wingdings" panose="05000000000000000000" pitchFamily="2" charset="2"/>
              <a:buChar char="§"/>
              <a:defRPr>
                <a:solidFill>
                  <a:srgbClr val="333333"/>
                </a:solidFill>
                <a:latin typeface="Arial" panose="020B0604020202020204" pitchFamily="34" charset="0"/>
                <a:cs typeface="Arial" panose="020B0604020202020204" pitchFamily="34" charset="0"/>
              </a:defRPr>
            </a:lvl4pPr>
            <a:lvl5pPr>
              <a:defRPr>
                <a:solidFill>
                  <a:srgbClr val="333333"/>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3"/>
            <a:endParaRPr lang="en-US"/>
          </a:p>
        </p:txBody>
      </p:sp>
    </p:spTree>
    <p:extLst>
      <p:ext uri="{BB962C8B-B14F-4D97-AF65-F5344CB8AC3E}">
        <p14:creationId xmlns:p14="http://schemas.microsoft.com/office/powerpoint/2010/main" val="2026496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257EDE89-8E38-C5CC-5517-91E67E1BBFC8}"/>
              </a:ext>
            </a:extLst>
          </p:cNvPr>
          <p:cNvSpPr>
            <a:spLocks noGrp="1"/>
          </p:cNvSpPr>
          <p:nvPr>
            <p:ph idx="14"/>
          </p:nvPr>
        </p:nvSpPr>
        <p:spPr>
          <a:xfrm>
            <a:off x="4629151" y="2492375"/>
            <a:ext cx="3886200" cy="3684588"/>
          </a:xfrm>
          <a:prstGeom prst="rect">
            <a:avLst/>
          </a:prstGeom>
        </p:spPr>
        <p:txBody>
          <a:bodyPr/>
          <a:lstStyle>
            <a:lvl1pPr marL="457200" indent="-228600">
              <a:lnSpc>
                <a:spcPct val="100000"/>
              </a:lnSpc>
              <a:spcBef>
                <a:spcPts val="0"/>
              </a:spcBef>
              <a:spcAft>
                <a:spcPts val="600"/>
              </a:spcAft>
              <a:buClr>
                <a:srgbClr val="355E93"/>
              </a:buClr>
              <a:defRPr>
                <a:solidFill>
                  <a:srgbClr val="333333"/>
                </a:solidFill>
                <a:latin typeface="Arial" panose="020B0604020202020204" pitchFamily="34" charset="0"/>
                <a:cs typeface="Arial" panose="020B0604020202020204" pitchFamily="34" charset="0"/>
              </a:defRPr>
            </a:lvl1pPr>
            <a:lvl2pPr marL="685800" indent="-228600">
              <a:lnSpc>
                <a:spcPct val="100000"/>
              </a:lnSpc>
              <a:spcBef>
                <a:spcPts val="0"/>
              </a:spcBef>
              <a:spcAft>
                <a:spcPts val="600"/>
              </a:spcAft>
              <a:buClr>
                <a:srgbClr val="355E93"/>
              </a:buClr>
              <a:buFont typeface="Wingdings" panose="05000000000000000000" pitchFamily="2" charset="2"/>
              <a:buChar char="§"/>
              <a:defRPr>
                <a:solidFill>
                  <a:srgbClr val="333333"/>
                </a:solidFill>
                <a:latin typeface="Arial" panose="020B0604020202020204" pitchFamily="34" charset="0"/>
                <a:cs typeface="Arial" panose="020B0604020202020204" pitchFamily="34" charset="0"/>
              </a:defRPr>
            </a:lvl2pPr>
            <a:lvl3pPr marL="914400" indent="-228600">
              <a:lnSpc>
                <a:spcPct val="100000"/>
              </a:lnSpc>
              <a:spcBef>
                <a:spcPts val="0"/>
              </a:spcBef>
              <a:spcAft>
                <a:spcPts val="600"/>
              </a:spcAft>
              <a:buClr>
                <a:srgbClr val="355E93"/>
              </a:buClr>
              <a:buFont typeface="Courier New" panose="02070309020205020404" pitchFamily="49" charset="0"/>
              <a:buChar char="o"/>
              <a:defRPr>
                <a:solidFill>
                  <a:srgbClr val="333333"/>
                </a:solidFill>
                <a:latin typeface="Arial" panose="020B0604020202020204" pitchFamily="34" charset="0"/>
                <a:cs typeface="Arial" panose="020B0604020202020204" pitchFamily="34" charset="0"/>
              </a:defRPr>
            </a:lvl3pPr>
            <a:lvl4pPr marL="1143000" indent="-228600">
              <a:lnSpc>
                <a:spcPct val="100000"/>
              </a:lnSpc>
              <a:spcBef>
                <a:spcPts val="0"/>
              </a:spcBef>
              <a:spcAft>
                <a:spcPts val="600"/>
              </a:spcAft>
              <a:buClr>
                <a:srgbClr val="355E93"/>
              </a:buClr>
              <a:buFont typeface="Wingdings" panose="05000000000000000000" pitchFamily="2" charset="2"/>
              <a:buChar char="§"/>
              <a:defRPr>
                <a:solidFill>
                  <a:srgbClr val="333333"/>
                </a:solidFill>
                <a:latin typeface="Arial" panose="020B0604020202020204" pitchFamily="34" charset="0"/>
                <a:cs typeface="Arial" panose="020B0604020202020204" pitchFamily="34" charset="0"/>
              </a:defRPr>
            </a:lvl4pPr>
            <a:lvl5pPr>
              <a:defRPr>
                <a:solidFill>
                  <a:srgbClr val="333333"/>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3"/>
            <a:endParaRPr lang="en-US"/>
          </a:p>
        </p:txBody>
      </p:sp>
      <p:sp>
        <p:nvSpPr>
          <p:cNvPr id="16" name="Content Placeholder 2">
            <a:extLst>
              <a:ext uri="{FF2B5EF4-FFF2-40B4-BE49-F238E27FC236}">
                <a16:creationId xmlns:a16="http://schemas.microsoft.com/office/drawing/2014/main" id="{06175CDB-2374-D308-645D-E23D7D818E6D}"/>
              </a:ext>
            </a:extLst>
          </p:cNvPr>
          <p:cNvSpPr>
            <a:spLocks noGrp="1"/>
          </p:cNvSpPr>
          <p:nvPr>
            <p:ph idx="13"/>
          </p:nvPr>
        </p:nvSpPr>
        <p:spPr>
          <a:xfrm>
            <a:off x="628651" y="2492375"/>
            <a:ext cx="3886200" cy="3684588"/>
          </a:xfrm>
          <a:prstGeom prst="rect">
            <a:avLst/>
          </a:prstGeom>
        </p:spPr>
        <p:txBody>
          <a:bodyPr/>
          <a:lstStyle>
            <a:lvl1pPr marL="457200" indent="-228600">
              <a:lnSpc>
                <a:spcPct val="100000"/>
              </a:lnSpc>
              <a:spcBef>
                <a:spcPts val="0"/>
              </a:spcBef>
              <a:spcAft>
                <a:spcPts val="600"/>
              </a:spcAft>
              <a:buClr>
                <a:srgbClr val="355E93"/>
              </a:buClr>
              <a:defRPr>
                <a:solidFill>
                  <a:srgbClr val="333333"/>
                </a:solidFill>
                <a:latin typeface="Arial" panose="020B0604020202020204" pitchFamily="34" charset="0"/>
                <a:cs typeface="Arial" panose="020B0604020202020204" pitchFamily="34" charset="0"/>
              </a:defRPr>
            </a:lvl1pPr>
            <a:lvl2pPr marL="685800" indent="-228600">
              <a:lnSpc>
                <a:spcPct val="100000"/>
              </a:lnSpc>
              <a:spcBef>
                <a:spcPts val="0"/>
              </a:spcBef>
              <a:spcAft>
                <a:spcPts val="600"/>
              </a:spcAft>
              <a:buClr>
                <a:srgbClr val="355E93"/>
              </a:buClr>
              <a:buFont typeface="Wingdings" panose="05000000000000000000" pitchFamily="2" charset="2"/>
              <a:buChar char="§"/>
              <a:defRPr>
                <a:solidFill>
                  <a:srgbClr val="333333"/>
                </a:solidFill>
                <a:latin typeface="Arial" panose="020B0604020202020204" pitchFamily="34" charset="0"/>
                <a:cs typeface="Arial" panose="020B0604020202020204" pitchFamily="34" charset="0"/>
              </a:defRPr>
            </a:lvl2pPr>
            <a:lvl3pPr marL="914400" indent="-228600">
              <a:lnSpc>
                <a:spcPct val="100000"/>
              </a:lnSpc>
              <a:spcBef>
                <a:spcPts val="0"/>
              </a:spcBef>
              <a:spcAft>
                <a:spcPts val="600"/>
              </a:spcAft>
              <a:buClr>
                <a:srgbClr val="355E93"/>
              </a:buClr>
              <a:buFont typeface="Courier New" panose="02070309020205020404" pitchFamily="49" charset="0"/>
              <a:buChar char="o"/>
              <a:defRPr>
                <a:solidFill>
                  <a:srgbClr val="333333"/>
                </a:solidFill>
                <a:latin typeface="Arial" panose="020B0604020202020204" pitchFamily="34" charset="0"/>
                <a:cs typeface="Arial" panose="020B0604020202020204" pitchFamily="34" charset="0"/>
              </a:defRPr>
            </a:lvl3pPr>
            <a:lvl4pPr marL="1143000" indent="-228600">
              <a:lnSpc>
                <a:spcPct val="100000"/>
              </a:lnSpc>
              <a:spcBef>
                <a:spcPts val="0"/>
              </a:spcBef>
              <a:spcAft>
                <a:spcPts val="600"/>
              </a:spcAft>
              <a:buClr>
                <a:srgbClr val="355E93"/>
              </a:buClr>
              <a:buFont typeface="Wingdings" panose="05000000000000000000" pitchFamily="2" charset="2"/>
              <a:buChar char="§"/>
              <a:defRPr>
                <a:solidFill>
                  <a:srgbClr val="333333"/>
                </a:solidFill>
                <a:latin typeface="Arial" panose="020B0604020202020204" pitchFamily="34" charset="0"/>
                <a:cs typeface="Arial" panose="020B0604020202020204" pitchFamily="34" charset="0"/>
              </a:defRPr>
            </a:lvl4pPr>
            <a:lvl5pPr>
              <a:defRPr>
                <a:solidFill>
                  <a:srgbClr val="333333"/>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3"/>
            <a:endParaRPr lang="en-US"/>
          </a:p>
        </p:txBody>
      </p:sp>
      <p:sp>
        <p:nvSpPr>
          <p:cNvPr id="3" name="Text Placeholder 2">
            <a:extLst>
              <a:ext uri="{FF2B5EF4-FFF2-40B4-BE49-F238E27FC236}">
                <a16:creationId xmlns:a16="http://schemas.microsoft.com/office/drawing/2014/main" id="{EF34258E-DA84-4D0F-9DD6-8A3A892CF1C7}"/>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a:extLst>
              <a:ext uri="{FF2B5EF4-FFF2-40B4-BE49-F238E27FC236}">
                <a16:creationId xmlns:a16="http://schemas.microsoft.com/office/drawing/2014/main" id="{7F1DCDB4-2B41-415A-9047-219B8B687F12}"/>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a:extLst>
              <a:ext uri="{FF2B5EF4-FFF2-40B4-BE49-F238E27FC236}">
                <a16:creationId xmlns:a16="http://schemas.microsoft.com/office/drawing/2014/main" id="{26F5B50F-FCDE-4BB9-8FE3-49BF9414B84F}"/>
              </a:ext>
            </a:extLst>
          </p:cNvPr>
          <p:cNvSpPr>
            <a:spLocks noGrp="1"/>
          </p:cNvSpPr>
          <p:nvPr>
            <p:ph type="dt" sz="half" idx="10"/>
          </p:nvPr>
        </p:nvSpPr>
        <p:spPr/>
        <p:txBody>
          <a:bodyPr/>
          <a:lstStyle/>
          <a:p>
            <a:fld id="{6CCFB645-6777-4110-AB21-FBF3C535B5B1}" type="datetimeFigureOut">
              <a:rPr lang="en-US" smtClean="0"/>
              <a:t>8/16/2023</a:t>
            </a:fld>
            <a:endParaRPr lang="en-US"/>
          </a:p>
        </p:txBody>
      </p:sp>
      <p:sp>
        <p:nvSpPr>
          <p:cNvPr id="8" name="Footer Placeholder 7">
            <a:extLst>
              <a:ext uri="{FF2B5EF4-FFF2-40B4-BE49-F238E27FC236}">
                <a16:creationId xmlns:a16="http://schemas.microsoft.com/office/drawing/2014/main" id="{1FA6EA75-9FE6-4E57-A6A5-3467622C91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EE2F96-0484-447E-BCFE-C40B749FB274}"/>
              </a:ext>
            </a:extLst>
          </p:cNvPr>
          <p:cNvSpPr>
            <a:spLocks noGrp="1"/>
          </p:cNvSpPr>
          <p:nvPr>
            <p:ph type="sldNum" sz="quarter" idx="12"/>
          </p:nvPr>
        </p:nvSpPr>
        <p:spPr/>
        <p:txBody>
          <a:bodyPr/>
          <a:lstStyle/>
          <a:p>
            <a:fld id="{F68C9E76-E717-4BCD-BEFB-BFBB3F1140B5}" type="slidenum">
              <a:rPr lang="en-US" smtClean="0"/>
              <a:t>‹#›</a:t>
            </a:fld>
            <a:endParaRPr lang="en-US"/>
          </a:p>
        </p:txBody>
      </p:sp>
      <p:cxnSp>
        <p:nvCxnSpPr>
          <p:cNvPr id="10" name="Google Shape;65;p11">
            <a:extLst>
              <a:ext uri="{FF2B5EF4-FFF2-40B4-BE49-F238E27FC236}">
                <a16:creationId xmlns:a16="http://schemas.microsoft.com/office/drawing/2014/main" id="{20634FA7-3748-078F-EA4E-0551870FE523}"/>
              </a:ext>
            </a:extLst>
          </p:cNvPr>
          <p:cNvCxnSpPr>
            <a:cxnSpLocks/>
          </p:cNvCxnSpPr>
          <p:nvPr userDrawn="1"/>
        </p:nvCxnSpPr>
        <p:spPr>
          <a:xfrm>
            <a:off x="317500" y="1026583"/>
            <a:ext cx="8509000" cy="0"/>
          </a:xfrm>
          <a:prstGeom prst="straightConnector1">
            <a:avLst/>
          </a:prstGeom>
          <a:noFill/>
          <a:ln w="57150" cap="flat" cmpd="sng">
            <a:solidFill>
              <a:srgbClr val="355E93"/>
            </a:solidFill>
            <a:prstDash val="solid"/>
            <a:round/>
            <a:headEnd type="none" w="med" len="med"/>
            <a:tailEnd type="none" w="med" len="med"/>
          </a:ln>
        </p:spPr>
      </p:cxnSp>
      <p:sp>
        <p:nvSpPr>
          <p:cNvPr id="11" name="Google Shape;68;p11">
            <a:extLst>
              <a:ext uri="{FF2B5EF4-FFF2-40B4-BE49-F238E27FC236}">
                <a16:creationId xmlns:a16="http://schemas.microsoft.com/office/drawing/2014/main" id="{DED16A91-29B5-C811-65F3-D08A4EC2C86E}"/>
              </a:ext>
            </a:extLst>
          </p:cNvPr>
          <p:cNvSpPr txBox="1"/>
          <p:nvPr userDrawn="1"/>
        </p:nvSpPr>
        <p:spPr>
          <a:xfrm>
            <a:off x="1089648" y="6598718"/>
            <a:ext cx="6985000" cy="280500"/>
          </a:xfrm>
          <a:prstGeom prst="rect">
            <a:avLst/>
          </a:prstGeom>
          <a:noFill/>
          <a:ln>
            <a:noFill/>
          </a:ln>
        </p:spPr>
        <p:txBody>
          <a:bodyPr spcFirstLastPara="1" wrap="square" lIns="59250" tIns="29625" rIns="59250" bIns="29625" anchor="t" anchorCtr="0">
            <a:noAutofit/>
          </a:bodyPr>
          <a:lstStyle/>
          <a:p>
            <a:pPr marL="0" marR="0" lvl="0" indent="0" algn="ctr" rtl="0">
              <a:spcBef>
                <a:spcPts val="0"/>
              </a:spcBef>
              <a:spcAft>
                <a:spcPts val="0"/>
              </a:spcAft>
              <a:buNone/>
            </a:pPr>
            <a:r>
              <a:rPr lang="pt-BR" sz="900" b="1" i="1" u="none" strike="noStrike" cap="none">
                <a:solidFill>
                  <a:srgbClr val="333333"/>
                </a:solidFill>
                <a:latin typeface="Arial" panose="020B0604020202020204" pitchFamily="34" charset="0"/>
                <a:ea typeface="Century Schoolbook"/>
                <a:cs typeface="Arial" panose="020B0604020202020204" pitchFamily="34" charset="0"/>
                <a:sym typeface="Century Schoolbook"/>
              </a:rPr>
              <a:t>D u t y - I n t e g r i t y  - E t h i c s - H o n o r - C o u r a g e - L o y a l t y</a:t>
            </a:r>
            <a:endParaRPr lang="pt-BR" sz="900" i="1">
              <a:solidFill>
                <a:srgbClr val="333333"/>
              </a:solidFill>
              <a:latin typeface="Arial" panose="020B0604020202020204" pitchFamily="34" charset="0"/>
            </a:endParaRPr>
          </a:p>
        </p:txBody>
      </p:sp>
      <p:cxnSp>
        <p:nvCxnSpPr>
          <p:cNvPr id="12" name="Google Shape;65;p11">
            <a:extLst>
              <a:ext uri="{FF2B5EF4-FFF2-40B4-BE49-F238E27FC236}">
                <a16:creationId xmlns:a16="http://schemas.microsoft.com/office/drawing/2014/main" id="{857B211C-5380-DB6C-474E-E229A872646E}"/>
              </a:ext>
            </a:extLst>
          </p:cNvPr>
          <p:cNvCxnSpPr>
            <a:cxnSpLocks/>
          </p:cNvCxnSpPr>
          <p:nvPr userDrawn="1"/>
        </p:nvCxnSpPr>
        <p:spPr>
          <a:xfrm>
            <a:off x="317500" y="6351588"/>
            <a:ext cx="8509000" cy="0"/>
          </a:xfrm>
          <a:prstGeom prst="straightConnector1">
            <a:avLst/>
          </a:prstGeom>
          <a:noFill/>
          <a:ln w="57150" cap="flat" cmpd="sng">
            <a:solidFill>
              <a:srgbClr val="355E93"/>
            </a:solidFill>
            <a:prstDash val="solid"/>
            <a:round/>
            <a:headEnd type="none" w="med" len="med"/>
            <a:tailEnd type="none" w="med" len="med"/>
          </a:ln>
        </p:spPr>
      </p:cxnSp>
      <p:sp>
        <p:nvSpPr>
          <p:cNvPr id="13" name="Slide Number Placeholder 2">
            <a:extLst>
              <a:ext uri="{FF2B5EF4-FFF2-40B4-BE49-F238E27FC236}">
                <a16:creationId xmlns:a16="http://schemas.microsoft.com/office/drawing/2014/main" id="{159D996C-01A3-44C9-7CED-999B104C98BB}"/>
              </a:ext>
            </a:extLst>
          </p:cNvPr>
          <p:cNvSpPr txBox="1">
            <a:spLocks/>
          </p:cNvSpPr>
          <p:nvPr userDrawn="1"/>
        </p:nvSpPr>
        <p:spPr>
          <a:xfrm>
            <a:off x="7939738" y="6525609"/>
            <a:ext cx="1162334" cy="365125"/>
          </a:xfrm>
          <a:prstGeom prst="rect">
            <a:avLst/>
          </a:prstGeom>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r"/>
            <a:fld id="{33E86329-C0E8-45C0-BE94-584210C40C4E}" type="slidenum">
              <a:rPr lang="en-US" sz="1000">
                <a:solidFill>
                  <a:srgbClr val="355E93"/>
                </a:solidFill>
              </a:rPr>
              <a:pPr algn="r"/>
              <a:t>‹#›</a:t>
            </a:fld>
            <a:endParaRPr lang="en-US" sz="1200">
              <a:solidFill>
                <a:srgbClr val="355E93"/>
              </a:solidFill>
            </a:endParaRPr>
          </a:p>
        </p:txBody>
      </p:sp>
      <p:pic>
        <p:nvPicPr>
          <p:cNvPr id="14" name="Picture 13">
            <a:extLst>
              <a:ext uri="{FF2B5EF4-FFF2-40B4-BE49-F238E27FC236}">
                <a16:creationId xmlns:a16="http://schemas.microsoft.com/office/drawing/2014/main" id="{C45076A6-50BC-6AD7-080A-4FFFCB9493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56611" y="204437"/>
            <a:ext cx="683541" cy="683541"/>
          </a:xfrm>
          <a:prstGeom prst="rect">
            <a:avLst/>
          </a:prstGeom>
        </p:spPr>
      </p:pic>
      <p:pic>
        <p:nvPicPr>
          <p:cNvPr id="15" name="Picture 14" descr="A picture containing text, tableware, ceramic ware, cup&#10;&#10;Description automatically generated">
            <a:extLst>
              <a:ext uri="{FF2B5EF4-FFF2-40B4-BE49-F238E27FC236}">
                <a16:creationId xmlns:a16="http://schemas.microsoft.com/office/drawing/2014/main" id="{CD679352-B479-91B5-C635-56477DCAA3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848" y="204437"/>
            <a:ext cx="685800" cy="685800"/>
          </a:xfrm>
          <a:prstGeom prst="rect">
            <a:avLst/>
          </a:prstGeom>
        </p:spPr>
      </p:pic>
      <p:sp>
        <p:nvSpPr>
          <p:cNvPr id="18" name="Title 1">
            <a:extLst>
              <a:ext uri="{FF2B5EF4-FFF2-40B4-BE49-F238E27FC236}">
                <a16:creationId xmlns:a16="http://schemas.microsoft.com/office/drawing/2014/main" id="{1F9A20F9-3B6B-8153-4B1F-1ED35CE69A19}"/>
              </a:ext>
            </a:extLst>
          </p:cNvPr>
          <p:cNvSpPr>
            <a:spLocks noGrp="1"/>
          </p:cNvSpPr>
          <p:nvPr>
            <p:ph type="title"/>
          </p:nvPr>
        </p:nvSpPr>
        <p:spPr>
          <a:xfrm>
            <a:off x="1236904" y="281270"/>
            <a:ext cx="6690488" cy="529873"/>
          </a:xfrm>
        </p:spPr>
        <p:txBody>
          <a:bodyPr/>
          <a:lstStyle/>
          <a:p>
            <a:r>
              <a:rPr lang="en-US"/>
              <a:t>Click to edit Master title style</a:t>
            </a:r>
          </a:p>
        </p:txBody>
      </p:sp>
    </p:spTree>
    <p:extLst>
      <p:ext uri="{BB962C8B-B14F-4D97-AF65-F5344CB8AC3E}">
        <p14:creationId xmlns:p14="http://schemas.microsoft.com/office/powerpoint/2010/main" val="3126321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145F-E575-4109-80E5-7F194A98B2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9A6D98-8278-434C-B3E5-FD2992313653}"/>
              </a:ext>
            </a:extLst>
          </p:cNvPr>
          <p:cNvSpPr>
            <a:spLocks noGrp="1"/>
          </p:cNvSpPr>
          <p:nvPr>
            <p:ph type="dt" sz="half" idx="10"/>
          </p:nvPr>
        </p:nvSpPr>
        <p:spPr/>
        <p:txBody>
          <a:bodyPr/>
          <a:lstStyle/>
          <a:p>
            <a:fld id="{6CCFB645-6777-4110-AB21-FBF3C535B5B1}" type="datetimeFigureOut">
              <a:rPr lang="en-US" smtClean="0"/>
              <a:t>8/16/2023</a:t>
            </a:fld>
            <a:endParaRPr lang="en-US"/>
          </a:p>
        </p:txBody>
      </p:sp>
      <p:sp>
        <p:nvSpPr>
          <p:cNvPr id="4" name="Footer Placeholder 3">
            <a:extLst>
              <a:ext uri="{FF2B5EF4-FFF2-40B4-BE49-F238E27FC236}">
                <a16:creationId xmlns:a16="http://schemas.microsoft.com/office/drawing/2014/main" id="{316883F9-A0DA-415D-863C-2AB75ADE64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203CE5-5B2B-45BB-8BF5-A12E8F9FCFC3}"/>
              </a:ext>
            </a:extLst>
          </p:cNvPr>
          <p:cNvSpPr>
            <a:spLocks noGrp="1"/>
          </p:cNvSpPr>
          <p:nvPr>
            <p:ph type="sldNum" sz="quarter" idx="12"/>
          </p:nvPr>
        </p:nvSpPr>
        <p:spPr/>
        <p:txBody>
          <a:bodyPr/>
          <a:lstStyle/>
          <a:p>
            <a:fld id="{F68C9E76-E717-4BCD-BEFB-BFBB3F1140B5}" type="slidenum">
              <a:rPr lang="en-US" smtClean="0"/>
              <a:t>‹#›</a:t>
            </a:fld>
            <a:endParaRPr lang="en-US"/>
          </a:p>
        </p:txBody>
      </p:sp>
      <p:cxnSp>
        <p:nvCxnSpPr>
          <p:cNvPr id="6" name="Google Shape;65;p11">
            <a:extLst>
              <a:ext uri="{FF2B5EF4-FFF2-40B4-BE49-F238E27FC236}">
                <a16:creationId xmlns:a16="http://schemas.microsoft.com/office/drawing/2014/main" id="{855E796B-EA04-AC36-E03C-995B902853C6}"/>
              </a:ext>
            </a:extLst>
          </p:cNvPr>
          <p:cNvCxnSpPr>
            <a:cxnSpLocks/>
          </p:cNvCxnSpPr>
          <p:nvPr userDrawn="1"/>
        </p:nvCxnSpPr>
        <p:spPr>
          <a:xfrm>
            <a:off x="317500" y="1026583"/>
            <a:ext cx="8509000" cy="0"/>
          </a:xfrm>
          <a:prstGeom prst="straightConnector1">
            <a:avLst/>
          </a:prstGeom>
          <a:noFill/>
          <a:ln w="57150" cap="flat" cmpd="sng">
            <a:solidFill>
              <a:srgbClr val="355E93"/>
            </a:solidFill>
            <a:prstDash val="solid"/>
            <a:round/>
            <a:headEnd type="none" w="med" len="med"/>
            <a:tailEnd type="none" w="med" len="med"/>
          </a:ln>
        </p:spPr>
      </p:cxnSp>
      <p:sp>
        <p:nvSpPr>
          <p:cNvPr id="7" name="Google Shape;68;p11">
            <a:extLst>
              <a:ext uri="{FF2B5EF4-FFF2-40B4-BE49-F238E27FC236}">
                <a16:creationId xmlns:a16="http://schemas.microsoft.com/office/drawing/2014/main" id="{0C0BB29E-9885-AD45-65CE-CCCAB2A5365C}"/>
              </a:ext>
            </a:extLst>
          </p:cNvPr>
          <p:cNvSpPr txBox="1"/>
          <p:nvPr userDrawn="1"/>
        </p:nvSpPr>
        <p:spPr>
          <a:xfrm>
            <a:off x="1089648" y="6598718"/>
            <a:ext cx="6985000" cy="280500"/>
          </a:xfrm>
          <a:prstGeom prst="rect">
            <a:avLst/>
          </a:prstGeom>
          <a:noFill/>
          <a:ln>
            <a:noFill/>
          </a:ln>
        </p:spPr>
        <p:txBody>
          <a:bodyPr spcFirstLastPara="1" wrap="square" lIns="59250" tIns="29625" rIns="59250" bIns="29625" anchor="t" anchorCtr="0">
            <a:noAutofit/>
          </a:bodyPr>
          <a:lstStyle/>
          <a:p>
            <a:pPr marL="0" marR="0" lvl="0" indent="0" algn="ctr" rtl="0">
              <a:spcBef>
                <a:spcPts val="0"/>
              </a:spcBef>
              <a:spcAft>
                <a:spcPts val="0"/>
              </a:spcAft>
              <a:buNone/>
            </a:pPr>
            <a:r>
              <a:rPr lang="pt-BR" sz="900" b="1" i="1" u="none" strike="noStrike" cap="none">
                <a:solidFill>
                  <a:srgbClr val="333333"/>
                </a:solidFill>
                <a:latin typeface="Arial" panose="020B0604020202020204" pitchFamily="34" charset="0"/>
                <a:ea typeface="Century Schoolbook"/>
                <a:cs typeface="Arial" panose="020B0604020202020204" pitchFamily="34" charset="0"/>
                <a:sym typeface="Century Schoolbook"/>
              </a:rPr>
              <a:t>D u t y - I n t e g r i t y  - E t h i c s - H o n o r - C o u r a g e - L o y a l t y</a:t>
            </a:r>
            <a:endParaRPr lang="pt-BR" sz="900" i="1">
              <a:solidFill>
                <a:srgbClr val="333333"/>
              </a:solidFill>
              <a:latin typeface="Arial" panose="020B0604020202020204" pitchFamily="34" charset="0"/>
            </a:endParaRPr>
          </a:p>
        </p:txBody>
      </p:sp>
      <p:cxnSp>
        <p:nvCxnSpPr>
          <p:cNvPr id="8" name="Google Shape;65;p11">
            <a:extLst>
              <a:ext uri="{FF2B5EF4-FFF2-40B4-BE49-F238E27FC236}">
                <a16:creationId xmlns:a16="http://schemas.microsoft.com/office/drawing/2014/main" id="{17C9D6E7-3691-7CEB-78B5-BEEC93B4B995}"/>
              </a:ext>
            </a:extLst>
          </p:cNvPr>
          <p:cNvCxnSpPr>
            <a:cxnSpLocks/>
          </p:cNvCxnSpPr>
          <p:nvPr userDrawn="1"/>
        </p:nvCxnSpPr>
        <p:spPr>
          <a:xfrm>
            <a:off x="317500" y="6351588"/>
            <a:ext cx="8509000" cy="0"/>
          </a:xfrm>
          <a:prstGeom prst="straightConnector1">
            <a:avLst/>
          </a:prstGeom>
          <a:noFill/>
          <a:ln w="57150" cap="flat" cmpd="sng">
            <a:solidFill>
              <a:srgbClr val="355E93"/>
            </a:solidFill>
            <a:prstDash val="solid"/>
            <a:round/>
            <a:headEnd type="none" w="med" len="med"/>
            <a:tailEnd type="none" w="med" len="med"/>
          </a:ln>
        </p:spPr>
      </p:cxnSp>
      <p:sp>
        <p:nvSpPr>
          <p:cNvPr id="9" name="Slide Number Placeholder 2">
            <a:extLst>
              <a:ext uri="{FF2B5EF4-FFF2-40B4-BE49-F238E27FC236}">
                <a16:creationId xmlns:a16="http://schemas.microsoft.com/office/drawing/2014/main" id="{37D4B645-2B54-89BD-DDDB-75B8064F6C7D}"/>
              </a:ext>
            </a:extLst>
          </p:cNvPr>
          <p:cNvSpPr txBox="1">
            <a:spLocks/>
          </p:cNvSpPr>
          <p:nvPr userDrawn="1"/>
        </p:nvSpPr>
        <p:spPr>
          <a:xfrm>
            <a:off x="7939738" y="6525609"/>
            <a:ext cx="1162334" cy="365125"/>
          </a:xfrm>
          <a:prstGeom prst="rect">
            <a:avLst/>
          </a:prstGeom>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r"/>
            <a:fld id="{33E86329-C0E8-45C0-BE94-584210C40C4E}" type="slidenum">
              <a:rPr lang="en-US" sz="1000">
                <a:solidFill>
                  <a:srgbClr val="355E93"/>
                </a:solidFill>
              </a:rPr>
              <a:pPr algn="r"/>
              <a:t>‹#›</a:t>
            </a:fld>
            <a:endParaRPr lang="en-US" sz="1200">
              <a:solidFill>
                <a:srgbClr val="355E93"/>
              </a:solidFill>
            </a:endParaRPr>
          </a:p>
        </p:txBody>
      </p:sp>
      <p:pic>
        <p:nvPicPr>
          <p:cNvPr id="10" name="Picture 9">
            <a:extLst>
              <a:ext uri="{FF2B5EF4-FFF2-40B4-BE49-F238E27FC236}">
                <a16:creationId xmlns:a16="http://schemas.microsoft.com/office/drawing/2014/main" id="{09E729D7-8A0C-0194-2765-6E839DDBA1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56611" y="204437"/>
            <a:ext cx="683541" cy="683541"/>
          </a:xfrm>
          <a:prstGeom prst="rect">
            <a:avLst/>
          </a:prstGeom>
        </p:spPr>
      </p:pic>
      <p:pic>
        <p:nvPicPr>
          <p:cNvPr id="11" name="Picture 10" descr="A picture containing text, tableware, ceramic ware, cup&#10;&#10;Description automatically generated">
            <a:extLst>
              <a:ext uri="{FF2B5EF4-FFF2-40B4-BE49-F238E27FC236}">
                <a16:creationId xmlns:a16="http://schemas.microsoft.com/office/drawing/2014/main" id="{39F53C52-E221-6A72-89FC-9B7BD60319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848" y="204437"/>
            <a:ext cx="685800" cy="685800"/>
          </a:xfrm>
          <a:prstGeom prst="rect">
            <a:avLst/>
          </a:prstGeom>
        </p:spPr>
      </p:pic>
    </p:spTree>
    <p:extLst>
      <p:ext uri="{BB962C8B-B14F-4D97-AF65-F5344CB8AC3E}">
        <p14:creationId xmlns:p14="http://schemas.microsoft.com/office/powerpoint/2010/main" val="276780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8B25A3-414B-41F6-8F29-7E99C1D70508}"/>
              </a:ext>
            </a:extLst>
          </p:cNvPr>
          <p:cNvSpPr>
            <a:spLocks noGrp="1"/>
          </p:cNvSpPr>
          <p:nvPr>
            <p:ph type="dt" sz="half" idx="10"/>
          </p:nvPr>
        </p:nvSpPr>
        <p:spPr/>
        <p:txBody>
          <a:bodyPr/>
          <a:lstStyle/>
          <a:p>
            <a:fld id="{6CCFB645-6777-4110-AB21-FBF3C535B5B1}" type="datetimeFigureOut">
              <a:rPr lang="en-US" smtClean="0"/>
              <a:t>8/16/2023</a:t>
            </a:fld>
            <a:endParaRPr lang="en-US"/>
          </a:p>
        </p:txBody>
      </p:sp>
      <p:sp>
        <p:nvSpPr>
          <p:cNvPr id="3" name="Footer Placeholder 2">
            <a:extLst>
              <a:ext uri="{FF2B5EF4-FFF2-40B4-BE49-F238E27FC236}">
                <a16:creationId xmlns:a16="http://schemas.microsoft.com/office/drawing/2014/main" id="{D2FFCFB2-D438-4E1D-845F-87F71BEC2E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12E18B-FA00-4D58-A694-FA906C7A256D}"/>
              </a:ext>
            </a:extLst>
          </p:cNvPr>
          <p:cNvSpPr>
            <a:spLocks noGrp="1"/>
          </p:cNvSpPr>
          <p:nvPr>
            <p:ph type="sldNum" sz="quarter" idx="12"/>
          </p:nvPr>
        </p:nvSpPr>
        <p:spPr/>
        <p:txBody>
          <a:bodyPr/>
          <a:lstStyle/>
          <a:p>
            <a:fld id="{F68C9E76-E717-4BCD-BEFB-BFBB3F1140B5}" type="slidenum">
              <a:rPr lang="en-US" smtClean="0"/>
              <a:t>‹#›</a:t>
            </a:fld>
            <a:endParaRPr lang="en-US"/>
          </a:p>
        </p:txBody>
      </p:sp>
      <p:cxnSp>
        <p:nvCxnSpPr>
          <p:cNvPr id="5" name="Google Shape;65;p11">
            <a:extLst>
              <a:ext uri="{FF2B5EF4-FFF2-40B4-BE49-F238E27FC236}">
                <a16:creationId xmlns:a16="http://schemas.microsoft.com/office/drawing/2014/main" id="{EE5BA7C9-8869-3CA5-A7E4-D82D24F34A5C}"/>
              </a:ext>
            </a:extLst>
          </p:cNvPr>
          <p:cNvCxnSpPr>
            <a:cxnSpLocks/>
          </p:cNvCxnSpPr>
          <p:nvPr userDrawn="1"/>
        </p:nvCxnSpPr>
        <p:spPr>
          <a:xfrm>
            <a:off x="317500" y="1026583"/>
            <a:ext cx="8509000" cy="0"/>
          </a:xfrm>
          <a:prstGeom prst="straightConnector1">
            <a:avLst/>
          </a:prstGeom>
          <a:noFill/>
          <a:ln w="57150" cap="flat" cmpd="sng">
            <a:solidFill>
              <a:srgbClr val="355E93"/>
            </a:solidFill>
            <a:prstDash val="solid"/>
            <a:round/>
            <a:headEnd type="none" w="med" len="med"/>
            <a:tailEnd type="none" w="med" len="med"/>
          </a:ln>
        </p:spPr>
      </p:cxnSp>
      <p:sp>
        <p:nvSpPr>
          <p:cNvPr id="6" name="Google Shape;68;p11">
            <a:extLst>
              <a:ext uri="{FF2B5EF4-FFF2-40B4-BE49-F238E27FC236}">
                <a16:creationId xmlns:a16="http://schemas.microsoft.com/office/drawing/2014/main" id="{6D94B3B7-9FAF-5C3E-D273-B93242819D41}"/>
              </a:ext>
            </a:extLst>
          </p:cNvPr>
          <p:cNvSpPr txBox="1"/>
          <p:nvPr userDrawn="1"/>
        </p:nvSpPr>
        <p:spPr>
          <a:xfrm>
            <a:off x="1089648" y="6598718"/>
            <a:ext cx="6985000" cy="280500"/>
          </a:xfrm>
          <a:prstGeom prst="rect">
            <a:avLst/>
          </a:prstGeom>
          <a:noFill/>
          <a:ln>
            <a:noFill/>
          </a:ln>
        </p:spPr>
        <p:txBody>
          <a:bodyPr spcFirstLastPara="1" wrap="square" lIns="59250" tIns="29625" rIns="59250" bIns="29625" anchor="t" anchorCtr="0">
            <a:noAutofit/>
          </a:bodyPr>
          <a:lstStyle/>
          <a:p>
            <a:pPr marL="0" marR="0" lvl="0" indent="0" algn="ctr" rtl="0">
              <a:spcBef>
                <a:spcPts val="0"/>
              </a:spcBef>
              <a:spcAft>
                <a:spcPts val="0"/>
              </a:spcAft>
              <a:buNone/>
            </a:pPr>
            <a:r>
              <a:rPr lang="pt-BR" sz="900" b="1" i="1" u="none" strike="noStrike" cap="none">
                <a:solidFill>
                  <a:srgbClr val="333333"/>
                </a:solidFill>
                <a:latin typeface="Arial" panose="020B0604020202020204" pitchFamily="34" charset="0"/>
                <a:ea typeface="Century Schoolbook"/>
                <a:cs typeface="Arial" panose="020B0604020202020204" pitchFamily="34" charset="0"/>
                <a:sym typeface="Century Schoolbook"/>
              </a:rPr>
              <a:t>D u t y - I n t e g r i t y  - E t h i c s - H o n o r - C o u r a g e - L o y a l t y</a:t>
            </a:r>
            <a:endParaRPr lang="pt-BR" sz="900" i="1">
              <a:solidFill>
                <a:srgbClr val="333333"/>
              </a:solidFill>
              <a:latin typeface="Arial" panose="020B0604020202020204" pitchFamily="34" charset="0"/>
            </a:endParaRPr>
          </a:p>
        </p:txBody>
      </p:sp>
      <p:cxnSp>
        <p:nvCxnSpPr>
          <p:cNvPr id="7" name="Google Shape;65;p11">
            <a:extLst>
              <a:ext uri="{FF2B5EF4-FFF2-40B4-BE49-F238E27FC236}">
                <a16:creationId xmlns:a16="http://schemas.microsoft.com/office/drawing/2014/main" id="{EEE57180-DE90-8DB7-31ED-6B8D500EE0CF}"/>
              </a:ext>
            </a:extLst>
          </p:cNvPr>
          <p:cNvCxnSpPr>
            <a:cxnSpLocks/>
          </p:cNvCxnSpPr>
          <p:nvPr userDrawn="1"/>
        </p:nvCxnSpPr>
        <p:spPr>
          <a:xfrm>
            <a:off x="317500" y="6351588"/>
            <a:ext cx="8509000" cy="0"/>
          </a:xfrm>
          <a:prstGeom prst="straightConnector1">
            <a:avLst/>
          </a:prstGeom>
          <a:noFill/>
          <a:ln w="57150" cap="flat" cmpd="sng">
            <a:solidFill>
              <a:srgbClr val="355E93"/>
            </a:solidFill>
            <a:prstDash val="solid"/>
            <a:round/>
            <a:headEnd type="none" w="med" len="med"/>
            <a:tailEnd type="none" w="med" len="med"/>
          </a:ln>
        </p:spPr>
      </p:cxnSp>
      <p:sp>
        <p:nvSpPr>
          <p:cNvPr id="8" name="Slide Number Placeholder 2">
            <a:extLst>
              <a:ext uri="{FF2B5EF4-FFF2-40B4-BE49-F238E27FC236}">
                <a16:creationId xmlns:a16="http://schemas.microsoft.com/office/drawing/2014/main" id="{61B3DA9F-1A69-5961-75FD-3BD4FBFB11E5}"/>
              </a:ext>
            </a:extLst>
          </p:cNvPr>
          <p:cNvSpPr txBox="1">
            <a:spLocks/>
          </p:cNvSpPr>
          <p:nvPr userDrawn="1"/>
        </p:nvSpPr>
        <p:spPr>
          <a:xfrm>
            <a:off x="7939738" y="6525609"/>
            <a:ext cx="1162334" cy="365125"/>
          </a:xfrm>
          <a:prstGeom prst="rect">
            <a:avLst/>
          </a:prstGeom>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r"/>
            <a:fld id="{33E86329-C0E8-45C0-BE94-584210C40C4E}" type="slidenum">
              <a:rPr lang="en-US" sz="1000">
                <a:solidFill>
                  <a:srgbClr val="355E93"/>
                </a:solidFill>
              </a:rPr>
              <a:pPr algn="r"/>
              <a:t>‹#›</a:t>
            </a:fld>
            <a:endParaRPr lang="en-US" sz="1200">
              <a:solidFill>
                <a:srgbClr val="355E93"/>
              </a:solidFill>
            </a:endParaRPr>
          </a:p>
        </p:txBody>
      </p:sp>
      <p:pic>
        <p:nvPicPr>
          <p:cNvPr id="9" name="Picture 8">
            <a:extLst>
              <a:ext uri="{FF2B5EF4-FFF2-40B4-BE49-F238E27FC236}">
                <a16:creationId xmlns:a16="http://schemas.microsoft.com/office/drawing/2014/main" id="{8BD396D1-2E48-BEA9-B2A3-A3726C4731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56611" y="204437"/>
            <a:ext cx="683541" cy="683541"/>
          </a:xfrm>
          <a:prstGeom prst="rect">
            <a:avLst/>
          </a:prstGeom>
        </p:spPr>
      </p:pic>
      <p:pic>
        <p:nvPicPr>
          <p:cNvPr id="10" name="Picture 9" descr="A picture containing text, tableware, ceramic ware, cup&#10;&#10;Description automatically generated">
            <a:extLst>
              <a:ext uri="{FF2B5EF4-FFF2-40B4-BE49-F238E27FC236}">
                <a16:creationId xmlns:a16="http://schemas.microsoft.com/office/drawing/2014/main" id="{39529841-0025-042E-D7B2-AA42B632CC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848" y="204437"/>
            <a:ext cx="685800" cy="685800"/>
          </a:xfrm>
          <a:prstGeom prst="rect">
            <a:avLst/>
          </a:prstGeom>
        </p:spPr>
      </p:pic>
      <p:sp>
        <p:nvSpPr>
          <p:cNvPr id="11" name="Title 1">
            <a:extLst>
              <a:ext uri="{FF2B5EF4-FFF2-40B4-BE49-F238E27FC236}">
                <a16:creationId xmlns:a16="http://schemas.microsoft.com/office/drawing/2014/main" id="{EE17D5E7-B645-4FD1-A6D7-ED794B41B2A0}"/>
              </a:ext>
            </a:extLst>
          </p:cNvPr>
          <p:cNvSpPr>
            <a:spLocks noGrp="1"/>
          </p:cNvSpPr>
          <p:nvPr>
            <p:ph type="title"/>
          </p:nvPr>
        </p:nvSpPr>
        <p:spPr>
          <a:xfrm>
            <a:off x="1236904" y="281270"/>
            <a:ext cx="6690488" cy="529873"/>
          </a:xfrm>
        </p:spPr>
        <p:txBody>
          <a:bodyPr/>
          <a:lstStyle/>
          <a:p>
            <a:r>
              <a:rPr lang="en-US"/>
              <a:t>Click to edit Master title style</a:t>
            </a:r>
          </a:p>
        </p:txBody>
      </p:sp>
    </p:spTree>
    <p:extLst>
      <p:ext uri="{BB962C8B-B14F-4D97-AF65-F5344CB8AC3E}">
        <p14:creationId xmlns:p14="http://schemas.microsoft.com/office/powerpoint/2010/main" val="5783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00A2BDA-F535-4A37-BFA4-CE68C6CFB170}"/>
              </a:ext>
            </a:extLst>
          </p:cNvPr>
          <p:cNvSpPr>
            <a:spLocks noGrp="1"/>
          </p:cNvSpPr>
          <p:nvPr>
            <p:ph type="pic" idx="1"/>
          </p:nvPr>
        </p:nvSpPr>
        <p:spPr>
          <a:xfrm>
            <a:off x="3887391" y="1509184"/>
            <a:ext cx="4629150" cy="4351867"/>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E17F13C-68AE-4130-925E-8E058F6E27E7}"/>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solidFill>
                  <a:srgbClr val="333333"/>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28630A6-45BE-4F52-82C1-DCC84AFB38AA}"/>
              </a:ext>
            </a:extLst>
          </p:cNvPr>
          <p:cNvSpPr>
            <a:spLocks noGrp="1"/>
          </p:cNvSpPr>
          <p:nvPr>
            <p:ph type="dt" sz="half" idx="10"/>
          </p:nvPr>
        </p:nvSpPr>
        <p:spPr/>
        <p:txBody>
          <a:bodyPr/>
          <a:lstStyle/>
          <a:p>
            <a:fld id="{6CCFB645-6777-4110-AB21-FBF3C535B5B1}" type="datetimeFigureOut">
              <a:rPr lang="en-US" smtClean="0"/>
              <a:t>8/16/2023</a:t>
            </a:fld>
            <a:endParaRPr lang="en-US"/>
          </a:p>
        </p:txBody>
      </p:sp>
      <p:sp>
        <p:nvSpPr>
          <p:cNvPr id="6" name="Footer Placeholder 5">
            <a:extLst>
              <a:ext uri="{FF2B5EF4-FFF2-40B4-BE49-F238E27FC236}">
                <a16:creationId xmlns:a16="http://schemas.microsoft.com/office/drawing/2014/main" id="{CE7583B9-EE41-4865-9EFD-F274ED2483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9E8E01-65C6-4BF8-AACB-E123196D4E35}"/>
              </a:ext>
            </a:extLst>
          </p:cNvPr>
          <p:cNvSpPr>
            <a:spLocks noGrp="1"/>
          </p:cNvSpPr>
          <p:nvPr>
            <p:ph type="sldNum" sz="quarter" idx="12"/>
          </p:nvPr>
        </p:nvSpPr>
        <p:spPr/>
        <p:txBody>
          <a:bodyPr/>
          <a:lstStyle/>
          <a:p>
            <a:fld id="{F68C9E76-E717-4BCD-BEFB-BFBB3F1140B5}" type="slidenum">
              <a:rPr lang="en-US" smtClean="0"/>
              <a:t>‹#›</a:t>
            </a:fld>
            <a:endParaRPr lang="en-US"/>
          </a:p>
        </p:txBody>
      </p:sp>
      <p:cxnSp>
        <p:nvCxnSpPr>
          <p:cNvPr id="8" name="Google Shape;65;p11">
            <a:extLst>
              <a:ext uri="{FF2B5EF4-FFF2-40B4-BE49-F238E27FC236}">
                <a16:creationId xmlns:a16="http://schemas.microsoft.com/office/drawing/2014/main" id="{4AA98A88-F027-9A43-B212-29EBB8205ADE}"/>
              </a:ext>
            </a:extLst>
          </p:cNvPr>
          <p:cNvCxnSpPr>
            <a:cxnSpLocks/>
          </p:cNvCxnSpPr>
          <p:nvPr userDrawn="1"/>
        </p:nvCxnSpPr>
        <p:spPr>
          <a:xfrm>
            <a:off x="317500" y="1026583"/>
            <a:ext cx="8509000" cy="0"/>
          </a:xfrm>
          <a:prstGeom prst="straightConnector1">
            <a:avLst/>
          </a:prstGeom>
          <a:noFill/>
          <a:ln w="57150" cap="flat" cmpd="sng">
            <a:solidFill>
              <a:srgbClr val="355E93"/>
            </a:solidFill>
            <a:prstDash val="solid"/>
            <a:round/>
            <a:headEnd type="none" w="med" len="med"/>
            <a:tailEnd type="none" w="med" len="med"/>
          </a:ln>
        </p:spPr>
      </p:cxnSp>
      <p:sp>
        <p:nvSpPr>
          <p:cNvPr id="9" name="Google Shape;68;p11">
            <a:extLst>
              <a:ext uri="{FF2B5EF4-FFF2-40B4-BE49-F238E27FC236}">
                <a16:creationId xmlns:a16="http://schemas.microsoft.com/office/drawing/2014/main" id="{715DFFEB-29B1-5A65-9370-974F007E2C93}"/>
              </a:ext>
            </a:extLst>
          </p:cNvPr>
          <p:cNvSpPr txBox="1"/>
          <p:nvPr userDrawn="1"/>
        </p:nvSpPr>
        <p:spPr>
          <a:xfrm>
            <a:off x="1089648" y="6598718"/>
            <a:ext cx="6985000" cy="280500"/>
          </a:xfrm>
          <a:prstGeom prst="rect">
            <a:avLst/>
          </a:prstGeom>
          <a:noFill/>
          <a:ln>
            <a:noFill/>
          </a:ln>
        </p:spPr>
        <p:txBody>
          <a:bodyPr spcFirstLastPara="1" wrap="square" lIns="59250" tIns="29625" rIns="59250" bIns="29625" anchor="t" anchorCtr="0">
            <a:noAutofit/>
          </a:bodyPr>
          <a:lstStyle/>
          <a:p>
            <a:pPr marL="0" marR="0" lvl="0" indent="0" algn="ctr" rtl="0">
              <a:spcBef>
                <a:spcPts val="0"/>
              </a:spcBef>
              <a:spcAft>
                <a:spcPts val="0"/>
              </a:spcAft>
              <a:buNone/>
            </a:pPr>
            <a:r>
              <a:rPr lang="pt-BR" sz="900" b="1" i="1" u="none" strike="noStrike" cap="none">
                <a:solidFill>
                  <a:srgbClr val="333333"/>
                </a:solidFill>
                <a:latin typeface="Arial" panose="020B0604020202020204" pitchFamily="34" charset="0"/>
                <a:ea typeface="Century Schoolbook"/>
                <a:cs typeface="Arial" panose="020B0604020202020204" pitchFamily="34" charset="0"/>
                <a:sym typeface="Century Schoolbook"/>
              </a:rPr>
              <a:t>D u t y - I n t e g r i t y  - E t h i c s - H o n o r - C o u r a g e - L o y a l t y</a:t>
            </a:r>
            <a:endParaRPr lang="pt-BR" sz="900" i="1">
              <a:solidFill>
                <a:srgbClr val="333333"/>
              </a:solidFill>
              <a:latin typeface="Arial" panose="020B0604020202020204" pitchFamily="34" charset="0"/>
            </a:endParaRPr>
          </a:p>
        </p:txBody>
      </p:sp>
      <p:cxnSp>
        <p:nvCxnSpPr>
          <p:cNvPr id="10" name="Google Shape;65;p11">
            <a:extLst>
              <a:ext uri="{FF2B5EF4-FFF2-40B4-BE49-F238E27FC236}">
                <a16:creationId xmlns:a16="http://schemas.microsoft.com/office/drawing/2014/main" id="{A0C440A3-F7CC-F411-7CBE-447C3DC97DB9}"/>
              </a:ext>
            </a:extLst>
          </p:cNvPr>
          <p:cNvCxnSpPr>
            <a:cxnSpLocks/>
          </p:cNvCxnSpPr>
          <p:nvPr userDrawn="1"/>
        </p:nvCxnSpPr>
        <p:spPr>
          <a:xfrm>
            <a:off x="317500" y="6351588"/>
            <a:ext cx="8509000" cy="0"/>
          </a:xfrm>
          <a:prstGeom prst="straightConnector1">
            <a:avLst/>
          </a:prstGeom>
          <a:noFill/>
          <a:ln w="57150" cap="flat" cmpd="sng">
            <a:solidFill>
              <a:srgbClr val="355E93"/>
            </a:solidFill>
            <a:prstDash val="solid"/>
            <a:round/>
            <a:headEnd type="none" w="med" len="med"/>
            <a:tailEnd type="none" w="med" len="med"/>
          </a:ln>
        </p:spPr>
      </p:cxnSp>
      <p:sp>
        <p:nvSpPr>
          <p:cNvPr id="11" name="Slide Number Placeholder 2">
            <a:extLst>
              <a:ext uri="{FF2B5EF4-FFF2-40B4-BE49-F238E27FC236}">
                <a16:creationId xmlns:a16="http://schemas.microsoft.com/office/drawing/2014/main" id="{66C0A9DB-E14E-7796-68E9-5D1CBAC755A2}"/>
              </a:ext>
            </a:extLst>
          </p:cNvPr>
          <p:cNvSpPr txBox="1">
            <a:spLocks/>
          </p:cNvSpPr>
          <p:nvPr userDrawn="1"/>
        </p:nvSpPr>
        <p:spPr>
          <a:xfrm>
            <a:off x="7939738" y="6525609"/>
            <a:ext cx="1162334" cy="365125"/>
          </a:xfrm>
          <a:prstGeom prst="rect">
            <a:avLst/>
          </a:prstGeom>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r"/>
            <a:fld id="{33E86329-C0E8-45C0-BE94-584210C40C4E}" type="slidenum">
              <a:rPr lang="en-US" sz="1000">
                <a:solidFill>
                  <a:srgbClr val="355E93"/>
                </a:solidFill>
              </a:rPr>
              <a:pPr algn="r"/>
              <a:t>‹#›</a:t>
            </a:fld>
            <a:endParaRPr lang="en-US" sz="1200">
              <a:solidFill>
                <a:srgbClr val="355E93"/>
              </a:solidFill>
            </a:endParaRPr>
          </a:p>
        </p:txBody>
      </p:sp>
      <p:pic>
        <p:nvPicPr>
          <p:cNvPr id="12" name="Picture 11">
            <a:extLst>
              <a:ext uri="{FF2B5EF4-FFF2-40B4-BE49-F238E27FC236}">
                <a16:creationId xmlns:a16="http://schemas.microsoft.com/office/drawing/2014/main" id="{DF4DEC91-10A6-1E41-F3E6-2AC24FAC80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56611" y="204437"/>
            <a:ext cx="683541" cy="683541"/>
          </a:xfrm>
          <a:prstGeom prst="rect">
            <a:avLst/>
          </a:prstGeom>
        </p:spPr>
      </p:pic>
      <p:pic>
        <p:nvPicPr>
          <p:cNvPr id="13" name="Picture 12" descr="A picture containing text, tableware, ceramic ware, cup&#10;&#10;Description automatically generated">
            <a:extLst>
              <a:ext uri="{FF2B5EF4-FFF2-40B4-BE49-F238E27FC236}">
                <a16:creationId xmlns:a16="http://schemas.microsoft.com/office/drawing/2014/main" id="{6FE67BFA-7649-2F97-E80D-134B6E28F2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848" y="204437"/>
            <a:ext cx="685800" cy="685800"/>
          </a:xfrm>
          <a:prstGeom prst="rect">
            <a:avLst/>
          </a:prstGeom>
        </p:spPr>
      </p:pic>
      <p:sp>
        <p:nvSpPr>
          <p:cNvPr id="14" name="Title 1">
            <a:extLst>
              <a:ext uri="{FF2B5EF4-FFF2-40B4-BE49-F238E27FC236}">
                <a16:creationId xmlns:a16="http://schemas.microsoft.com/office/drawing/2014/main" id="{E709CC95-F602-1C37-FDA6-7273A7F1B957}"/>
              </a:ext>
            </a:extLst>
          </p:cNvPr>
          <p:cNvSpPr>
            <a:spLocks noGrp="1"/>
          </p:cNvSpPr>
          <p:nvPr>
            <p:ph type="title"/>
          </p:nvPr>
        </p:nvSpPr>
        <p:spPr>
          <a:xfrm>
            <a:off x="1236904" y="281270"/>
            <a:ext cx="6690488" cy="529873"/>
          </a:xfrm>
        </p:spPr>
        <p:txBody>
          <a:bodyPr/>
          <a:lstStyle/>
          <a:p>
            <a:r>
              <a:rPr lang="en-US"/>
              <a:t>Click to edit Master title style</a:t>
            </a:r>
          </a:p>
        </p:txBody>
      </p:sp>
    </p:spTree>
    <p:extLst>
      <p:ext uri="{BB962C8B-B14F-4D97-AF65-F5344CB8AC3E}">
        <p14:creationId xmlns:p14="http://schemas.microsoft.com/office/powerpoint/2010/main" val="344486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cxnSp>
        <p:nvCxnSpPr>
          <p:cNvPr id="28" name="Google Shape;65;p11">
            <a:extLst>
              <a:ext uri="{FF2B5EF4-FFF2-40B4-BE49-F238E27FC236}">
                <a16:creationId xmlns:a16="http://schemas.microsoft.com/office/drawing/2014/main" id="{49A512F7-284F-40D5-ADE5-5814751C129F}"/>
              </a:ext>
            </a:extLst>
          </p:cNvPr>
          <p:cNvCxnSpPr>
            <a:cxnSpLocks/>
          </p:cNvCxnSpPr>
          <p:nvPr userDrawn="1"/>
        </p:nvCxnSpPr>
        <p:spPr>
          <a:xfrm>
            <a:off x="317500" y="1026583"/>
            <a:ext cx="8509000" cy="0"/>
          </a:xfrm>
          <a:prstGeom prst="straightConnector1">
            <a:avLst/>
          </a:prstGeom>
          <a:noFill/>
          <a:ln w="57150" cap="flat" cmpd="sng">
            <a:solidFill>
              <a:srgbClr val="355E93"/>
            </a:solidFill>
            <a:prstDash val="solid"/>
            <a:round/>
            <a:headEnd type="none" w="med" len="med"/>
            <a:tailEnd type="none" w="med" len="med"/>
          </a:ln>
        </p:spPr>
      </p:cxnSp>
      <p:sp>
        <p:nvSpPr>
          <p:cNvPr id="30" name="Google Shape;67;p11">
            <a:extLst>
              <a:ext uri="{FF2B5EF4-FFF2-40B4-BE49-F238E27FC236}">
                <a16:creationId xmlns:a16="http://schemas.microsoft.com/office/drawing/2014/main" id="{F14C189B-ACC2-49A6-BD9C-0434862F5219}"/>
              </a:ext>
            </a:extLst>
          </p:cNvPr>
          <p:cNvSpPr txBox="1"/>
          <p:nvPr userDrawn="1"/>
        </p:nvSpPr>
        <p:spPr>
          <a:xfrm>
            <a:off x="2102418" y="508701"/>
            <a:ext cx="4939163" cy="534600"/>
          </a:xfrm>
          <a:prstGeom prst="rect">
            <a:avLst/>
          </a:prstGeom>
          <a:noFill/>
          <a:ln>
            <a:noFill/>
          </a:ln>
        </p:spPr>
        <p:txBody>
          <a:bodyPr spcFirstLastPara="1" wrap="square" lIns="59250" tIns="29625" rIns="59250" bIns="29625" anchor="t" anchorCtr="0">
            <a:noAutofit/>
          </a:bodyPr>
          <a:lstStyle/>
          <a:p>
            <a:pPr marL="0" marR="0" lvl="0" indent="0" algn="ctr" rtl="0">
              <a:spcBef>
                <a:spcPts val="0"/>
              </a:spcBef>
              <a:spcAft>
                <a:spcPts val="0"/>
              </a:spcAft>
              <a:buNone/>
            </a:pPr>
            <a:r>
              <a:rPr lang="en" sz="2333" b="1" i="1" u="none" strike="noStrike" cap="none">
                <a:solidFill>
                  <a:srgbClr val="333333"/>
                </a:solidFill>
                <a:latin typeface="Arial"/>
                <a:ea typeface="Arial"/>
                <a:cs typeface="Arial"/>
                <a:sym typeface="Arial"/>
              </a:rPr>
              <a:t>Office of the Secretary of Defense</a:t>
            </a:r>
            <a:endParaRPr sz="917">
              <a:solidFill>
                <a:srgbClr val="333333"/>
              </a:solidFill>
              <a:latin typeface="Arial" panose="020B0604020202020204" pitchFamily="34" charset="0"/>
            </a:endParaRPr>
          </a:p>
        </p:txBody>
      </p:sp>
      <p:sp>
        <p:nvSpPr>
          <p:cNvPr id="31" name="Google Shape;68;p11">
            <a:extLst>
              <a:ext uri="{FF2B5EF4-FFF2-40B4-BE49-F238E27FC236}">
                <a16:creationId xmlns:a16="http://schemas.microsoft.com/office/drawing/2014/main" id="{D9E9D475-478D-44CC-A87F-CBBB5F868693}"/>
              </a:ext>
            </a:extLst>
          </p:cNvPr>
          <p:cNvSpPr txBox="1"/>
          <p:nvPr userDrawn="1"/>
        </p:nvSpPr>
        <p:spPr>
          <a:xfrm>
            <a:off x="1079500" y="1143868"/>
            <a:ext cx="6985000" cy="280500"/>
          </a:xfrm>
          <a:prstGeom prst="rect">
            <a:avLst/>
          </a:prstGeom>
          <a:noFill/>
          <a:ln>
            <a:noFill/>
          </a:ln>
        </p:spPr>
        <p:txBody>
          <a:bodyPr spcFirstLastPara="1" wrap="square" lIns="59250" tIns="29625" rIns="59250" bIns="29625" anchor="t" anchorCtr="0">
            <a:noAutofit/>
          </a:bodyPr>
          <a:lstStyle/>
          <a:p>
            <a:pPr marL="0" marR="0" lvl="0" indent="0" algn="ctr" rtl="0">
              <a:spcBef>
                <a:spcPts val="0"/>
              </a:spcBef>
              <a:spcAft>
                <a:spcPts val="0"/>
              </a:spcAft>
              <a:buNone/>
            </a:pPr>
            <a:r>
              <a:rPr lang="pt-BR" sz="1000" b="1" i="1" u="none" strike="noStrike" cap="none">
                <a:solidFill>
                  <a:srgbClr val="333333"/>
                </a:solidFill>
                <a:latin typeface="Arial" panose="020B0604020202020204" pitchFamily="34" charset="0"/>
                <a:ea typeface="Century Schoolbook"/>
                <a:cs typeface="Arial" panose="020B0604020202020204" pitchFamily="34" charset="0"/>
                <a:sym typeface="Century Schoolbook"/>
              </a:rPr>
              <a:t>D u t y - I n t e g r i t y  - E t h i c s - H o n o r - C o u r a g e - L o y a l t y</a:t>
            </a:r>
            <a:endParaRPr lang="pt-BR" sz="917" i="1">
              <a:solidFill>
                <a:srgbClr val="333333"/>
              </a:solidFill>
              <a:latin typeface="Arial" panose="020B0604020202020204" pitchFamily="34" charset="0"/>
            </a:endParaRPr>
          </a:p>
        </p:txBody>
      </p:sp>
      <p:sp>
        <p:nvSpPr>
          <p:cNvPr id="33" name="Google Shape;70;p11">
            <a:extLst>
              <a:ext uri="{FF2B5EF4-FFF2-40B4-BE49-F238E27FC236}">
                <a16:creationId xmlns:a16="http://schemas.microsoft.com/office/drawing/2014/main" id="{954806AE-446E-4254-A23A-EF5F7877FEE9}"/>
              </a:ext>
            </a:extLst>
          </p:cNvPr>
          <p:cNvSpPr txBox="1">
            <a:spLocks noGrp="1"/>
          </p:cNvSpPr>
          <p:nvPr>
            <p:ph type="dt" idx="10"/>
          </p:nvPr>
        </p:nvSpPr>
        <p:spPr>
          <a:xfrm>
            <a:off x="0" y="6603900"/>
            <a:ext cx="1016000" cy="254100"/>
          </a:xfrm>
          <a:prstGeom prst="rect">
            <a:avLst/>
          </a:prstGeom>
          <a:noFill/>
          <a:ln>
            <a:noFill/>
          </a:ln>
        </p:spPr>
        <p:txBody>
          <a:bodyPr spcFirstLastPara="1" wrap="square" lIns="71100" tIns="35550" rIns="71100" bIns="35550" anchor="t"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cxnSp>
        <p:nvCxnSpPr>
          <p:cNvPr id="35" name="Google Shape;65;p11">
            <a:extLst>
              <a:ext uri="{FF2B5EF4-FFF2-40B4-BE49-F238E27FC236}">
                <a16:creationId xmlns:a16="http://schemas.microsoft.com/office/drawing/2014/main" id="{2D3B021A-0CAE-4F0F-9164-B8E598AA4493}"/>
              </a:ext>
            </a:extLst>
          </p:cNvPr>
          <p:cNvCxnSpPr>
            <a:cxnSpLocks/>
          </p:cNvCxnSpPr>
          <p:nvPr userDrawn="1"/>
        </p:nvCxnSpPr>
        <p:spPr>
          <a:xfrm>
            <a:off x="317500" y="6351588"/>
            <a:ext cx="8509000" cy="0"/>
          </a:xfrm>
          <a:prstGeom prst="straightConnector1">
            <a:avLst/>
          </a:prstGeom>
          <a:noFill/>
          <a:ln w="57150" cap="flat" cmpd="sng">
            <a:solidFill>
              <a:srgbClr val="355E93"/>
            </a:solidFill>
            <a:prstDash val="solid"/>
            <a:round/>
            <a:headEnd type="none" w="med" len="med"/>
            <a:tailEnd type="none" w="med" len="med"/>
          </a:ln>
        </p:spPr>
      </p:cxnSp>
      <p:sp>
        <p:nvSpPr>
          <p:cNvPr id="36" name="Google Shape;69;p11">
            <a:extLst>
              <a:ext uri="{FF2B5EF4-FFF2-40B4-BE49-F238E27FC236}">
                <a16:creationId xmlns:a16="http://schemas.microsoft.com/office/drawing/2014/main" id="{EAE5DF99-7B00-4D68-BB1D-3CD6768936AF}"/>
              </a:ext>
            </a:extLst>
          </p:cNvPr>
          <p:cNvSpPr txBox="1">
            <a:spLocks noGrp="1"/>
          </p:cNvSpPr>
          <p:nvPr>
            <p:ph type="ctrTitle"/>
          </p:nvPr>
        </p:nvSpPr>
        <p:spPr>
          <a:xfrm>
            <a:off x="1754250" y="1701272"/>
            <a:ext cx="7072250" cy="1333500"/>
          </a:xfrm>
          <a:prstGeom prst="rect">
            <a:avLst/>
          </a:prstGeom>
          <a:noFill/>
          <a:ln>
            <a:noFill/>
          </a:ln>
        </p:spPr>
        <p:txBody>
          <a:bodyPr spcFirstLastPara="1" wrap="square" lIns="71100" tIns="35550" rIns="71100" bIns="35550" anchor="ctr" anchorCtr="0">
            <a:noAutofit/>
          </a:bodyPr>
          <a:lstStyle>
            <a:lvl1pPr lvl="0" algn="r" rtl="0">
              <a:spcBef>
                <a:spcPts val="0"/>
              </a:spcBef>
              <a:spcAft>
                <a:spcPts val="0"/>
              </a:spcAft>
              <a:buSzPts val="1100"/>
              <a:buNone/>
              <a:defRPr sz="3400" b="1" i="0">
                <a:solidFill>
                  <a:srgbClr val="355E93"/>
                </a:solidFill>
                <a:latin typeface="Arial" panose="020B0604020202020204" pitchFamily="34" charset="0"/>
                <a:cs typeface="Arial" panose="020B0604020202020204" pitchFamily="34" charset="0"/>
              </a:defRPr>
            </a:lvl1pPr>
            <a:lvl2pPr lvl="1" algn="r" rtl="0">
              <a:spcBef>
                <a:spcPts val="0"/>
              </a:spcBef>
              <a:spcAft>
                <a:spcPts val="0"/>
              </a:spcAft>
              <a:buSzPts val="1100"/>
              <a:buNone/>
              <a:defRPr/>
            </a:lvl2pPr>
            <a:lvl3pPr lvl="2" algn="r" rtl="0">
              <a:spcBef>
                <a:spcPts val="0"/>
              </a:spcBef>
              <a:spcAft>
                <a:spcPts val="0"/>
              </a:spcAft>
              <a:buSzPts val="1100"/>
              <a:buNone/>
              <a:defRPr/>
            </a:lvl3pPr>
            <a:lvl4pPr lvl="3" algn="r" rtl="0">
              <a:spcBef>
                <a:spcPts val="0"/>
              </a:spcBef>
              <a:spcAft>
                <a:spcPts val="0"/>
              </a:spcAft>
              <a:buSzPts val="1100"/>
              <a:buNone/>
              <a:defRPr/>
            </a:lvl4pPr>
            <a:lvl5pPr lvl="4" algn="r" rtl="0">
              <a:spcBef>
                <a:spcPts val="0"/>
              </a:spcBef>
              <a:spcAft>
                <a:spcPts val="0"/>
              </a:spcAft>
              <a:buSzPts val="1100"/>
              <a:buNone/>
              <a:defRPr/>
            </a:lvl5pPr>
            <a:lvl6pPr lvl="5" algn="r" rtl="0">
              <a:spcBef>
                <a:spcPts val="0"/>
              </a:spcBef>
              <a:spcAft>
                <a:spcPts val="0"/>
              </a:spcAft>
              <a:buSzPts val="1100"/>
              <a:buNone/>
              <a:defRPr/>
            </a:lvl6pPr>
            <a:lvl7pPr lvl="6" algn="r" rtl="0">
              <a:spcBef>
                <a:spcPts val="0"/>
              </a:spcBef>
              <a:spcAft>
                <a:spcPts val="0"/>
              </a:spcAft>
              <a:buSzPts val="1100"/>
              <a:buNone/>
              <a:defRPr/>
            </a:lvl7pPr>
            <a:lvl8pPr lvl="7" algn="r" rtl="0">
              <a:spcBef>
                <a:spcPts val="0"/>
              </a:spcBef>
              <a:spcAft>
                <a:spcPts val="0"/>
              </a:spcAft>
              <a:buSzPts val="1100"/>
              <a:buNone/>
              <a:defRPr/>
            </a:lvl8pPr>
            <a:lvl9pPr lvl="8" algn="r" rtl="0">
              <a:spcBef>
                <a:spcPts val="0"/>
              </a:spcBef>
              <a:spcAft>
                <a:spcPts val="0"/>
              </a:spcAft>
              <a:buSzPts val="1100"/>
              <a:buNone/>
              <a:defRPr/>
            </a:lvl9pPr>
          </a:lstStyle>
          <a:p>
            <a:endParaRPr/>
          </a:p>
        </p:txBody>
      </p:sp>
      <p:sp>
        <p:nvSpPr>
          <p:cNvPr id="38" name="Slide Number Placeholder 2">
            <a:extLst>
              <a:ext uri="{FF2B5EF4-FFF2-40B4-BE49-F238E27FC236}">
                <a16:creationId xmlns:a16="http://schemas.microsoft.com/office/drawing/2014/main" id="{822C2B00-0715-4EBB-B0B9-143E0A4E2C3F}"/>
              </a:ext>
            </a:extLst>
          </p:cNvPr>
          <p:cNvSpPr txBox="1">
            <a:spLocks/>
          </p:cNvSpPr>
          <p:nvPr userDrawn="1"/>
        </p:nvSpPr>
        <p:spPr>
          <a:xfrm>
            <a:off x="7939738" y="6525609"/>
            <a:ext cx="1162334" cy="365125"/>
          </a:xfrm>
          <a:prstGeom prst="rect">
            <a:avLst/>
          </a:prstGeom>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r"/>
            <a:fld id="{33E86329-C0E8-45C0-BE94-584210C40C4E}" type="slidenum">
              <a:rPr lang="en-US" sz="1000">
                <a:solidFill>
                  <a:srgbClr val="355E93"/>
                </a:solidFill>
              </a:rPr>
              <a:pPr algn="r"/>
              <a:t>‹#›</a:t>
            </a:fld>
            <a:endParaRPr lang="en-US" sz="1200">
              <a:solidFill>
                <a:srgbClr val="355E93"/>
              </a:solidFill>
            </a:endParaRPr>
          </a:p>
        </p:txBody>
      </p:sp>
      <p:pic>
        <p:nvPicPr>
          <p:cNvPr id="5" name="Picture 4" descr="A picture containing text, tableware, ceramic ware, cup&#10;&#10;Description automatically generated">
            <a:extLst>
              <a:ext uri="{FF2B5EF4-FFF2-40B4-BE49-F238E27FC236}">
                <a16:creationId xmlns:a16="http://schemas.microsoft.com/office/drawing/2014/main" id="{651350BE-A8AE-D16F-D401-841998CFEC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00" y="3046735"/>
            <a:ext cx="3130833" cy="3130833"/>
          </a:xfrm>
          <a:prstGeom prst="rect">
            <a:avLst/>
          </a:prstGeom>
        </p:spPr>
      </p:pic>
      <p:sp>
        <p:nvSpPr>
          <p:cNvPr id="2" name="Rectangle 1">
            <a:extLst>
              <a:ext uri="{FF2B5EF4-FFF2-40B4-BE49-F238E27FC236}">
                <a16:creationId xmlns:a16="http://schemas.microsoft.com/office/drawing/2014/main" id="{080E4E94-9ACE-97E7-B8ED-DE7B65C2AC6C}"/>
              </a:ext>
            </a:extLst>
          </p:cNvPr>
          <p:cNvSpPr/>
          <p:nvPr userDrawn="1"/>
        </p:nvSpPr>
        <p:spPr>
          <a:xfrm>
            <a:off x="16584" y="6398663"/>
            <a:ext cx="4102636" cy="400110"/>
          </a:xfrm>
          <a:prstGeom prst="rect">
            <a:avLst/>
          </a:prstGeom>
        </p:spPr>
        <p:txBody>
          <a:bodyPr wrap="square">
            <a:spAutoFit/>
          </a:bodyPr>
          <a:lstStyle/>
          <a:p>
            <a:r>
              <a:rPr lang="en-US" sz="1000"/>
              <a:t>DISTRIBUTION A. Approved for public release, </a:t>
            </a:r>
          </a:p>
          <a:p>
            <a:r>
              <a:rPr lang="en-US" sz="1000"/>
              <a:t>16 Jun 2023: Distribution unlimited. </a:t>
            </a:r>
          </a:p>
        </p:txBody>
      </p:sp>
      <p:grpSp>
        <p:nvGrpSpPr>
          <p:cNvPr id="4" name="Group 3">
            <a:extLst>
              <a:ext uri="{FF2B5EF4-FFF2-40B4-BE49-F238E27FC236}">
                <a16:creationId xmlns:a16="http://schemas.microsoft.com/office/drawing/2014/main" id="{269B9A08-4A20-07CD-2325-45DAB8CFAEB6}"/>
              </a:ext>
            </a:extLst>
          </p:cNvPr>
          <p:cNvGrpSpPr/>
          <p:nvPr userDrawn="1"/>
        </p:nvGrpSpPr>
        <p:grpSpPr>
          <a:xfrm>
            <a:off x="7837805" y="4822292"/>
            <a:ext cx="988695" cy="1276985"/>
            <a:chOff x="0" y="0"/>
            <a:chExt cx="988721" cy="1277290"/>
          </a:xfrm>
        </p:grpSpPr>
        <p:sp>
          <p:nvSpPr>
            <p:cNvPr id="6" name="Shape 709">
              <a:extLst>
                <a:ext uri="{FF2B5EF4-FFF2-40B4-BE49-F238E27FC236}">
                  <a16:creationId xmlns:a16="http://schemas.microsoft.com/office/drawing/2014/main" id="{27034719-B91F-6575-851D-DD21A20F7A08}"/>
                </a:ext>
              </a:extLst>
            </p:cNvPr>
            <p:cNvSpPr/>
            <p:nvPr userDrawn="1"/>
          </p:nvSpPr>
          <p:spPr>
            <a:xfrm>
              <a:off x="0" y="201742"/>
              <a:ext cx="475078" cy="606946"/>
            </a:xfrm>
            <a:custGeom>
              <a:avLst/>
              <a:gdLst/>
              <a:ahLst/>
              <a:cxnLst/>
              <a:rect l="0" t="0" r="0" b="0"/>
              <a:pathLst>
                <a:path w="475078" h="606946">
                  <a:moveTo>
                    <a:pt x="377262" y="0"/>
                  </a:moveTo>
                  <a:cubicBezTo>
                    <a:pt x="411121" y="0"/>
                    <a:pt x="444992" y="9131"/>
                    <a:pt x="475078" y="27432"/>
                  </a:cubicBezTo>
                  <a:lnTo>
                    <a:pt x="247583" y="193522"/>
                  </a:lnTo>
                  <a:cubicBezTo>
                    <a:pt x="175117" y="246443"/>
                    <a:pt x="145106" y="339306"/>
                    <a:pt x="172919" y="424624"/>
                  </a:cubicBezTo>
                  <a:lnTo>
                    <a:pt x="232343" y="606946"/>
                  </a:lnTo>
                  <a:lnTo>
                    <a:pt x="151037" y="606920"/>
                  </a:lnTo>
                  <a:cubicBezTo>
                    <a:pt x="127060" y="606908"/>
                    <a:pt x="105952" y="591591"/>
                    <a:pt x="98536" y="568795"/>
                  </a:cubicBezTo>
                  <a:lnTo>
                    <a:pt x="2651" y="274307"/>
                  </a:lnTo>
                  <a:lnTo>
                    <a:pt x="0" y="257551"/>
                  </a:lnTo>
                  <a:lnTo>
                    <a:pt x="0" y="257544"/>
                  </a:lnTo>
                  <a:lnTo>
                    <a:pt x="2597" y="241206"/>
                  </a:lnTo>
                  <a:cubicBezTo>
                    <a:pt x="5994" y="230708"/>
                    <a:pt x="12639" y="221259"/>
                    <a:pt x="22031" y="214401"/>
                  </a:cubicBezTo>
                  <a:lnTo>
                    <a:pt x="266074" y="36347"/>
                  </a:lnTo>
                  <a:cubicBezTo>
                    <a:pt x="299297" y="12116"/>
                    <a:pt x="338274" y="0"/>
                    <a:pt x="377262" y="0"/>
                  </a:cubicBez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sp>
          <p:nvSpPr>
            <p:cNvPr id="7" name="Shape 710">
              <a:extLst>
                <a:ext uri="{FF2B5EF4-FFF2-40B4-BE49-F238E27FC236}">
                  <a16:creationId xmlns:a16="http://schemas.microsoft.com/office/drawing/2014/main" id="{C8C31DBE-EE3B-B487-75E4-F3A9F33FA213}"/>
                </a:ext>
              </a:extLst>
            </p:cNvPr>
            <p:cNvSpPr/>
            <p:nvPr userDrawn="1"/>
          </p:nvSpPr>
          <p:spPr>
            <a:xfrm>
              <a:off x="68035" y="1122"/>
              <a:ext cx="676224" cy="382416"/>
            </a:xfrm>
            <a:custGeom>
              <a:avLst/>
              <a:gdLst/>
              <a:ahLst/>
              <a:cxnLst/>
              <a:rect l="0" t="0" r="0" b="0"/>
              <a:pathLst>
                <a:path w="676224" h="382416">
                  <a:moveTo>
                    <a:pt x="309448" y="16"/>
                  </a:moveTo>
                  <a:cubicBezTo>
                    <a:pt x="321221" y="0"/>
                    <a:pt x="333000" y="3626"/>
                    <a:pt x="343052" y="10890"/>
                  </a:cubicBezTo>
                  <a:lnTo>
                    <a:pt x="585724" y="186417"/>
                  </a:lnTo>
                  <a:cubicBezTo>
                    <a:pt x="647967" y="231439"/>
                    <a:pt x="676224" y="308680"/>
                    <a:pt x="658813" y="382416"/>
                  </a:cubicBezTo>
                  <a:lnTo>
                    <a:pt x="430822" y="217621"/>
                  </a:lnTo>
                  <a:cubicBezTo>
                    <a:pt x="394475" y="191357"/>
                    <a:pt x="351930" y="178226"/>
                    <a:pt x="309397" y="178226"/>
                  </a:cubicBezTo>
                  <a:cubicBezTo>
                    <a:pt x="266611" y="178226"/>
                    <a:pt x="223838" y="191510"/>
                    <a:pt x="187388" y="218053"/>
                  </a:cubicBezTo>
                  <a:lnTo>
                    <a:pt x="32652" y="330727"/>
                  </a:lnTo>
                  <a:lnTo>
                    <a:pt x="7226" y="252431"/>
                  </a:lnTo>
                  <a:cubicBezTo>
                    <a:pt x="0" y="230194"/>
                    <a:pt x="7849" y="206026"/>
                    <a:pt x="26746" y="192272"/>
                  </a:cubicBezTo>
                  <a:lnTo>
                    <a:pt x="275882" y="10992"/>
                  </a:lnTo>
                  <a:cubicBezTo>
                    <a:pt x="285909" y="3689"/>
                    <a:pt x="297675" y="32"/>
                    <a:pt x="309448" y="16"/>
                  </a:cubicBez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sp>
          <p:nvSpPr>
            <p:cNvPr id="8" name="Shape 711">
              <a:extLst>
                <a:ext uri="{FF2B5EF4-FFF2-40B4-BE49-F238E27FC236}">
                  <a16:creationId xmlns:a16="http://schemas.microsoft.com/office/drawing/2014/main" id="{9934370F-9A6B-9D3D-0F48-9FA3F70948F0}"/>
                </a:ext>
              </a:extLst>
            </p:cNvPr>
            <p:cNvSpPr/>
            <p:nvPr userDrawn="1"/>
          </p:nvSpPr>
          <p:spPr>
            <a:xfrm>
              <a:off x="513561" y="0"/>
              <a:ext cx="407530" cy="669841"/>
            </a:xfrm>
            <a:custGeom>
              <a:avLst/>
              <a:gdLst/>
              <a:ahLst/>
              <a:cxnLst/>
              <a:rect l="0" t="0" r="0" b="0"/>
              <a:pathLst>
                <a:path w="407530" h="669841">
                  <a:moveTo>
                    <a:pt x="98332" y="0"/>
                  </a:moveTo>
                  <a:lnTo>
                    <a:pt x="98350" y="0"/>
                  </a:lnTo>
                  <a:lnTo>
                    <a:pt x="115287" y="2683"/>
                  </a:lnTo>
                  <a:cubicBezTo>
                    <a:pt x="120794" y="4463"/>
                    <a:pt x="126089" y="7126"/>
                    <a:pt x="130962" y="10673"/>
                  </a:cubicBezTo>
                  <a:lnTo>
                    <a:pt x="379565" y="191622"/>
                  </a:lnTo>
                  <a:cubicBezTo>
                    <a:pt x="399326" y="206012"/>
                    <a:pt x="407530" y="231285"/>
                    <a:pt x="399986" y="254538"/>
                  </a:cubicBezTo>
                  <a:lnTo>
                    <a:pt x="307391" y="540022"/>
                  </a:lnTo>
                  <a:cubicBezTo>
                    <a:pt x="283693" y="613085"/>
                    <a:pt x="218885" y="663732"/>
                    <a:pt x="143358" y="669841"/>
                  </a:cubicBezTo>
                  <a:lnTo>
                    <a:pt x="230391" y="401236"/>
                  </a:lnTo>
                  <a:cubicBezTo>
                    <a:pt x="257912" y="316248"/>
                    <a:pt x="227863" y="223855"/>
                    <a:pt x="155626" y="171303"/>
                  </a:cubicBezTo>
                  <a:lnTo>
                    <a:pt x="0" y="58120"/>
                  </a:lnTo>
                  <a:lnTo>
                    <a:pt x="65672" y="10584"/>
                  </a:lnTo>
                  <a:cubicBezTo>
                    <a:pt x="70561" y="7044"/>
                    <a:pt x="75868" y="4393"/>
                    <a:pt x="81383" y="2629"/>
                  </a:cubicBezTo>
                  <a:lnTo>
                    <a:pt x="98332" y="0"/>
                  </a:ln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sp>
          <p:nvSpPr>
            <p:cNvPr id="9" name="Shape 712">
              <a:extLst>
                <a:ext uri="{FF2B5EF4-FFF2-40B4-BE49-F238E27FC236}">
                  <a16:creationId xmlns:a16="http://schemas.microsoft.com/office/drawing/2014/main" id="{86716859-5E55-A0BD-DA3E-8B0A1AF432BF}"/>
                </a:ext>
              </a:extLst>
            </p:cNvPr>
            <p:cNvSpPr/>
            <p:nvPr userDrawn="1"/>
          </p:nvSpPr>
          <p:spPr>
            <a:xfrm>
              <a:off x="363563" y="367774"/>
              <a:ext cx="625158" cy="441084"/>
            </a:xfrm>
            <a:custGeom>
              <a:avLst/>
              <a:gdLst/>
              <a:ahLst/>
              <a:cxnLst/>
              <a:rect l="0" t="0" r="0" b="0"/>
              <a:pathLst>
                <a:path w="625158" h="441084">
                  <a:moveTo>
                    <a:pt x="537642" y="0"/>
                  </a:moveTo>
                  <a:lnTo>
                    <a:pt x="600494" y="45872"/>
                  </a:lnTo>
                  <a:cubicBezTo>
                    <a:pt x="611022" y="53562"/>
                    <a:pt x="618465" y="64151"/>
                    <a:pt x="622265" y="75914"/>
                  </a:cubicBezTo>
                  <a:lnTo>
                    <a:pt x="625158" y="94178"/>
                  </a:lnTo>
                  <a:lnTo>
                    <a:pt x="625158" y="94272"/>
                  </a:lnTo>
                  <a:lnTo>
                    <a:pt x="622186" y="113005"/>
                  </a:lnTo>
                  <a:lnTo>
                    <a:pt x="527406" y="403289"/>
                  </a:lnTo>
                  <a:cubicBezTo>
                    <a:pt x="520040" y="425882"/>
                    <a:pt x="499110" y="441071"/>
                    <a:pt x="475336" y="441071"/>
                  </a:cubicBezTo>
                  <a:lnTo>
                    <a:pt x="174104" y="441084"/>
                  </a:lnTo>
                  <a:cubicBezTo>
                    <a:pt x="97282" y="441084"/>
                    <a:pt x="29108" y="395059"/>
                    <a:pt x="0" y="325095"/>
                  </a:cubicBezTo>
                  <a:lnTo>
                    <a:pt x="281292" y="325006"/>
                  </a:lnTo>
                  <a:cubicBezTo>
                    <a:pt x="371246" y="324968"/>
                    <a:pt x="450431" y="267475"/>
                    <a:pt x="478320" y="181953"/>
                  </a:cubicBezTo>
                  <a:lnTo>
                    <a:pt x="537642" y="0"/>
                  </a:ln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sp>
          <p:nvSpPr>
            <p:cNvPr id="10" name="Shape 713">
              <a:extLst>
                <a:ext uri="{FF2B5EF4-FFF2-40B4-BE49-F238E27FC236}">
                  <a16:creationId xmlns:a16="http://schemas.microsoft.com/office/drawing/2014/main" id="{C9306401-C36F-F100-0443-FE5E85DC62C9}"/>
                </a:ext>
              </a:extLst>
            </p:cNvPr>
            <p:cNvSpPr/>
            <p:nvPr userDrawn="1"/>
          </p:nvSpPr>
          <p:spPr>
            <a:xfrm>
              <a:off x="170961" y="420627"/>
              <a:ext cx="556197" cy="525564"/>
            </a:xfrm>
            <a:custGeom>
              <a:avLst/>
              <a:gdLst/>
              <a:ahLst/>
              <a:cxnLst/>
              <a:rect l="0" t="0" r="0" b="0"/>
              <a:pathLst>
                <a:path w="556197" h="525564">
                  <a:moveTo>
                    <a:pt x="79959" y="0"/>
                  </a:moveTo>
                  <a:lnTo>
                    <a:pt x="166980" y="265519"/>
                  </a:lnTo>
                  <a:cubicBezTo>
                    <a:pt x="195313" y="351981"/>
                    <a:pt x="275450" y="410032"/>
                    <a:pt x="366420" y="410032"/>
                  </a:cubicBezTo>
                  <a:lnTo>
                    <a:pt x="366674" y="410032"/>
                  </a:lnTo>
                  <a:lnTo>
                    <a:pt x="556197" y="409816"/>
                  </a:lnTo>
                  <a:lnTo>
                    <a:pt x="531368" y="486220"/>
                  </a:lnTo>
                  <a:cubicBezTo>
                    <a:pt x="523761" y="509588"/>
                    <a:pt x="502171" y="525272"/>
                    <a:pt x="477621" y="525297"/>
                  </a:cubicBezTo>
                  <a:lnTo>
                    <a:pt x="170739" y="525564"/>
                  </a:lnTo>
                  <a:lnTo>
                    <a:pt x="170688" y="525564"/>
                  </a:lnTo>
                  <a:cubicBezTo>
                    <a:pt x="146329" y="525564"/>
                    <a:pt x="124892" y="510007"/>
                    <a:pt x="117310" y="486867"/>
                  </a:cubicBezTo>
                  <a:lnTo>
                    <a:pt x="23901" y="201537"/>
                  </a:lnTo>
                  <a:cubicBezTo>
                    <a:pt x="0" y="128537"/>
                    <a:pt x="22530" y="49416"/>
                    <a:pt x="79959" y="0"/>
                  </a:cubicBez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sp>
          <p:nvSpPr>
            <p:cNvPr id="11" name="Shape 714">
              <a:extLst>
                <a:ext uri="{FF2B5EF4-FFF2-40B4-BE49-F238E27FC236}">
                  <a16:creationId xmlns:a16="http://schemas.microsoft.com/office/drawing/2014/main" id="{0747E351-21BF-0017-C099-EDC27DCB7863}"/>
                </a:ext>
              </a:extLst>
            </p:cNvPr>
            <p:cNvSpPr/>
            <p:nvPr userDrawn="1"/>
          </p:nvSpPr>
          <p:spPr>
            <a:xfrm>
              <a:off x="20597" y="1075416"/>
              <a:ext cx="160592" cy="201874"/>
            </a:xfrm>
            <a:custGeom>
              <a:avLst/>
              <a:gdLst/>
              <a:ahLst/>
              <a:cxnLst/>
              <a:rect l="0" t="0" r="0" b="0"/>
              <a:pathLst>
                <a:path w="160592" h="201874">
                  <a:moveTo>
                    <a:pt x="103378" y="0"/>
                  </a:moveTo>
                  <a:cubicBezTo>
                    <a:pt x="129273" y="0"/>
                    <a:pt x="147358" y="6744"/>
                    <a:pt x="159245" y="12954"/>
                  </a:cubicBezTo>
                  <a:lnTo>
                    <a:pt x="159245" y="58026"/>
                  </a:lnTo>
                  <a:cubicBezTo>
                    <a:pt x="148171" y="52362"/>
                    <a:pt x="130899" y="45072"/>
                    <a:pt x="107683" y="45072"/>
                  </a:cubicBezTo>
                  <a:cubicBezTo>
                    <a:pt x="70980" y="45072"/>
                    <a:pt x="49657" y="70980"/>
                    <a:pt x="49657" y="100927"/>
                  </a:cubicBezTo>
                  <a:cubicBezTo>
                    <a:pt x="49657" y="131166"/>
                    <a:pt x="70447" y="156807"/>
                    <a:pt x="105524" y="156807"/>
                  </a:cubicBezTo>
                  <a:cubicBezTo>
                    <a:pt x="130365" y="156807"/>
                    <a:pt x="148984" y="149784"/>
                    <a:pt x="160592" y="143853"/>
                  </a:cubicBezTo>
                  <a:lnTo>
                    <a:pt x="160592" y="189471"/>
                  </a:lnTo>
                  <a:cubicBezTo>
                    <a:pt x="154654" y="192570"/>
                    <a:pt x="146152" y="195672"/>
                    <a:pt x="135963" y="198000"/>
                  </a:cubicBezTo>
                  <a:lnTo>
                    <a:pt x="101264" y="201874"/>
                  </a:lnTo>
                  <a:lnTo>
                    <a:pt x="101193" y="201874"/>
                  </a:lnTo>
                  <a:lnTo>
                    <a:pt x="60806" y="194078"/>
                  </a:lnTo>
                  <a:cubicBezTo>
                    <a:pt x="24139" y="178972"/>
                    <a:pt x="0" y="143447"/>
                    <a:pt x="0" y="100927"/>
                  </a:cubicBezTo>
                  <a:cubicBezTo>
                    <a:pt x="0" y="44793"/>
                    <a:pt x="42913" y="0"/>
                    <a:pt x="103378" y="0"/>
                  </a:cubicBez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sp>
          <p:nvSpPr>
            <p:cNvPr id="12" name="Shape 715">
              <a:extLst>
                <a:ext uri="{FF2B5EF4-FFF2-40B4-BE49-F238E27FC236}">
                  <a16:creationId xmlns:a16="http://schemas.microsoft.com/office/drawing/2014/main" id="{D9E1DB4A-FC58-6B43-3D47-E1F5F8CF4479}"/>
                </a:ext>
              </a:extLst>
            </p:cNvPr>
            <p:cNvSpPr/>
            <p:nvPr userDrawn="1"/>
          </p:nvSpPr>
          <p:spPr>
            <a:xfrm>
              <a:off x="270045" y="1079199"/>
              <a:ext cx="87313" cy="194310"/>
            </a:xfrm>
            <a:custGeom>
              <a:avLst/>
              <a:gdLst/>
              <a:ahLst/>
              <a:cxnLst/>
              <a:rect l="0" t="0" r="0" b="0"/>
              <a:pathLst>
                <a:path w="87313" h="194310">
                  <a:moveTo>
                    <a:pt x="0" y="0"/>
                  </a:moveTo>
                  <a:lnTo>
                    <a:pt x="65037" y="0"/>
                  </a:lnTo>
                  <a:lnTo>
                    <a:pt x="87313" y="3535"/>
                  </a:lnTo>
                  <a:lnTo>
                    <a:pt x="87313" y="45413"/>
                  </a:lnTo>
                  <a:lnTo>
                    <a:pt x="64503" y="41554"/>
                  </a:lnTo>
                  <a:lnTo>
                    <a:pt x="49390" y="41554"/>
                  </a:lnTo>
                  <a:lnTo>
                    <a:pt x="49390" y="152743"/>
                  </a:lnTo>
                  <a:lnTo>
                    <a:pt x="64783" y="152743"/>
                  </a:lnTo>
                  <a:lnTo>
                    <a:pt x="87313" y="148910"/>
                  </a:lnTo>
                  <a:lnTo>
                    <a:pt x="87313" y="190824"/>
                  </a:lnTo>
                  <a:lnTo>
                    <a:pt x="65316" y="194310"/>
                  </a:lnTo>
                  <a:lnTo>
                    <a:pt x="0" y="194310"/>
                  </a:lnTo>
                  <a:lnTo>
                    <a:pt x="0" y="0"/>
                  </a:ln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sp>
          <p:nvSpPr>
            <p:cNvPr id="13" name="Shape 716">
              <a:extLst>
                <a:ext uri="{FF2B5EF4-FFF2-40B4-BE49-F238E27FC236}">
                  <a16:creationId xmlns:a16="http://schemas.microsoft.com/office/drawing/2014/main" id="{237C5D72-2F2D-9EC5-5167-053A91424BB0}"/>
                </a:ext>
              </a:extLst>
            </p:cNvPr>
            <p:cNvSpPr/>
            <p:nvPr userDrawn="1"/>
          </p:nvSpPr>
          <p:spPr>
            <a:xfrm>
              <a:off x="357358" y="1082734"/>
              <a:ext cx="87859" cy="187289"/>
            </a:xfrm>
            <a:custGeom>
              <a:avLst/>
              <a:gdLst/>
              <a:ahLst/>
              <a:cxnLst/>
              <a:rect l="0" t="0" r="0" b="0"/>
              <a:pathLst>
                <a:path w="87859" h="187289">
                  <a:moveTo>
                    <a:pt x="0" y="0"/>
                  </a:moveTo>
                  <a:lnTo>
                    <a:pt x="23629" y="3750"/>
                  </a:lnTo>
                  <a:cubicBezTo>
                    <a:pt x="64170" y="17914"/>
                    <a:pt x="87859" y="51507"/>
                    <a:pt x="87859" y="93607"/>
                  </a:cubicBezTo>
                  <a:cubicBezTo>
                    <a:pt x="87859" y="135917"/>
                    <a:pt x="64170" y="169419"/>
                    <a:pt x="23747" y="183526"/>
                  </a:cubicBezTo>
                  <a:lnTo>
                    <a:pt x="0" y="187289"/>
                  </a:lnTo>
                  <a:lnTo>
                    <a:pt x="0" y="145374"/>
                  </a:lnTo>
                  <a:lnTo>
                    <a:pt x="3536" y="144773"/>
                  </a:lnTo>
                  <a:cubicBezTo>
                    <a:pt x="26078" y="136222"/>
                    <a:pt x="37922" y="116286"/>
                    <a:pt x="37922" y="93607"/>
                  </a:cubicBezTo>
                  <a:cubicBezTo>
                    <a:pt x="37922" y="70947"/>
                    <a:pt x="26078" y="51009"/>
                    <a:pt x="3418" y="42456"/>
                  </a:cubicBezTo>
                  <a:lnTo>
                    <a:pt x="0" y="41878"/>
                  </a:lnTo>
                  <a:lnTo>
                    <a:pt x="0" y="0"/>
                  </a:ln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sp>
          <p:nvSpPr>
            <p:cNvPr id="14" name="Shape 717">
              <a:extLst>
                <a:ext uri="{FF2B5EF4-FFF2-40B4-BE49-F238E27FC236}">
                  <a16:creationId xmlns:a16="http://schemas.microsoft.com/office/drawing/2014/main" id="{C6EC0F26-5EBA-34D4-BFB6-3B5826966C48}"/>
                </a:ext>
              </a:extLst>
            </p:cNvPr>
            <p:cNvSpPr/>
            <p:nvPr userDrawn="1"/>
          </p:nvSpPr>
          <p:spPr>
            <a:xfrm>
              <a:off x="762469" y="1075443"/>
              <a:ext cx="102699" cy="201828"/>
            </a:xfrm>
            <a:custGeom>
              <a:avLst/>
              <a:gdLst/>
              <a:ahLst/>
              <a:cxnLst/>
              <a:rect l="0" t="0" r="0" b="0"/>
              <a:pathLst>
                <a:path w="102699" h="201828">
                  <a:moveTo>
                    <a:pt x="102699" y="0"/>
                  </a:moveTo>
                  <a:lnTo>
                    <a:pt x="102699" y="45074"/>
                  </a:lnTo>
                  <a:lnTo>
                    <a:pt x="81199" y="49562"/>
                  </a:lnTo>
                  <a:cubicBezTo>
                    <a:pt x="61801" y="58253"/>
                    <a:pt x="49657" y="78441"/>
                    <a:pt x="49657" y="100901"/>
                  </a:cubicBezTo>
                  <a:cubicBezTo>
                    <a:pt x="49657" y="123580"/>
                    <a:pt x="61801" y="143673"/>
                    <a:pt x="81199" y="152302"/>
                  </a:cubicBezTo>
                  <a:lnTo>
                    <a:pt x="102699" y="156754"/>
                  </a:lnTo>
                  <a:lnTo>
                    <a:pt x="102699" y="201828"/>
                  </a:lnTo>
                  <a:lnTo>
                    <a:pt x="61486" y="194013"/>
                  </a:lnTo>
                  <a:cubicBezTo>
                    <a:pt x="24139" y="178842"/>
                    <a:pt x="0" y="143211"/>
                    <a:pt x="0" y="100901"/>
                  </a:cubicBezTo>
                  <a:cubicBezTo>
                    <a:pt x="0" y="59210"/>
                    <a:pt x="24139" y="23284"/>
                    <a:pt x="61486" y="7927"/>
                  </a:cubicBezTo>
                  <a:lnTo>
                    <a:pt x="102699" y="0"/>
                  </a:ln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sp>
          <p:nvSpPr>
            <p:cNvPr id="15" name="Shape 718">
              <a:extLst>
                <a:ext uri="{FF2B5EF4-FFF2-40B4-BE49-F238E27FC236}">
                  <a16:creationId xmlns:a16="http://schemas.microsoft.com/office/drawing/2014/main" id="{4694FD07-0063-AACB-01FF-BE84F389025A}"/>
                </a:ext>
              </a:extLst>
            </p:cNvPr>
            <p:cNvSpPr/>
            <p:nvPr userDrawn="1"/>
          </p:nvSpPr>
          <p:spPr>
            <a:xfrm>
              <a:off x="865167" y="1075417"/>
              <a:ext cx="102965" cy="201873"/>
            </a:xfrm>
            <a:custGeom>
              <a:avLst/>
              <a:gdLst/>
              <a:ahLst/>
              <a:cxnLst/>
              <a:rect l="0" t="0" r="0" b="0"/>
              <a:pathLst>
                <a:path w="102965" h="201873">
                  <a:moveTo>
                    <a:pt x="133" y="0"/>
                  </a:moveTo>
                  <a:cubicBezTo>
                    <a:pt x="60039" y="0"/>
                    <a:pt x="102965" y="45072"/>
                    <a:pt x="102965" y="100927"/>
                  </a:cubicBezTo>
                  <a:cubicBezTo>
                    <a:pt x="102965" y="143237"/>
                    <a:pt x="78977" y="178867"/>
                    <a:pt x="41591" y="194039"/>
                  </a:cubicBezTo>
                  <a:lnTo>
                    <a:pt x="166" y="201873"/>
                  </a:lnTo>
                  <a:lnTo>
                    <a:pt x="101" y="201873"/>
                  </a:lnTo>
                  <a:lnTo>
                    <a:pt x="0" y="201854"/>
                  </a:lnTo>
                  <a:lnTo>
                    <a:pt x="0" y="156779"/>
                  </a:lnTo>
                  <a:lnTo>
                    <a:pt x="133" y="156807"/>
                  </a:lnTo>
                  <a:cubicBezTo>
                    <a:pt x="31706" y="156807"/>
                    <a:pt x="53042" y="131165"/>
                    <a:pt x="53042" y="100927"/>
                  </a:cubicBezTo>
                  <a:cubicBezTo>
                    <a:pt x="53042" y="70980"/>
                    <a:pt x="31706" y="45072"/>
                    <a:pt x="133" y="45072"/>
                  </a:cubicBezTo>
                  <a:lnTo>
                    <a:pt x="0" y="45100"/>
                  </a:lnTo>
                  <a:lnTo>
                    <a:pt x="0" y="26"/>
                  </a:lnTo>
                  <a:lnTo>
                    <a:pt x="133" y="0"/>
                  </a:ln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sp>
          <p:nvSpPr>
            <p:cNvPr id="16" name="Shape 719">
              <a:extLst>
                <a:ext uri="{FF2B5EF4-FFF2-40B4-BE49-F238E27FC236}">
                  <a16:creationId xmlns:a16="http://schemas.microsoft.com/office/drawing/2014/main" id="{032CEA20-D6BD-6E6C-2DAF-4555DA8706B8}"/>
                </a:ext>
              </a:extLst>
            </p:cNvPr>
            <p:cNvSpPr/>
            <p:nvPr userDrawn="1"/>
          </p:nvSpPr>
          <p:spPr>
            <a:xfrm>
              <a:off x="506272" y="1076484"/>
              <a:ext cx="195669" cy="197028"/>
            </a:xfrm>
            <a:custGeom>
              <a:avLst/>
              <a:gdLst/>
              <a:ahLst/>
              <a:cxnLst/>
              <a:rect l="0" t="0" r="0" b="0"/>
              <a:pathLst>
                <a:path w="195669" h="197028">
                  <a:moveTo>
                    <a:pt x="96622" y="0"/>
                  </a:moveTo>
                  <a:lnTo>
                    <a:pt x="99047" y="0"/>
                  </a:lnTo>
                  <a:lnTo>
                    <a:pt x="195669" y="197028"/>
                  </a:lnTo>
                  <a:lnTo>
                    <a:pt x="144120" y="197028"/>
                  </a:lnTo>
                  <a:lnTo>
                    <a:pt x="130353" y="167348"/>
                  </a:lnTo>
                  <a:lnTo>
                    <a:pt x="84023" y="167348"/>
                  </a:lnTo>
                  <a:cubicBezTo>
                    <a:pt x="84201" y="166929"/>
                    <a:pt x="93688" y="144374"/>
                    <a:pt x="97828" y="134150"/>
                  </a:cubicBezTo>
                  <a:lnTo>
                    <a:pt x="116319" y="134150"/>
                  </a:lnTo>
                  <a:cubicBezTo>
                    <a:pt x="109575" y="118758"/>
                    <a:pt x="101740" y="99606"/>
                    <a:pt x="97968" y="87719"/>
                  </a:cubicBezTo>
                  <a:cubicBezTo>
                    <a:pt x="97079" y="89853"/>
                    <a:pt x="95301" y="94374"/>
                    <a:pt x="93180" y="99784"/>
                  </a:cubicBezTo>
                  <a:cubicBezTo>
                    <a:pt x="88392" y="111747"/>
                    <a:pt x="80835" y="130442"/>
                    <a:pt x="74371" y="145491"/>
                  </a:cubicBezTo>
                  <a:cubicBezTo>
                    <a:pt x="63970" y="169659"/>
                    <a:pt x="51549" y="197028"/>
                    <a:pt x="51549" y="197028"/>
                  </a:cubicBezTo>
                  <a:lnTo>
                    <a:pt x="0" y="197028"/>
                  </a:lnTo>
                  <a:lnTo>
                    <a:pt x="96622" y="0"/>
                  </a:ln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76117344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9BB4E1-7F3F-48E3-9A43-916739842134}"/>
              </a:ext>
            </a:extLst>
          </p:cNvPr>
          <p:cNvSpPr>
            <a:spLocks noGrp="1"/>
          </p:cNvSpPr>
          <p:nvPr>
            <p:ph type="title"/>
          </p:nvPr>
        </p:nvSpPr>
        <p:spPr>
          <a:xfrm>
            <a:off x="1236904" y="281270"/>
            <a:ext cx="6690488" cy="52987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5761E30F-352A-4279-841B-9C782874702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6CCFB645-6777-4110-AB21-FBF3C535B5B1}" type="datetimeFigureOut">
              <a:rPr lang="en-US" smtClean="0"/>
              <a:pPr/>
              <a:t>8/16/2023</a:t>
            </a:fld>
            <a:endParaRPr lang="en-US"/>
          </a:p>
        </p:txBody>
      </p:sp>
      <p:sp>
        <p:nvSpPr>
          <p:cNvPr id="5" name="Footer Placeholder 4">
            <a:extLst>
              <a:ext uri="{FF2B5EF4-FFF2-40B4-BE49-F238E27FC236}">
                <a16:creationId xmlns:a16="http://schemas.microsoft.com/office/drawing/2014/main" id="{71B33BC4-08FA-4CED-88EB-9AC23A411D9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8A569831-1CDB-4237-B268-81B3E7523B5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F68C9E76-E717-4BCD-BEFB-BFBB3F1140B5}" type="slidenum">
              <a:rPr lang="en-US" smtClean="0"/>
              <a:pPr/>
              <a:t>‹#›</a:t>
            </a:fld>
            <a:endParaRPr lang="en-US"/>
          </a:p>
        </p:txBody>
      </p:sp>
      <p:cxnSp>
        <p:nvCxnSpPr>
          <p:cNvPr id="7" name="Google Shape;65;p11">
            <a:extLst>
              <a:ext uri="{FF2B5EF4-FFF2-40B4-BE49-F238E27FC236}">
                <a16:creationId xmlns:a16="http://schemas.microsoft.com/office/drawing/2014/main" id="{0F45295C-998B-8206-FFAA-DD813FF4ABBF}"/>
              </a:ext>
            </a:extLst>
          </p:cNvPr>
          <p:cNvCxnSpPr>
            <a:cxnSpLocks/>
          </p:cNvCxnSpPr>
          <p:nvPr userDrawn="1"/>
        </p:nvCxnSpPr>
        <p:spPr>
          <a:xfrm>
            <a:off x="317500" y="1026583"/>
            <a:ext cx="8509000" cy="0"/>
          </a:xfrm>
          <a:prstGeom prst="straightConnector1">
            <a:avLst/>
          </a:prstGeom>
          <a:noFill/>
          <a:ln w="57150" cap="flat" cmpd="sng">
            <a:solidFill>
              <a:srgbClr val="355E93"/>
            </a:solidFill>
            <a:prstDash val="solid"/>
            <a:round/>
            <a:headEnd type="none" w="med" len="med"/>
            <a:tailEnd type="none" w="med" len="med"/>
          </a:ln>
        </p:spPr>
      </p:cxnSp>
      <p:sp>
        <p:nvSpPr>
          <p:cNvPr id="8" name="Google Shape;68;p11">
            <a:extLst>
              <a:ext uri="{FF2B5EF4-FFF2-40B4-BE49-F238E27FC236}">
                <a16:creationId xmlns:a16="http://schemas.microsoft.com/office/drawing/2014/main" id="{BB01C3F7-B94E-2EBA-696F-1D60B89F4A48}"/>
              </a:ext>
            </a:extLst>
          </p:cNvPr>
          <p:cNvSpPr txBox="1"/>
          <p:nvPr userDrawn="1"/>
        </p:nvSpPr>
        <p:spPr>
          <a:xfrm>
            <a:off x="1089648" y="6598718"/>
            <a:ext cx="6985000" cy="280500"/>
          </a:xfrm>
          <a:prstGeom prst="rect">
            <a:avLst/>
          </a:prstGeom>
          <a:noFill/>
          <a:ln>
            <a:noFill/>
          </a:ln>
        </p:spPr>
        <p:txBody>
          <a:bodyPr spcFirstLastPara="1" wrap="square" lIns="59250" tIns="29625" rIns="59250" bIns="29625" anchor="t" anchorCtr="0">
            <a:noAutofit/>
          </a:bodyPr>
          <a:lstStyle/>
          <a:p>
            <a:pPr marL="0" marR="0" lvl="0" indent="0" algn="ctr" rtl="0">
              <a:spcBef>
                <a:spcPts val="0"/>
              </a:spcBef>
              <a:spcAft>
                <a:spcPts val="0"/>
              </a:spcAft>
              <a:buNone/>
            </a:pPr>
            <a:r>
              <a:rPr lang="pt-BR" sz="900" b="1" i="1" u="none" strike="noStrike" cap="none">
                <a:solidFill>
                  <a:srgbClr val="333333"/>
                </a:solidFill>
                <a:latin typeface="Arial" panose="020B0604020202020204" pitchFamily="34" charset="0"/>
                <a:ea typeface="Century Schoolbook"/>
                <a:cs typeface="Arial" panose="020B0604020202020204" pitchFamily="34" charset="0"/>
                <a:sym typeface="Century Schoolbook"/>
              </a:rPr>
              <a:t>D u t y - I n t e g r i t y  - E t h i c s - H o n o r - C o u r a g e - L o y a l t y</a:t>
            </a:r>
            <a:endParaRPr lang="pt-BR" sz="900" i="1">
              <a:solidFill>
                <a:srgbClr val="333333"/>
              </a:solidFill>
              <a:latin typeface="Arial" panose="020B0604020202020204" pitchFamily="34" charset="0"/>
            </a:endParaRPr>
          </a:p>
        </p:txBody>
      </p:sp>
      <p:cxnSp>
        <p:nvCxnSpPr>
          <p:cNvPr id="9" name="Google Shape;65;p11">
            <a:extLst>
              <a:ext uri="{FF2B5EF4-FFF2-40B4-BE49-F238E27FC236}">
                <a16:creationId xmlns:a16="http://schemas.microsoft.com/office/drawing/2014/main" id="{C9CADFAF-C828-A809-500B-11CA70E11E77}"/>
              </a:ext>
            </a:extLst>
          </p:cNvPr>
          <p:cNvCxnSpPr>
            <a:cxnSpLocks/>
          </p:cNvCxnSpPr>
          <p:nvPr userDrawn="1"/>
        </p:nvCxnSpPr>
        <p:spPr>
          <a:xfrm>
            <a:off x="317500" y="6351588"/>
            <a:ext cx="8509000" cy="0"/>
          </a:xfrm>
          <a:prstGeom prst="straightConnector1">
            <a:avLst/>
          </a:prstGeom>
          <a:noFill/>
          <a:ln w="57150" cap="flat" cmpd="sng">
            <a:solidFill>
              <a:srgbClr val="355E93"/>
            </a:solidFill>
            <a:prstDash val="solid"/>
            <a:round/>
            <a:headEnd type="none" w="med" len="med"/>
            <a:tailEnd type="none" w="med" len="med"/>
          </a:ln>
        </p:spPr>
      </p:cxnSp>
      <p:sp>
        <p:nvSpPr>
          <p:cNvPr id="10" name="Slide Number Placeholder 2">
            <a:extLst>
              <a:ext uri="{FF2B5EF4-FFF2-40B4-BE49-F238E27FC236}">
                <a16:creationId xmlns:a16="http://schemas.microsoft.com/office/drawing/2014/main" id="{3E87C760-4BA6-13BC-7A8E-3F38B6C8C740}"/>
              </a:ext>
            </a:extLst>
          </p:cNvPr>
          <p:cNvSpPr txBox="1">
            <a:spLocks/>
          </p:cNvSpPr>
          <p:nvPr userDrawn="1"/>
        </p:nvSpPr>
        <p:spPr>
          <a:xfrm>
            <a:off x="7939738" y="6525609"/>
            <a:ext cx="1162334" cy="365125"/>
          </a:xfrm>
          <a:prstGeom prst="rect">
            <a:avLst/>
          </a:prstGeom>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r"/>
            <a:fld id="{33E86329-C0E8-45C0-BE94-584210C40C4E}" type="slidenum">
              <a:rPr lang="en-US" sz="1000">
                <a:solidFill>
                  <a:srgbClr val="355E93"/>
                </a:solidFill>
              </a:rPr>
              <a:pPr algn="r"/>
              <a:t>‹#›</a:t>
            </a:fld>
            <a:endParaRPr lang="en-US" sz="1200">
              <a:solidFill>
                <a:srgbClr val="355E93"/>
              </a:solidFill>
            </a:endParaRPr>
          </a:p>
        </p:txBody>
      </p:sp>
      <p:pic>
        <p:nvPicPr>
          <p:cNvPr id="12" name="Picture 11" descr="A picture containing text, tableware, ceramic ware, cup&#10;&#10;Description automatically generated">
            <a:extLst>
              <a:ext uri="{FF2B5EF4-FFF2-40B4-BE49-F238E27FC236}">
                <a16:creationId xmlns:a16="http://schemas.microsoft.com/office/drawing/2014/main" id="{7F89D514-E76D-60BE-DA73-466F1F5E855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03848" y="204437"/>
            <a:ext cx="685800" cy="685800"/>
          </a:xfrm>
          <a:prstGeom prst="rect">
            <a:avLst/>
          </a:prstGeom>
        </p:spPr>
      </p:pic>
      <p:sp>
        <p:nvSpPr>
          <p:cNvPr id="13" name="Content Placeholder 2">
            <a:extLst>
              <a:ext uri="{FF2B5EF4-FFF2-40B4-BE49-F238E27FC236}">
                <a16:creationId xmlns:a16="http://schemas.microsoft.com/office/drawing/2014/main" id="{7BFF964C-508F-AC83-CD96-0C5978CCD635}"/>
              </a:ext>
            </a:extLst>
          </p:cNvPr>
          <p:cNvSpPr txBox="1">
            <a:spLocks/>
          </p:cNvSpPr>
          <p:nvPr userDrawn="1"/>
        </p:nvSpPr>
        <p:spPr>
          <a:xfrm>
            <a:off x="288421" y="1257299"/>
            <a:ext cx="8575705" cy="4847159"/>
          </a:xfrm>
          <a:prstGeom prst="rect">
            <a:avLst/>
          </a:prstGeom>
        </p:spPr>
        <p:txBody>
          <a:bodyPr/>
          <a:lstStyle>
            <a:lvl1pPr marL="457200" indent="-228600" algn="l" defTabSz="685800" rtl="0" eaLnBrk="1" latinLnBrk="0" hangingPunct="1">
              <a:lnSpc>
                <a:spcPct val="100000"/>
              </a:lnSpc>
              <a:spcBef>
                <a:spcPts val="0"/>
              </a:spcBef>
              <a:spcAft>
                <a:spcPts val="600"/>
              </a:spcAft>
              <a:buClr>
                <a:srgbClr val="355E93"/>
              </a:buClr>
              <a:buFont typeface="Arial" panose="020B0604020202020204" pitchFamily="34" charset="0"/>
              <a:buChar char="•"/>
              <a:defRPr sz="2100" kern="1200">
                <a:solidFill>
                  <a:srgbClr val="333333"/>
                </a:solidFill>
                <a:latin typeface="Arial" panose="020B0604020202020204" pitchFamily="34" charset="0"/>
                <a:ea typeface="+mn-ea"/>
                <a:cs typeface="Arial" panose="020B0604020202020204" pitchFamily="34" charset="0"/>
              </a:defRPr>
            </a:lvl1pPr>
            <a:lvl2pPr marL="685800" indent="-228600" algn="l" defTabSz="685800" rtl="0" eaLnBrk="1" latinLnBrk="0" hangingPunct="1">
              <a:lnSpc>
                <a:spcPct val="100000"/>
              </a:lnSpc>
              <a:spcBef>
                <a:spcPts val="0"/>
              </a:spcBef>
              <a:spcAft>
                <a:spcPts val="600"/>
              </a:spcAft>
              <a:buClr>
                <a:srgbClr val="355E93"/>
              </a:buClr>
              <a:buFont typeface="Wingdings" panose="05000000000000000000" pitchFamily="2" charset="2"/>
              <a:buChar char="§"/>
              <a:defRPr sz="1800" kern="1200">
                <a:solidFill>
                  <a:srgbClr val="333333"/>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0"/>
              </a:spcBef>
              <a:spcAft>
                <a:spcPts val="600"/>
              </a:spcAft>
              <a:buClr>
                <a:srgbClr val="355E93"/>
              </a:buClr>
              <a:buFont typeface="Courier New" panose="02070309020205020404" pitchFamily="49" charset="0"/>
              <a:buChar char="o"/>
              <a:defRPr sz="1500" kern="1200">
                <a:solidFill>
                  <a:srgbClr val="333333"/>
                </a:solidFill>
                <a:latin typeface="Arial" panose="020B0604020202020204" pitchFamily="34" charset="0"/>
                <a:ea typeface="+mn-ea"/>
                <a:cs typeface="Arial" panose="020B0604020202020204" pitchFamily="34" charset="0"/>
              </a:defRPr>
            </a:lvl3pPr>
            <a:lvl4pPr marL="1143000" indent="-228600" algn="l" defTabSz="685800" rtl="0" eaLnBrk="1" latinLnBrk="0" hangingPunct="1">
              <a:lnSpc>
                <a:spcPct val="100000"/>
              </a:lnSpc>
              <a:spcBef>
                <a:spcPts val="0"/>
              </a:spcBef>
              <a:spcAft>
                <a:spcPts val="600"/>
              </a:spcAft>
              <a:buClr>
                <a:srgbClr val="355E93"/>
              </a:buClr>
              <a:buFont typeface="Wingdings" panose="05000000000000000000" pitchFamily="2" charset="2"/>
              <a:buChar char="§"/>
              <a:defRPr sz="1350" kern="1200">
                <a:solidFill>
                  <a:srgbClr val="333333"/>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33333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endParaRPr lang="en-US"/>
          </a:p>
        </p:txBody>
      </p:sp>
      <p:sp>
        <p:nvSpPr>
          <p:cNvPr id="3" name="Rectangle 2">
            <a:extLst>
              <a:ext uri="{FF2B5EF4-FFF2-40B4-BE49-F238E27FC236}">
                <a16:creationId xmlns:a16="http://schemas.microsoft.com/office/drawing/2014/main" id="{F3D76A65-7D6C-B510-32D1-83485B8525B5}"/>
              </a:ext>
            </a:extLst>
          </p:cNvPr>
          <p:cNvSpPr/>
          <p:nvPr userDrawn="1"/>
        </p:nvSpPr>
        <p:spPr>
          <a:xfrm>
            <a:off x="16584" y="6398663"/>
            <a:ext cx="4102636" cy="400110"/>
          </a:xfrm>
          <a:prstGeom prst="rect">
            <a:avLst/>
          </a:prstGeom>
        </p:spPr>
        <p:txBody>
          <a:bodyPr wrap="square">
            <a:spAutoFit/>
          </a:bodyPr>
          <a:lstStyle/>
          <a:p>
            <a:r>
              <a:rPr lang="en-US" sz="1000"/>
              <a:t>DISTRIBUTION A. Approved for public release, </a:t>
            </a:r>
          </a:p>
          <a:p>
            <a:r>
              <a:rPr lang="en-US" sz="1000"/>
              <a:t>16 Jun 2023: Distribution unlimited. </a:t>
            </a:r>
          </a:p>
        </p:txBody>
      </p:sp>
      <p:grpSp>
        <p:nvGrpSpPr>
          <p:cNvPr id="14" name="Group 13">
            <a:extLst>
              <a:ext uri="{FF2B5EF4-FFF2-40B4-BE49-F238E27FC236}">
                <a16:creationId xmlns:a16="http://schemas.microsoft.com/office/drawing/2014/main" id="{D184C24C-F9E7-8C8B-96F4-51E05CF308AB}"/>
              </a:ext>
            </a:extLst>
          </p:cNvPr>
          <p:cNvGrpSpPr/>
          <p:nvPr userDrawn="1"/>
        </p:nvGrpSpPr>
        <p:grpSpPr>
          <a:xfrm>
            <a:off x="8183387" y="204993"/>
            <a:ext cx="556765" cy="719111"/>
            <a:chOff x="0" y="0"/>
            <a:chExt cx="988721" cy="1277290"/>
          </a:xfrm>
        </p:grpSpPr>
        <p:sp>
          <p:nvSpPr>
            <p:cNvPr id="15" name="Shape 709">
              <a:extLst>
                <a:ext uri="{FF2B5EF4-FFF2-40B4-BE49-F238E27FC236}">
                  <a16:creationId xmlns:a16="http://schemas.microsoft.com/office/drawing/2014/main" id="{28939C6A-8F04-4428-0B68-BD3FEABC3B6A}"/>
                </a:ext>
              </a:extLst>
            </p:cNvPr>
            <p:cNvSpPr/>
            <p:nvPr userDrawn="1"/>
          </p:nvSpPr>
          <p:spPr>
            <a:xfrm>
              <a:off x="0" y="201742"/>
              <a:ext cx="475078" cy="606946"/>
            </a:xfrm>
            <a:custGeom>
              <a:avLst/>
              <a:gdLst/>
              <a:ahLst/>
              <a:cxnLst/>
              <a:rect l="0" t="0" r="0" b="0"/>
              <a:pathLst>
                <a:path w="475078" h="606946">
                  <a:moveTo>
                    <a:pt x="377262" y="0"/>
                  </a:moveTo>
                  <a:cubicBezTo>
                    <a:pt x="411121" y="0"/>
                    <a:pt x="444992" y="9131"/>
                    <a:pt x="475078" y="27432"/>
                  </a:cubicBezTo>
                  <a:lnTo>
                    <a:pt x="247583" y="193522"/>
                  </a:lnTo>
                  <a:cubicBezTo>
                    <a:pt x="175117" y="246443"/>
                    <a:pt x="145106" y="339306"/>
                    <a:pt x="172919" y="424624"/>
                  </a:cubicBezTo>
                  <a:lnTo>
                    <a:pt x="232343" y="606946"/>
                  </a:lnTo>
                  <a:lnTo>
                    <a:pt x="151037" y="606920"/>
                  </a:lnTo>
                  <a:cubicBezTo>
                    <a:pt x="127060" y="606908"/>
                    <a:pt x="105952" y="591591"/>
                    <a:pt x="98536" y="568795"/>
                  </a:cubicBezTo>
                  <a:lnTo>
                    <a:pt x="2651" y="274307"/>
                  </a:lnTo>
                  <a:lnTo>
                    <a:pt x="0" y="257551"/>
                  </a:lnTo>
                  <a:lnTo>
                    <a:pt x="0" y="257544"/>
                  </a:lnTo>
                  <a:lnTo>
                    <a:pt x="2597" y="241206"/>
                  </a:lnTo>
                  <a:cubicBezTo>
                    <a:pt x="5994" y="230708"/>
                    <a:pt x="12639" y="221259"/>
                    <a:pt x="22031" y="214401"/>
                  </a:cubicBezTo>
                  <a:lnTo>
                    <a:pt x="266074" y="36347"/>
                  </a:lnTo>
                  <a:cubicBezTo>
                    <a:pt x="299297" y="12116"/>
                    <a:pt x="338274" y="0"/>
                    <a:pt x="377262" y="0"/>
                  </a:cubicBez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sp>
          <p:nvSpPr>
            <p:cNvPr id="16" name="Shape 710">
              <a:extLst>
                <a:ext uri="{FF2B5EF4-FFF2-40B4-BE49-F238E27FC236}">
                  <a16:creationId xmlns:a16="http://schemas.microsoft.com/office/drawing/2014/main" id="{D050972D-B82F-7F4B-5554-D50642FF7AE9}"/>
                </a:ext>
              </a:extLst>
            </p:cNvPr>
            <p:cNvSpPr/>
            <p:nvPr userDrawn="1"/>
          </p:nvSpPr>
          <p:spPr>
            <a:xfrm>
              <a:off x="68035" y="1122"/>
              <a:ext cx="676224" cy="382416"/>
            </a:xfrm>
            <a:custGeom>
              <a:avLst/>
              <a:gdLst/>
              <a:ahLst/>
              <a:cxnLst/>
              <a:rect l="0" t="0" r="0" b="0"/>
              <a:pathLst>
                <a:path w="676224" h="382416">
                  <a:moveTo>
                    <a:pt x="309448" y="16"/>
                  </a:moveTo>
                  <a:cubicBezTo>
                    <a:pt x="321221" y="0"/>
                    <a:pt x="333000" y="3626"/>
                    <a:pt x="343052" y="10890"/>
                  </a:cubicBezTo>
                  <a:lnTo>
                    <a:pt x="585724" y="186417"/>
                  </a:lnTo>
                  <a:cubicBezTo>
                    <a:pt x="647967" y="231439"/>
                    <a:pt x="676224" y="308680"/>
                    <a:pt x="658813" y="382416"/>
                  </a:cubicBezTo>
                  <a:lnTo>
                    <a:pt x="430822" y="217621"/>
                  </a:lnTo>
                  <a:cubicBezTo>
                    <a:pt x="394475" y="191357"/>
                    <a:pt x="351930" y="178226"/>
                    <a:pt x="309397" y="178226"/>
                  </a:cubicBezTo>
                  <a:cubicBezTo>
                    <a:pt x="266611" y="178226"/>
                    <a:pt x="223838" y="191510"/>
                    <a:pt x="187388" y="218053"/>
                  </a:cubicBezTo>
                  <a:lnTo>
                    <a:pt x="32652" y="330727"/>
                  </a:lnTo>
                  <a:lnTo>
                    <a:pt x="7226" y="252431"/>
                  </a:lnTo>
                  <a:cubicBezTo>
                    <a:pt x="0" y="230194"/>
                    <a:pt x="7849" y="206026"/>
                    <a:pt x="26746" y="192272"/>
                  </a:cubicBezTo>
                  <a:lnTo>
                    <a:pt x="275882" y="10992"/>
                  </a:lnTo>
                  <a:cubicBezTo>
                    <a:pt x="285909" y="3689"/>
                    <a:pt x="297675" y="32"/>
                    <a:pt x="309448" y="16"/>
                  </a:cubicBez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sp>
          <p:nvSpPr>
            <p:cNvPr id="17" name="Shape 711">
              <a:extLst>
                <a:ext uri="{FF2B5EF4-FFF2-40B4-BE49-F238E27FC236}">
                  <a16:creationId xmlns:a16="http://schemas.microsoft.com/office/drawing/2014/main" id="{CB6E704A-F6CB-C79E-F153-22DD4628B819}"/>
                </a:ext>
              </a:extLst>
            </p:cNvPr>
            <p:cNvSpPr/>
            <p:nvPr userDrawn="1"/>
          </p:nvSpPr>
          <p:spPr>
            <a:xfrm>
              <a:off x="513561" y="0"/>
              <a:ext cx="407530" cy="669841"/>
            </a:xfrm>
            <a:custGeom>
              <a:avLst/>
              <a:gdLst/>
              <a:ahLst/>
              <a:cxnLst/>
              <a:rect l="0" t="0" r="0" b="0"/>
              <a:pathLst>
                <a:path w="407530" h="669841">
                  <a:moveTo>
                    <a:pt x="98332" y="0"/>
                  </a:moveTo>
                  <a:lnTo>
                    <a:pt x="98350" y="0"/>
                  </a:lnTo>
                  <a:lnTo>
                    <a:pt x="115287" y="2683"/>
                  </a:lnTo>
                  <a:cubicBezTo>
                    <a:pt x="120794" y="4463"/>
                    <a:pt x="126089" y="7126"/>
                    <a:pt x="130962" y="10673"/>
                  </a:cubicBezTo>
                  <a:lnTo>
                    <a:pt x="379565" y="191622"/>
                  </a:lnTo>
                  <a:cubicBezTo>
                    <a:pt x="399326" y="206012"/>
                    <a:pt x="407530" y="231285"/>
                    <a:pt x="399986" y="254538"/>
                  </a:cubicBezTo>
                  <a:lnTo>
                    <a:pt x="307391" y="540022"/>
                  </a:lnTo>
                  <a:cubicBezTo>
                    <a:pt x="283693" y="613085"/>
                    <a:pt x="218885" y="663732"/>
                    <a:pt x="143358" y="669841"/>
                  </a:cubicBezTo>
                  <a:lnTo>
                    <a:pt x="230391" y="401236"/>
                  </a:lnTo>
                  <a:cubicBezTo>
                    <a:pt x="257912" y="316248"/>
                    <a:pt x="227863" y="223855"/>
                    <a:pt x="155626" y="171303"/>
                  </a:cubicBezTo>
                  <a:lnTo>
                    <a:pt x="0" y="58120"/>
                  </a:lnTo>
                  <a:lnTo>
                    <a:pt x="65672" y="10584"/>
                  </a:lnTo>
                  <a:cubicBezTo>
                    <a:pt x="70561" y="7044"/>
                    <a:pt x="75868" y="4393"/>
                    <a:pt x="81383" y="2629"/>
                  </a:cubicBezTo>
                  <a:lnTo>
                    <a:pt x="98332" y="0"/>
                  </a:ln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sp>
          <p:nvSpPr>
            <p:cNvPr id="18" name="Shape 712">
              <a:extLst>
                <a:ext uri="{FF2B5EF4-FFF2-40B4-BE49-F238E27FC236}">
                  <a16:creationId xmlns:a16="http://schemas.microsoft.com/office/drawing/2014/main" id="{63489B08-39E9-8096-D75C-7DD0D73A90A0}"/>
                </a:ext>
              </a:extLst>
            </p:cNvPr>
            <p:cNvSpPr/>
            <p:nvPr userDrawn="1"/>
          </p:nvSpPr>
          <p:spPr>
            <a:xfrm>
              <a:off x="363563" y="367774"/>
              <a:ext cx="625158" cy="441084"/>
            </a:xfrm>
            <a:custGeom>
              <a:avLst/>
              <a:gdLst/>
              <a:ahLst/>
              <a:cxnLst/>
              <a:rect l="0" t="0" r="0" b="0"/>
              <a:pathLst>
                <a:path w="625158" h="441084">
                  <a:moveTo>
                    <a:pt x="537642" y="0"/>
                  </a:moveTo>
                  <a:lnTo>
                    <a:pt x="600494" y="45872"/>
                  </a:lnTo>
                  <a:cubicBezTo>
                    <a:pt x="611022" y="53562"/>
                    <a:pt x="618465" y="64151"/>
                    <a:pt x="622265" y="75914"/>
                  </a:cubicBezTo>
                  <a:lnTo>
                    <a:pt x="625158" y="94178"/>
                  </a:lnTo>
                  <a:lnTo>
                    <a:pt x="625158" y="94272"/>
                  </a:lnTo>
                  <a:lnTo>
                    <a:pt x="622186" y="113005"/>
                  </a:lnTo>
                  <a:lnTo>
                    <a:pt x="527406" y="403289"/>
                  </a:lnTo>
                  <a:cubicBezTo>
                    <a:pt x="520040" y="425882"/>
                    <a:pt x="499110" y="441071"/>
                    <a:pt x="475336" y="441071"/>
                  </a:cubicBezTo>
                  <a:lnTo>
                    <a:pt x="174104" y="441084"/>
                  </a:lnTo>
                  <a:cubicBezTo>
                    <a:pt x="97282" y="441084"/>
                    <a:pt x="29108" y="395059"/>
                    <a:pt x="0" y="325095"/>
                  </a:cubicBezTo>
                  <a:lnTo>
                    <a:pt x="281292" y="325006"/>
                  </a:lnTo>
                  <a:cubicBezTo>
                    <a:pt x="371246" y="324968"/>
                    <a:pt x="450431" y="267475"/>
                    <a:pt x="478320" y="181953"/>
                  </a:cubicBezTo>
                  <a:lnTo>
                    <a:pt x="537642" y="0"/>
                  </a:ln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sp>
          <p:nvSpPr>
            <p:cNvPr id="19" name="Shape 713">
              <a:extLst>
                <a:ext uri="{FF2B5EF4-FFF2-40B4-BE49-F238E27FC236}">
                  <a16:creationId xmlns:a16="http://schemas.microsoft.com/office/drawing/2014/main" id="{13FBA730-D750-0C8E-9030-5840699871DE}"/>
                </a:ext>
              </a:extLst>
            </p:cNvPr>
            <p:cNvSpPr/>
            <p:nvPr userDrawn="1"/>
          </p:nvSpPr>
          <p:spPr>
            <a:xfrm>
              <a:off x="170961" y="420627"/>
              <a:ext cx="556197" cy="525564"/>
            </a:xfrm>
            <a:custGeom>
              <a:avLst/>
              <a:gdLst/>
              <a:ahLst/>
              <a:cxnLst/>
              <a:rect l="0" t="0" r="0" b="0"/>
              <a:pathLst>
                <a:path w="556197" h="525564">
                  <a:moveTo>
                    <a:pt x="79959" y="0"/>
                  </a:moveTo>
                  <a:lnTo>
                    <a:pt x="166980" y="265519"/>
                  </a:lnTo>
                  <a:cubicBezTo>
                    <a:pt x="195313" y="351981"/>
                    <a:pt x="275450" y="410032"/>
                    <a:pt x="366420" y="410032"/>
                  </a:cubicBezTo>
                  <a:lnTo>
                    <a:pt x="366674" y="410032"/>
                  </a:lnTo>
                  <a:lnTo>
                    <a:pt x="556197" y="409816"/>
                  </a:lnTo>
                  <a:lnTo>
                    <a:pt x="531368" y="486220"/>
                  </a:lnTo>
                  <a:cubicBezTo>
                    <a:pt x="523761" y="509588"/>
                    <a:pt x="502171" y="525272"/>
                    <a:pt x="477621" y="525297"/>
                  </a:cubicBezTo>
                  <a:lnTo>
                    <a:pt x="170739" y="525564"/>
                  </a:lnTo>
                  <a:lnTo>
                    <a:pt x="170688" y="525564"/>
                  </a:lnTo>
                  <a:cubicBezTo>
                    <a:pt x="146329" y="525564"/>
                    <a:pt x="124892" y="510007"/>
                    <a:pt x="117310" y="486867"/>
                  </a:cubicBezTo>
                  <a:lnTo>
                    <a:pt x="23901" y="201537"/>
                  </a:lnTo>
                  <a:cubicBezTo>
                    <a:pt x="0" y="128537"/>
                    <a:pt x="22530" y="49416"/>
                    <a:pt x="79959" y="0"/>
                  </a:cubicBez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sp>
          <p:nvSpPr>
            <p:cNvPr id="20" name="Shape 714">
              <a:extLst>
                <a:ext uri="{FF2B5EF4-FFF2-40B4-BE49-F238E27FC236}">
                  <a16:creationId xmlns:a16="http://schemas.microsoft.com/office/drawing/2014/main" id="{656D85DE-91AD-C54F-DC4C-88C32BDD74E8}"/>
                </a:ext>
              </a:extLst>
            </p:cNvPr>
            <p:cNvSpPr/>
            <p:nvPr userDrawn="1"/>
          </p:nvSpPr>
          <p:spPr>
            <a:xfrm>
              <a:off x="20597" y="1075416"/>
              <a:ext cx="160592" cy="201874"/>
            </a:xfrm>
            <a:custGeom>
              <a:avLst/>
              <a:gdLst/>
              <a:ahLst/>
              <a:cxnLst/>
              <a:rect l="0" t="0" r="0" b="0"/>
              <a:pathLst>
                <a:path w="160592" h="201874">
                  <a:moveTo>
                    <a:pt x="103378" y="0"/>
                  </a:moveTo>
                  <a:cubicBezTo>
                    <a:pt x="129273" y="0"/>
                    <a:pt x="147358" y="6744"/>
                    <a:pt x="159245" y="12954"/>
                  </a:cubicBezTo>
                  <a:lnTo>
                    <a:pt x="159245" y="58026"/>
                  </a:lnTo>
                  <a:cubicBezTo>
                    <a:pt x="148171" y="52362"/>
                    <a:pt x="130899" y="45072"/>
                    <a:pt x="107683" y="45072"/>
                  </a:cubicBezTo>
                  <a:cubicBezTo>
                    <a:pt x="70980" y="45072"/>
                    <a:pt x="49657" y="70980"/>
                    <a:pt x="49657" y="100927"/>
                  </a:cubicBezTo>
                  <a:cubicBezTo>
                    <a:pt x="49657" y="131166"/>
                    <a:pt x="70447" y="156807"/>
                    <a:pt x="105524" y="156807"/>
                  </a:cubicBezTo>
                  <a:cubicBezTo>
                    <a:pt x="130365" y="156807"/>
                    <a:pt x="148984" y="149784"/>
                    <a:pt x="160592" y="143853"/>
                  </a:cubicBezTo>
                  <a:lnTo>
                    <a:pt x="160592" y="189471"/>
                  </a:lnTo>
                  <a:cubicBezTo>
                    <a:pt x="154654" y="192570"/>
                    <a:pt x="146152" y="195672"/>
                    <a:pt x="135963" y="198000"/>
                  </a:cubicBezTo>
                  <a:lnTo>
                    <a:pt x="101264" y="201874"/>
                  </a:lnTo>
                  <a:lnTo>
                    <a:pt x="101193" y="201874"/>
                  </a:lnTo>
                  <a:lnTo>
                    <a:pt x="60806" y="194078"/>
                  </a:lnTo>
                  <a:cubicBezTo>
                    <a:pt x="24139" y="178972"/>
                    <a:pt x="0" y="143447"/>
                    <a:pt x="0" y="100927"/>
                  </a:cubicBezTo>
                  <a:cubicBezTo>
                    <a:pt x="0" y="44793"/>
                    <a:pt x="42913" y="0"/>
                    <a:pt x="103378" y="0"/>
                  </a:cubicBez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sp>
          <p:nvSpPr>
            <p:cNvPr id="21" name="Shape 715">
              <a:extLst>
                <a:ext uri="{FF2B5EF4-FFF2-40B4-BE49-F238E27FC236}">
                  <a16:creationId xmlns:a16="http://schemas.microsoft.com/office/drawing/2014/main" id="{371F7BF8-2493-3F03-D3D3-B006FB02CCC9}"/>
                </a:ext>
              </a:extLst>
            </p:cNvPr>
            <p:cNvSpPr/>
            <p:nvPr userDrawn="1"/>
          </p:nvSpPr>
          <p:spPr>
            <a:xfrm>
              <a:off x="270045" y="1079199"/>
              <a:ext cx="87313" cy="194310"/>
            </a:xfrm>
            <a:custGeom>
              <a:avLst/>
              <a:gdLst/>
              <a:ahLst/>
              <a:cxnLst/>
              <a:rect l="0" t="0" r="0" b="0"/>
              <a:pathLst>
                <a:path w="87313" h="194310">
                  <a:moveTo>
                    <a:pt x="0" y="0"/>
                  </a:moveTo>
                  <a:lnTo>
                    <a:pt x="65037" y="0"/>
                  </a:lnTo>
                  <a:lnTo>
                    <a:pt x="87313" y="3535"/>
                  </a:lnTo>
                  <a:lnTo>
                    <a:pt x="87313" y="45413"/>
                  </a:lnTo>
                  <a:lnTo>
                    <a:pt x="64503" y="41554"/>
                  </a:lnTo>
                  <a:lnTo>
                    <a:pt x="49390" y="41554"/>
                  </a:lnTo>
                  <a:lnTo>
                    <a:pt x="49390" y="152743"/>
                  </a:lnTo>
                  <a:lnTo>
                    <a:pt x="64783" y="152743"/>
                  </a:lnTo>
                  <a:lnTo>
                    <a:pt x="87313" y="148910"/>
                  </a:lnTo>
                  <a:lnTo>
                    <a:pt x="87313" y="190824"/>
                  </a:lnTo>
                  <a:lnTo>
                    <a:pt x="65316" y="194310"/>
                  </a:lnTo>
                  <a:lnTo>
                    <a:pt x="0" y="194310"/>
                  </a:lnTo>
                  <a:lnTo>
                    <a:pt x="0" y="0"/>
                  </a:ln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sp>
          <p:nvSpPr>
            <p:cNvPr id="22" name="Shape 716">
              <a:extLst>
                <a:ext uri="{FF2B5EF4-FFF2-40B4-BE49-F238E27FC236}">
                  <a16:creationId xmlns:a16="http://schemas.microsoft.com/office/drawing/2014/main" id="{5C26E251-C18A-8BD7-A010-ADBFDF26A149}"/>
                </a:ext>
              </a:extLst>
            </p:cNvPr>
            <p:cNvSpPr/>
            <p:nvPr userDrawn="1"/>
          </p:nvSpPr>
          <p:spPr>
            <a:xfrm>
              <a:off x="357358" y="1082734"/>
              <a:ext cx="87859" cy="187289"/>
            </a:xfrm>
            <a:custGeom>
              <a:avLst/>
              <a:gdLst/>
              <a:ahLst/>
              <a:cxnLst/>
              <a:rect l="0" t="0" r="0" b="0"/>
              <a:pathLst>
                <a:path w="87859" h="187289">
                  <a:moveTo>
                    <a:pt x="0" y="0"/>
                  </a:moveTo>
                  <a:lnTo>
                    <a:pt x="23629" y="3750"/>
                  </a:lnTo>
                  <a:cubicBezTo>
                    <a:pt x="64170" y="17914"/>
                    <a:pt x="87859" y="51507"/>
                    <a:pt x="87859" y="93607"/>
                  </a:cubicBezTo>
                  <a:cubicBezTo>
                    <a:pt x="87859" y="135917"/>
                    <a:pt x="64170" y="169419"/>
                    <a:pt x="23747" y="183526"/>
                  </a:cubicBezTo>
                  <a:lnTo>
                    <a:pt x="0" y="187289"/>
                  </a:lnTo>
                  <a:lnTo>
                    <a:pt x="0" y="145374"/>
                  </a:lnTo>
                  <a:lnTo>
                    <a:pt x="3536" y="144773"/>
                  </a:lnTo>
                  <a:cubicBezTo>
                    <a:pt x="26078" y="136222"/>
                    <a:pt x="37922" y="116286"/>
                    <a:pt x="37922" y="93607"/>
                  </a:cubicBezTo>
                  <a:cubicBezTo>
                    <a:pt x="37922" y="70947"/>
                    <a:pt x="26078" y="51009"/>
                    <a:pt x="3418" y="42456"/>
                  </a:cubicBezTo>
                  <a:lnTo>
                    <a:pt x="0" y="41878"/>
                  </a:lnTo>
                  <a:lnTo>
                    <a:pt x="0" y="0"/>
                  </a:ln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sp>
          <p:nvSpPr>
            <p:cNvPr id="23" name="Shape 717">
              <a:extLst>
                <a:ext uri="{FF2B5EF4-FFF2-40B4-BE49-F238E27FC236}">
                  <a16:creationId xmlns:a16="http://schemas.microsoft.com/office/drawing/2014/main" id="{1C7FCBA0-AD7F-10CE-8833-87E205BC3C89}"/>
                </a:ext>
              </a:extLst>
            </p:cNvPr>
            <p:cNvSpPr/>
            <p:nvPr userDrawn="1"/>
          </p:nvSpPr>
          <p:spPr>
            <a:xfrm>
              <a:off x="762469" y="1075443"/>
              <a:ext cx="102699" cy="201828"/>
            </a:xfrm>
            <a:custGeom>
              <a:avLst/>
              <a:gdLst/>
              <a:ahLst/>
              <a:cxnLst/>
              <a:rect l="0" t="0" r="0" b="0"/>
              <a:pathLst>
                <a:path w="102699" h="201828">
                  <a:moveTo>
                    <a:pt x="102699" y="0"/>
                  </a:moveTo>
                  <a:lnTo>
                    <a:pt x="102699" y="45074"/>
                  </a:lnTo>
                  <a:lnTo>
                    <a:pt x="81199" y="49562"/>
                  </a:lnTo>
                  <a:cubicBezTo>
                    <a:pt x="61801" y="58253"/>
                    <a:pt x="49657" y="78441"/>
                    <a:pt x="49657" y="100901"/>
                  </a:cubicBezTo>
                  <a:cubicBezTo>
                    <a:pt x="49657" y="123580"/>
                    <a:pt x="61801" y="143673"/>
                    <a:pt x="81199" y="152302"/>
                  </a:cubicBezTo>
                  <a:lnTo>
                    <a:pt x="102699" y="156754"/>
                  </a:lnTo>
                  <a:lnTo>
                    <a:pt x="102699" y="201828"/>
                  </a:lnTo>
                  <a:lnTo>
                    <a:pt x="61486" y="194013"/>
                  </a:lnTo>
                  <a:cubicBezTo>
                    <a:pt x="24139" y="178842"/>
                    <a:pt x="0" y="143211"/>
                    <a:pt x="0" y="100901"/>
                  </a:cubicBezTo>
                  <a:cubicBezTo>
                    <a:pt x="0" y="59210"/>
                    <a:pt x="24139" y="23284"/>
                    <a:pt x="61486" y="7927"/>
                  </a:cubicBezTo>
                  <a:lnTo>
                    <a:pt x="102699" y="0"/>
                  </a:ln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sp>
          <p:nvSpPr>
            <p:cNvPr id="24" name="Shape 718">
              <a:extLst>
                <a:ext uri="{FF2B5EF4-FFF2-40B4-BE49-F238E27FC236}">
                  <a16:creationId xmlns:a16="http://schemas.microsoft.com/office/drawing/2014/main" id="{BDE4B73E-CDEF-8714-AB3B-82C2DFEFD38C}"/>
                </a:ext>
              </a:extLst>
            </p:cNvPr>
            <p:cNvSpPr/>
            <p:nvPr userDrawn="1"/>
          </p:nvSpPr>
          <p:spPr>
            <a:xfrm>
              <a:off x="865167" y="1075417"/>
              <a:ext cx="102965" cy="201873"/>
            </a:xfrm>
            <a:custGeom>
              <a:avLst/>
              <a:gdLst/>
              <a:ahLst/>
              <a:cxnLst/>
              <a:rect l="0" t="0" r="0" b="0"/>
              <a:pathLst>
                <a:path w="102965" h="201873">
                  <a:moveTo>
                    <a:pt x="133" y="0"/>
                  </a:moveTo>
                  <a:cubicBezTo>
                    <a:pt x="60039" y="0"/>
                    <a:pt x="102965" y="45072"/>
                    <a:pt x="102965" y="100927"/>
                  </a:cubicBezTo>
                  <a:cubicBezTo>
                    <a:pt x="102965" y="143237"/>
                    <a:pt x="78977" y="178867"/>
                    <a:pt x="41591" y="194039"/>
                  </a:cubicBezTo>
                  <a:lnTo>
                    <a:pt x="166" y="201873"/>
                  </a:lnTo>
                  <a:lnTo>
                    <a:pt x="101" y="201873"/>
                  </a:lnTo>
                  <a:lnTo>
                    <a:pt x="0" y="201854"/>
                  </a:lnTo>
                  <a:lnTo>
                    <a:pt x="0" y="156779"/>
                  </a:lnTo>
                  <a:lnTo>
                    <a:pt x="133" y="156807"/>
                  </a:lnTo>
                  <a:cubicBezTo>
                    <a:pt x="31706" y="156807"/>
                    <a:pt x="53042" y="131165"/>
                    <a:pt x="53042" y="100927"/>
                  </a:cubicBezTo>
                  <a:cubicBezTo>
                    <a:pt x="53042" y="70980"/>
                    <a:pt x="31706" y="45072"/>
                    <a:pt x="133" y="45072"/>
                  </a:cubicBezTo>
                  <a:lnTo>
                    <a:pt x="0" y="45100"/>
                  </a:lnTo>
                  <a:lnTo>
                    <a:pt x="0" y="26"/>
                  </a:lnTo>
                  <a:lnTo>
                    <a:pt x="133" y="0"/>
                  </a:ln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sp>
          <p:nvSpPr>
            <p:cNvPr id="25" name="Shape 719">
              <a:extLst>
                <a:ext uri="{FF2B5EF4-FFF2-40B4-BE49-F238E27FC236}">
                  <a16:creationId xmlns:a16="http://schemas.microsoft.com/office/drawing/2014/main" id="{0EEC156A-8F41-F33D-F84B-D5EBE00D12BB}"/>
                </a:ext>
              </a:extLst>
            </p:cNvPr>
            <p:cNvSpPr/>
            <p:nvPr userDrawn="1"/>
          </p:nvSpPr>
          <p:spPr>
            <a:xfrm>
              <a:off x="506272" y="1076484"/>
              <a:ext cx="195669" cy="197028"/>
            </a:xfrm>
            <a:custGeom>
              <a:avLst/>
              <a:gdLst/>
              <a:ahLst/>
              <a:cxnLst/>
              <a:rect l="0" t="0" r="0" b="0"/>
              <a:pathLst>
                <a:path w="195669" h="197028">
                  <a:moveTo>
                    <a:pt x="96622" y="0"/>
                  </a:moveTo>
                  <a:lnTo>
                    <a:pt x="99047" y="0"/>
                  </a:lnTo>
                  <a:lnTo>
                    <a:pt x="195669" y="197028"/>
                  </a:lnTo>
                  <a:lnTo>
                    <a:pt x="144120" y="197028"/>
                  </a:lnTo>
                  <a:lnTo>
                    <a:pt x="130353" y="167348"/>
                  </a:lnTo>
                  <a:lnTo>
                    <a:pt x="84023" y="167348"/>
                  </a:lnTo>
                  <a:cubicBezTo>
                    <a:pt x="84201" y="166929"/>
                    <a:pt x="93688" y="144374"/>
                    <a:pt x="97828" y="134150"/>
                  </a:cubicBezTo>
                  <a:lnTo>
                    <a:pt x="116319" y="134150"/>
                  </a:lnTo>
                  <a:cubicBezTo>
                    <a:pt x="109575" y="118758"/>
                    <a:pt x="101740" y="99606"/>
                    <a:pt x="97968" y="87719"/>
                  </a:cubicBezTo>
                  <a:cubicBezTo>
                    <a:pt x="97079" y="89853"/>
                    <a:pt x="95301" y="94374"/>
                    <a:pt x="93180" y="99784"/>
                  </a:cubicBezTo>
                  <a:cubicBezTo>
                    <a:pt x="88392" y="111747"/>
                    <a:pt x="80835" y="130442"/>
                    <a:pt x="74371" y="145491"/>
                  </a:cubicBezTo>
                  <a:cubicBezTo>
                    <a:pt x="63970" y="169659"/>
                    <a:pt x="51549" y="197028"/>
                    <a:pt x="51549" y="197028"/>
                  </a:cubicBezTo>
                  <a:lnTo>
                    <a:pt x="0" y="197028"/>
                  </a:lnTo>
                  <a:lnTo>
                    <a:pt x="96622" y="0"/>
                  </a:lnTo>
                  <a:close/>
                </a:path>
              </a:pathLst>
            </a:custGeom>
            <a:ln w="0" cap="flat">
              <a:miter lim="127000"/>
            </a:ln>
          </p:spPr>
          <p:style>
            <a:lnRef idx="0">
              <a:srgbClr val="000000">
                <a:alpha val="0"/>
              </a:srgbClr>
            </a:lnRef>
            <a:fillRef idx="1">
              <a:srgbClr val="1C385B"/>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2085850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60" r:id="rId9"/>
  </p:sldLayoutIdLst>
  <p:txStyles>
    <p:titleStyle>
      <a:lvl1pPr algn="ctr" defTabSz="685800" rtl="0" eaLnBrk="1" latinLnBrk="0" hangingPunct="1">
        <a:lnSpc>
          <a:spcPct val="90000"/>
        </a:lnSpc>
        <a:spcBef>
          <a:spcPct val="0"/>
        </a:spcBef>
        <a:buNone/>
        <a:defRPr sz="2700" b="1" i="1" kern="1200">
          <a:solidFill>
            <a:srgbClr val="355E93"/>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371642" y="1293556"/>
            <a:ext cx="8486298" cy="17596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pPr algn="r">
              <a:spcBef>
                <a:spcPts val="0"/>
              </a:spcBef>
              <a:spcAft>
                <a:spcPts val="0"/>
              </a:spcAft>
              <a:buClr>
                <a:srgbClr val="000000"/>
              </a:buClr>
              <a:buSzPts val="1100"/>
            </a:pPr>
            <a:r>
              <a:rPr lang="en-US" sz="3400">
                <a:solidFill>
                  <a:srgbClr val="355E93"/>
                </a:solidFill>
                <a:latin typeface="Arial"/>
                <a:cs typeface="Arial"/>
                <a:sym typeface="Arial"/>
              </a:rPr>
              <a:t>Cyber Risk Assessor (CRA) Onboarding</a:t>
            </a:r>
          </a:p>
        </p:txBody>
      </p:sp>
      <p:sp>
        <p:nvSpPr>
          <p:cNvPr id="7" name="Title 1"/>
          <p:cNvSpPr txBox="1">
            <a:spLocks/>
          </p:cNvSpPr>
          <p:nvPr/>
        </p:nvSpPr>
        <p:spPr bwMode="auto">
          <a:xfrm>
            <a:off x="4475884" y="2338965"/>
            <a:ext cx="4296474" cy="29316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pPr algn="r"/>
            <a:r>
              <a:rPr lang="en-US" sz="1800" kern="0">
                <a:solidFill>
                  <a:srgbClr val="333333"/>
                </a:solidFill>
                <a:latin typeface="Arial" panose="020B0604020202020204" pitchFamily="34" charset="0"/>
              </a:rPr>
              <a:t>Daniel C. Holtzman</a:t>
            </a:r>
          </a:p>
          <a:p>
            <a:pPr algn="r"/>
            <a:r>
              <a:rPr lang="en-US" sz="1400" kern="0">
                <a:solidFill>
                  <a:srgbClr val="333333"/>
                </a:solidFill>
                <a:latin typeface="Arial" panose="020B0604020202020204" pitchFamily="34" charset="0"/>
              </a:rPr>
              <a:t>Authorizing Official (AO)</a:t>
            </a:r>
          </a:p>
          <a:p>
            <a:pPr algn="r"/>
            <a:r>
              <a:rPr lang="en-US" sz="1400" kern="0">
                <a:solidFill>
                  <a:srgbClr val="333333"/>
                </a:solidFill>
                <a:latin typeface="Arial" panose="020B0604020202020204" pitchFamily="34" charset="0"/>
              </a:rPr>
              <a:t>DOD Chief Digital &amp; Artificial Office (CDAO)</a:t>
            </a:r>
          </a:p>
          <a:p>
            <a:pPr algn="r"/>
            <a:endParaRPr lang="en-US" sz="1400" kern="0">
              <a:solidFill>
                <a:srgbClr val="333333"/>
              </a:solidFill>
              <a:latin typeface="Arial" panose="020B0604020202020204" pitchFamily="34" charset="0"/>
            </a:endParaRPr>
          </a:p>
          <a:p>
            <a:pPr algn="r"/>
            <a:r>
              <a:rPr lang="en-US" sz="1200" kern="0">
                <a:solidFill>
                  <a:srgbClr val="333333"/>
                </a:solidFill>
                <a:latin typeface="Arial" panose="020B0604020202020204" pitchFamily="34" charset="0"/>
              </a:rPr>
              <a:t>Authorizing Official for:</a:t>
            </a:r>
          </a:p>
          <a:p>
            <a:pPr algn="r"/>
            <a:r>
              <a:rPr lang="en-US" sz="1000" b="0" kern="0">
                <a:solidFill>
                  <a:srgbClr val="333333"/>
                </a:solidFill>
                <a:latin typeface="Arial" panose="020B0604020202020204" pitchFamily="34" charset="0"/>
              </a:rPr>
              <a:t>DOD CDAO;</a:t>
            </a:r>
          </a:p>
          <a:p>
            <a:pPr algn="r"/>
            <a:r>
              <a:rPr lang="en-US" sz="1000" b="0" kern="0">
                <a:solidFill>
                  <a:srgbClr val="333333"/>
                </a:solidFill>
                <a:latin typeface="Arial" panose="020B0604020202020204" pitchFamily="34" charset="0"/>
              </a:rPr>
              <a:t>JSF F-35 ALIS. </a:t>
            </a:r>
          </a:p>
          <a:p>
            <a:pPr algn="r"/>
            <a:endParaRPr lang="en-US" sz="1000" b="0" kern="0">
              <a:solidFill>
                <a:srgbClr val="333333"/>
              </a:solidFill>
              <a:latin typeface="Arial" panose="020B0604020202020204" pitchFamily="34" charset="0"/>
            </a:endParaRPr>
          </a:p>
          <a:p>
            <a:pPr algn="r"/>
            <a:r>
              <a:rPr lang="en-US" sz="1600" kern="0">
                <a:solidFill>
                  <a:srgbClr val="333333"/>
                </a:solidFill>
                <a:latin typeface="Arial"/>
                <a:cs typeface="Arial"/>
              </a:rPr>
              <a:t>Aug 2023</a:t>
            </a:r>
          </a:p>
        </p:txBody>
      </p:sp>
    </p:spTree>
    <p:extLst>
      <p:ext uri="{BB962C8B-B14F-4D97-AF65-F5344CB8AC3E}">
        <p14:creationId xmlns:p14="http://schemas.microsoft.com/office/powerpoint/2010/main" val="6568674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88CE-2E1F-8537-0076-DBBBC6DFE534}"/>
              </a:ext>
            </a:extLst>
          </p:cNvPr>
          <p:cNvSpPr>
            <a:spLocks noGrp="1"/>
          </p:cNvSpPr>
          <p:nvPr>
            <p:ph type="title"/>
          </p:nvPr>
        </p:nvSpPr>
        <p:spPr/>
        <p:txBody>
          <a:bodyPr/>
          <a:lstStyle/>
          <a:p>
            <a:r>
              <a:rPr lang="en-US"/>
              <a:t>Authorization Determination Table</a:t>
            </a:r>
          </a:p>
        </p:txBody>
      </p:sp>
      <p:graphicFrame>
        <p:nvGraphicFramePr>
          <p:cNvPr id="3" name="Table 5">
            <a:extLst>
              <a:ext uri="{FF2B5EF4-FFF2-40B4-BE49-F238E27FC236}">
                <a16:creationId xmlns:a16="http://schemas.microsoft.com/office/drawing/2014/main" id="{A6279FF6-5877-9FBB-B6AE-80E7A24409F5}"/>
              </a:ext>
            </a:extLst>
          </p:cNvPr>
          <p:cNvGraphicFramePr>
            <a:graphicFrameLocks noGrp="1"/>
          </p:cNvGraphicFramePr>
          <p:nvPr>
            <p:extLst>
              <p:ext uri="{D42A27DB-BD31-4B8C-83A1-F6EECF244321}">
                <p14:modId xmlns:p14="http://schemas.microsoft.com/office/powerpoint/2010/main" val="1758289569"/>
              </p:ext>
            </p:extLst>
          </p:nvPr>
        </p:nvGraphicFramePr>
        <p:xfrm>
          <a:off x="281815" y="1064472"/>
          <a:ext cx="8580369" cy="5259958"/>
        </p:xfrm>
        <a:graphic>
          <a:graphicData uri="http://schemas.openxmlformats.org/drawingml/2006/table">
            <a:tbl>
              <a:tblPr firstRow="1" bandRow="1">
                <a:effectLst>
                  <a:outerShdw blurRad="50800" dist="38100" dir="2700000" algn="tl" rotWithShape="0">
                    <a:prstClr val="black">
                      <a:alpha val="40000"/>
                    </a:prstClr>
                  </a:outerShdw>
                </a:effectLst>
                <a:tableStyleId>{93296810-A885-4BE3-A3E7-6D5BEEA58F35}</a:tableStyleId>
              </a:tblPr>
              <a:tblGrid>
                <a:gridCol w="1612973">
                  <a:extLst>
                    <a:ext uri="{9D8B030D-6E8A-4147-A177-3AD203B41FA5}">
                      <a16:colId xmlns:a16="http://schemas.microsoft.com/office/drawing/2014/main" val="3172812098"/>
                    </a:ext>
                  </a:extLst>
                </a:gridCol>
                <a:gridCol w="4556433">
                  <a:extLst>
                    <a:ext uri="{9D8B030D-6E8A-4147-A177-3AD203B41FA5}">
                      <a16:colId xmlns:a16="http://schemas.microsoft.com/office/drawing/2014/main" val="3867707355"/>
                    </a:ext>
                  </a:extLst>
                </a:gridCol>
                <a:gridCol w="2410963">
                  <a:extLst>
                    <a:ext uri="{9D8B030D-6E8A-4147-A177-3AD203B41FA5}">
                      <a16:colId xmlns:a16="http://schemas.microsoft.com/office/drawing/2014/main" val="4239674147"/>
                    </a:ext>
                  </a:extLst>
                </a:gridCol>
              </a:tblGrid>
              <a:tr h="177682">
                <a:tc>
                  <a:txBody>
                    <a:bodyPr/>
                    <a:lstStyle/>
                    <a:p>
                      <a:pPr marL="0" marR="0" algn="ctr">
                        <a:lnSpc>
                          <a:spcPct val="115000"/>
                        </a:lnSpc>
                        <a:spcBef>
                          <a:spcPts val="0"/>
                        </a:spcBef>
                        <a:spcAft>
                          <a:spcPts val="1000"/>
                        </a:spcAft>
                      </a:pPr>
                      <a:r>
                        <a:rPr lang="en-US" sz="1000" b="1">
                          <a:solidFill>
                            <a:schemeClr val="tx1"/>
                          </a:solidFill>
                          <a:effectLst/>
                          <a:latin typeface="+mn-lt"/>
                          <a:ea typeface="Times New Roman" panose="02020603050405020304" pitchFamily="18" charset="0"/>
                          <a:cs typeface="Times New Roman" panose="02020603050405020304" pitchFamily="18" charset="0"/>
                        </a:rPr>
                        <a:t>Authorization Type</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000" b="1">
                          <a:solidFill>
                            <a:schemeClr val="tx1"/>
                          </a:solidFill>
                          <a:effectLst/>
                          <a:latin typeface="+mn-lt"/>
                          <a:ea typeface="Times New Roman" panose="02020603050405020304" pitchFamily="18" charset="0"/>
                          <a:cs typeface="Times New Roman" panose="02020603050405020304" pitchFamily="18" charset="0"/>
                        </a:rPr>
                        <a:t>Authorization Details</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000">
                          <a:solidFill>
                            <a:schemeClr val="tx1"/>
                          </a:solidFill>
                          <a:effectLst/>
                          <a:latin typeface="+mn-lt"/>
                          <a:ea typeface="Calibri" panose="020F0502020204030204" pitchFamily="34" charset="0"/>
                          <a:cs typeface="Times New Roman" panose="02020603050405020304" pitchFamily="18" charset="0"/>
                        </a:rPr>
                        <a:t>Documentation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7471632"/>
                  </a:ext>
                </a:extLst>
              </a:tr>
              <a:tr h="872032">
                <a:tc>
                  <a:txBody>
                    <a:bodyPr/>
                    <a:lstStyle/>
                    <a:p>
                      <a:pPr algn="ctr"/>
                      <a:r>
                        <a:rPr lang="en-US" sz="900">
                          <a:effectLst/>
                          <a:latin typeface="+mn-lt"/>
                          <a:ea typeface="Calibri" panose="020F0502020204030204" pitchFamily="34" charset="0"/>
                        </a:rPr>
                        <a:t>ATO</a:t>
                      </a:r>
                    </a:p>
                    <a:p>
                      <a:pPr algn="ctr"/>
                      <a:endParaRPr lang="en-US" sz="900">
                        <a:effectLst/>
                        <a:latin typeface="Times New Roman" panose="02020603050405020304" pitchFamily="18" charset="0"/>
                        <a:ea typeface="Calibri" panose="020F0502020204030204" pitchFamily="34" charset="0"/>
                      </a:endParaRP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a:latin typeface="+mn-lt"/>
                        </a:rPr>
                        <a:t>The risk to organizational operations, organizational assets, individuals, other organizations, and the Nation is acceptable.</a:t>
                      </a: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1125" indent="-111125">
                        <a:buFont typeface="Arial" panose="020B0604020202020204" pitchFamily="34" charset="0"/>
                        <a:buChar char="•"/>
                      </a:pPr>
                      <a:r>
                        <a:rPr lang="en-US" sz="900">
                          <a:latin typeface="+mn-lt"/>
                        </a:rPr>
                        <a:t>AO Determination Brief</a:t>
                      </a:r>
                    </a:p>
                    <a:p>
                      <a:pPr marL="111125" indent="-111125">
                        <a:buFont typeface="Arial" panose="020B0604020202020204" pitchFamily="34" charset="0"/>
                        <a:buChar char="•"/>
                      </a:pPr>
                      <a:r>
                        <a:rPr lang="en-US" sz="900">
                          <a:latin typeface="+mn-lt"/>
                        </a:rPr>
                        <a:t>AO Authorization Memo</a:t>
                      </a:r>
                    </a:p>
                    <a:p>
                      <a:pPr marL="111125" indent="-111125">
                        <a:buFont typeface="Arial" panose="020B0604020202020204" pitchFamily="34" charset="0"/>
                        <a:buChar char="•"/>
                      </a:pPr>
                      <a:r>
                        <a:rPr lang="en-US" sz="900">
                          <a:latin typeface="+mn-lt"/>
                        </a:rPr>
                        <a:t>CRA Risk Recommendation</a:t>
                      </a:r>
                    </a:p>
                    <a:p>
                      <a:pPr marL="111125" indent="-111125">
                        <a:buFont typeface="Arial" panose="020B0604020202020204" pitchFamily="34" charset="0"/>
                        <a:buChar char="•"/>
                      </a:pPr>
                      <a:r>
                        <a:rPr lang="en-US" sz="900">
                          <a:latin typeface="+mn-lt"/>
                        </a:rPr>
                        <a:t>Plan of Action and Milestones</a:t>
                      </a:r>
                    </a:p>
                    <a:p>
                      <a:pPr marL="111125" indent="-111125">
                        <a:buFont typeface="Arial" panose="020B0604020202020204" pitchFamily="34" charset="0"/>
                        <a:buChar char="•"/>
                      </a:pPr>
                      <a:r>
                        <a:rPr lang="en-US" sz="900">
                          <a:latin typeface="+mn-lt"/>
                        </a:rPr>
                        <a:t>IT Categorization and Selection Checklist</a:t>
                      </a:r>
                    </a:p>
                    <a:p>
                      <a:pPr marL="111125" indent="-111125">
                        <a:buFont typeface="Arial" panose="020B0604020202020204" pitchFamily="34" charset="0"/>
                        <a:buChar char="•"/>
                      </a:pPr>
                      <a:r>
                        <a:rPr lang="en-US" sz="900">
                          <a:latin typeface="+mn-lt"/>
                        </a:rPr>
                        <a:t>Reference: Supporting Evidence</a:t>
                      </a: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512342"/>
                  </a:ext>
                </a:extLst>
              </a:tr>
              <a:tr h="87203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mn-lt"/>
                          <a:ea typeface="+mn-ea"/>
                          <a:cs typeface="+mn-cs"/>
                          <a:sym typeface="Arial"/>
                        </a:rPr>
                        <a:t>ATO With Conditions (ATO-C)</a:t>
                      </a: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a:latin typeface="+mn-lt"/>
                        </a:rPr>
                        <a:t>The risk to organizational operations, organizational assets, individuals, other organizations, and the Nation is acceptable, but conditions exist.</a:t>
                      </a: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1125" indent="-111125">
                        <a:buFont typeface="Arial" panose="020B0604020202020204" pitchFamily="34" charset="0"/>
                        <a:buChar char="•"/>
                      </a:pPr>
                      <a:r>
                        <a:rPr lang="en-US" sz="900">
                          <a:latin typeface="+mn-lt"/>
                        </a:rPr>
                        <a:t>AO Determination Brief</a:t>
                      </a:r>
                    </a:p>
                    <a:p>
                      <a:pPr marL="111125" indent="-111125">
                        <a:buFont typeface="Arial" panose="020B0604020202020204" pitchFamily="34" charset="0"/>
                        <a:buChar char="•"/>
                      </a:pPr>
                      <a:r>
                        <a:rPr lang="en-US" sz="900">
                          <a:latin typeface="+mn-lt"/>
                        </a:rPr>
                        <a:t>AO Authorization Memo</a:t>
                      </a:r>
                    </a:p>
                    <a:p>
                      <a:pPr marL="111125" indent="-111125">
                        <a:buFont typeface="Arial" panose="020B0604020202020204" pitchFamily="34" charset="0"/>
                        <a:buChar char="•"/>
                      </a:pPr>
                      <a:r>
                        <a:rPr lang="en-US" sz="900">
                          <a:latin typeface="+mn-lt"/>
                        </a:rPr>
                        <a:t>CRA Risk Recommendation</a:t>
                      </a:r>
                    </a:p>
                    <a:p>
                      <a:pPr marL="111125" indent="-111125">
                        <a:buFont typeface="Arial" panose="020B0604020202020204" pitchFamily="34" charset="0"/>
                        <a:buChar char="•"/>
                      </a:pPr>
                      <a:r>
                        <a:rPr lang="en-US" sz="900">
                          <a:latin typeface="+mn-lt"/>
                        </a:rPr>
                        <a:t>Plan of Action and Milestones</a:t>
                      </a:r>
                    </a:p>
                    <a:p>
                      <a:pPr marL="111125" indent="-111125">
                        <a:buFont typeface="Arial" panose="020B0604020202020204" pitchFamily="34" charset="0"/>
                        <a:buChar char="•"/>
                      </a:pPr>
                      <a:r>
                        <a:rPr lang="en-US" sz="900">
                          <a:latin typeface="+mn-lt"/>
                        </a:rPr>
                        <a:t>IT Categorization and Selection Checklist</a:t>
                      </a:r>
                    </a:p>
                    <a:p>
                      <a:pPr marL="111125" indent="-111125">
                        <a:buFont typeface="Arial" panose="020B0604020202020204" pitchFamily="34" charset="0"/>
                        <a:buChar char="•"/>
                      </a:pPr>
                      <a:r>
                        <a:rPr lang="en-US" sz="900">
                          <a:latin typeface="+mn-lt"/>
                        </a:rPr>
                        <a:t>Reference: Supporting Evidence</a:t>
                      </a: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6831930"/>
                  </a:ext>
                </a:extLst>
              </a:tr>
              <a:tr h="739486">
                <a:tc>
                  <a:txBody>
                    <a:bodyPr/>
                    <a:lstStyle/>
                    <a:p>
                      <a:pPr algn="ctr"/>
                      <a:r>
                        <a:rPr lang="en-US" sz="900">
                          <a:latin typeface="+mn-lt"/>
                        </a:rPr>
                        <a:t>Continuous ATO (c-ATO)</a:t>
                      </a:r>
                    </a:p>
                    <a:p>
                      <a:pPr algn="ctr"/>
                      <a:r>
                        <a:rPr lang="en-US" sz="900">
                          <a:latin typeface="+mn-lt"/>
                        </a:rPr>
                        <a:t>(Applied to DevSecOps</a:t>
                      </a:r>
                      <a:r>
                        <a:rPr lang="en-US" sz="900" baseline="0">
                          <a:latin typeface="+mn-lt"/>
                        </a:rPr>
                        <a:t> </a:t>
                      </a:r>
                      <a:r>
                        <a:rPr lang="en-US" sz="900">
                          <a:latin typeface="+mn-lt"/>
                        </a:rPr>
                        <a:t>ONLY)</a:t>
                      </a: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a:latin typeface="+mn-lt"/>
                        </a:rPr>
                        <a:t>Accredits the platform and process and certifies team that produces a product under a continuous monitoring process that maintains the residual risk within the risk tolerance of the Authorizing Official (AO).</a:t>
                      </a: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1125" indent="-111125">
                        <a:buFont typeface="Arial" panose="020B0604020202020204" pitchFamily="34" charset="0"/>
                        <a:buChar char="•"/>
                      </a:pPr>
                      <a:r>
                        <a:rPr lang="en-US" sz="900">
                          <a:latin typeface="+mn-lt"/>
                        </a:rPr>
                        <a:t>AO Determination Brief</a:t>
                      </a:r>
                    </a:p>
                    <a:p>
                      <a:pPr marL="111125" indent="-111125">
                        <a:buFont typeface="Arial" panose="020B0604020202020204" pitchFamily="34" charset="0"/>
                        <a:buChar char="•"/>
                      </a:pPr>
                      <a:r>
                        <a:rPr lang="en-US" sz="900">
                          <a:latin typeface="+mn-lt"/>
                        </a:rPr>
                        <a:t>CRA Risk Recommendation</a:t>
                      </a:r>
                    </a:p>
                    <a:p>
                      <a:pPr marL="111125" indent="-111125">
                        <a:buFont typeface="Arial" panose="020B0604020202020204" pitchFamily="34" charset="0"/>
                        <a:buChar char="•"/>
                      </a:pPr>
                      <a:r>
                        <a:rPr lang="en-US" sz="900">
                          <a:latin typeface="+mn-lt"/>
                        </a:rPr>
                        <a:t>CONOPs: platform, process, and teams.</a:t>
                      </a:r>
                    </a:p>
                    <a:p>
                      <a:pPr marL="111125" marR="0" lvl="0" indent="-1111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00">
                          <a:latin typeface="+mn-lt"/>
                        </a:rPr>
                        <a:t>IT Categorization and Selection Checklist</a:t>
                      </a:r>
                    </a:p>
                    <a:p>
                      <a:pPr marL="111125" marR="0" lvl="0" indent="-1111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00">
                          <a:latin typeface="+mn-lt"/>
                        </a:rPr>
                        <a:t>Reference: Supporting Evidence</a:t>
                      </a: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0138246"/>
                  </a:ext>
                </a:extLst>
              </a:tr>
              <a:tr h="739486">
                <a:tc>
                  <a:txBody>
                    <a:bodyPr/>
                    <a:lstStyle/>
                    <a:p>
                      <a:pPr algn="ctr"/>
                      <a:r>
                        <a:rPr lang="en-US" sz="900">
                          <a:latin typeface="+mn-lt"/>
                        </a:rPr>
                        <a:t>IATT</a:t>
                      </a: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a:latin typeface="+mn-lt"/>
                        </a:rPr>
                        <a:t>Operational environment or live data is required to complete specific test objectives. </a:t>
                      </a: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1125" indent="-111125">
                        <a:buFont typeface="Arial" panose="020B0604020202020204" pitchFamily="34" charset="0"/>
                        <a:buChar char="•"/>
                      </a:pPr>
                      <a:r>
                        <a:rPr lang="en-US" sz="900">
                          <a:latin typeface="+mn-lt"/>
                        </a:rPr>
                        <a:t>AO Determination Brief</a:t>
                      </a:r>
                    </a:p>
                    <a:p>
                      <a:pPr marL="111125" indent="-111125">
                        <a:buFont typeface="Arial" panose="020B0604020202020204" pitchFamily="34" charset="0"/>
                        <a:buChar char="•"/>
                      </a:pPr>
                      <a:r>
                        <a:rPr lang="en-US" sz="900">
                          <a:latin typeface="+mn-lt"/>
                        </a:rPr>
                        <a:t>CRA Risk Recommendation</a:t>
                      </a:r>
                    </a:p>
                    <a:p>
                      <a:pPr marL="111125" marR="0" lvl="0" indent="-1111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00">
                          <a:latin typeface="+mn-lt"/>
                        </a:rPr>
                        <a:t>IT Categorization and Selection Checklist</a:t>
                      </a:r>
                    </a:p>
                    <a:p>
                      <a:pPr marL="111125" indent="-111125">
                        <a:buFont typeface="Arial" panose="020B0604020202020204" pitchFamily="34" charset="0"/>
                        <a:buChar char="•"/>
                      </a:pPr>
                      <a:r>
                        <a:rPr lang="en-US" sz="900">
                          <a:latin typeface="+mn-lt"/>
                        </a:rPr>
                        <a:t>Certification Test Plan</a:t>
                      </a:r>
                    </a:p>
                    <a:p>
                      <a:pPr marL="111125" indent="-111125">
                        <a:buFont typeface="Arial" panose="020B0604020202020204" pitchFamily="34" charset="0"/>
                        <a:buChar char="•"/>
                      </a:pPr>
                      <a:r>
                        <a:rPr lang="en-US" sz="900">
                          <a:latin typeface="+mn-lt"/>
                        </a:rPr>
                        <a:t>Reference: Supporting Evidence</a:t>
                      </a: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8703938"/>
                  </a:ext>
                </a:extLst>
              </a:tr>
              <a:tr h="739486">
                <a:tc>
                  <a:txBody>
                    <a:bodyPr/>
                    <a:lstStyle/>
                    <a:p>
                      <a:pPr algn="ctr"/>
                      <a:r>
                        <a:rPr lang="en-US" sz="900">
                          <a:latin typeface="+mn-lt"/>
                        </a:rPr>
                        <a:t>Authorization to Use</a:t>
                      </a:r>
                    </a:p>
                    <a:p>
                      <a:pPr algn="ctr"/>
                      <a:r>
                        <a:rPr lang="en-US" sz="900">
                          <a:latin typeface="+mn-lt"/>
                        </a:rPr>
                        <a:t>(ATU)</a:t>
                      </a: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a:latin typeface="+mn-lt"/>
                        </a:rPr>
                        <a:t>AO acceptance of risk in using cloud or shared services (system, service, or application) chooses to accept the system, service, or application in an existing authorization package produced by another organization. Authorization to use is a mechanism to promote reciprocity for systems under the purview of different AOs, based on a need to use shared systems, services, or applications.</a:t>
                      </a: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1125" indent="-111125">
                        <a:buFont typeface="Arial" panose="020B0604020202020204" pitchFamily="34" charset="0"/>
                        <a:buChar char="•"/>
                      </a:pPr>
                      <a:r>
                        <a:rPr lang="en-US" sz="900">
                          <a:latin typeface="+mn-lt"/>
                        </a:rPr>
                        <a:t>AO Determination Brief</a:t>
                      </a:r>
                    </a:p>
                    <a:p>
                      <a:pPr marL="111125" indent="-111125">
                        <a:buFont typeface="Arial" panose="020B0604020202020204" pitchFamily="34" charset="0"/>
                        <a:buChar char="•"/>
                      </a:pPr>
                      <a:r>
                        <a:rPr lang="en-US" sz="900">
                          <a:latin typeface="+mn-lt"/>
                        </a:rPr>
                        <a:t>CRA Risk Recommendation</a:t>
                      </a:r>
                    </a:p>
                    <a:p>
                      <a:pPr marL="111125" indent="-111125">
                        <a:buFont typeface="Arial" panose="020B0604020202020204" pitchFamily="34" charset="0"/>
                        <a:buChar char="•"/>
                      </a:pPr>
                      <a:r>
                        <a:rPr lang="en-US" sz="900">
                          <a:latin typeface="+mn-lt"/>
                        </a:rPr>
                        <a:t>Plan of Action and Milestones</a:t>
                      </a:r>
                    </a:p>
                    <a:p>
                      <a:pPr marL="111125" indent="-111125">
                        <a:buFont typeface="Arial" panose="020B0604020202020204" pitchFamily="34" charset="0"/>
                        <a:buChar char="•"/>
                      </a:pPr>
                      <a:r>
                        <a:rPr lang="en-US" sz="900">
                          <a:latin typeface="+mn-lt"/>
                        </a:rPr>
                        <a:t>IT Categorization and Selection Checklist</a:t>
                      </a:r>
                    </a:p>
                    <a:p>
                      <a:pPr marL="111125" indent="-111125">
                        <a:buFont typeface="Arial" panose="020B0604020202020204" pitchFamily="34" charset="0"/>
                        <a:buChar char="•"/>
                      </a:pPr>
                      <a:r>
                        <a:rPr lang="en-US" sz="900">
                          <a:latin typeface="+mn-lt"/>
                        </a:rPr>
                        <a:t>Reference: Supporting Evidence</a:t>
                      </a: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7773672"/>
                  </a:ext>
                </a:extLst>
              </a:tr>
              <a:tr h="739486">
                <a:tc>
                  <a:txBody>
                    <a:bodyPr/>
                    <a:lstStyle/>
                    <a:p>
                      <a:pPr algn="ctr"/>
                      <a:r>
                        <a:rPr lang="en-US" sz="900">
                          <a:latin typeface="+mn-lt"/>
                        </a:rPr>
                        <a:t>Certificate to Field (CtF)</a:t>
                      </a: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a:t>Trustworthiness ensures no risks exist, either of malicious or unintentional origin. Predictable execution ensures there is a justifiable confidence that software, when executed, functions as intended.</a:t>
                      </a:r>
                      <a:endParaRPr lang="en-US" sz="900">
                        <a:latin typeface="+mn-lt"/>
                      </a:endParaRP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1125" indent="-111125">
                        <a:buFont typeface="Arial" panose="020B0604020202020204" pitchFamily="34" charset="0"/>
                        <a:buChar char="•"/>
                      </a:pPr>
                      <a:r>
                        <a:rPr lang="en-US" sz="900">
                          <a:latin typeface="+mn-lt"/>
                        </a:rPr>
                        <a:t>AO Determination Brief</a:t>
                      </a:r>
                    </a:p>
                    <a:p>
                      <a:pPr marL="111125" indent="-111125">
                        <a:buFont typeface="Arial" panose="020B0604020202020204" pitchFamily="34" charset="0"/>
                        <a:buChar char="•"/>
                      </a:pPr>
                      <a:r>
                        <a:rPr lang="en-US" sz="900">
                          <a:latin typeface="+mn-lt"/>
                        </a:rPr>
                        <a:t>CRA Risk Recommendation</a:t>
                      </a:r>
                    </a:p>
                    <a:p>
                      <a:pPr marL="111125" indent="-111125">
                        <a:buFont typeface="Arial" panose="020B0604020202020204" pitchFamily="34" charset="0"/>
                        <a:buChar char="•"/>
                      </a:pPr>
                      <a:r>
                        <a:rPr lang="en-US" sz="900">
                          <a:latin typeface="+mn-lt"/>
                        </a:rPr>
                        <a:t>Plan of Action and Milestones</a:t>
                      </a:r>
                    </a:p>
                    <a:p>
                      <a:pPr marL="111125" indent="-111125">
                        <a:buFont typeface="Arial" panose="020B0604020202020204" pitchFamily="34" charset="0"/>
                        <a:buChar char="•"/>
                      </a:pPr>
                      <a:r>
                        <a:rPr lang="en-US" sz="900">
                          <a:latin typeface="+mn-lt"/>
                        </a:rPr>
                        <a:t>IT Categorization and Selection Checklist</a:t>
                      </a:r>
                    </a:p>
                    <a:p>
                      <a:pPr marL="111125" indent="-111125">
                        <a:buFont typeface="Arial" panose="020B0604020202020204" pitchFamily="34" charset="0"/>
                        <a:buChar char="•"/>
                      </a:pPr>
                      <a:r>
                        <a:rPr lang="en-US" sz="900">
                          <a:latin typeface="+mn-lt"/>
                        </a:rPr>
                        <a:t>Reference: Supporting Evidence</a:t>
                      </a: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2782168"/>
                  </a:ext>
                </a:extLst>
              </a:tr>
              <a:tr h="209302">
                <a:tc>
                  <a:txBody>
                    <a:bodyPr/>
                    <a:lstStyle/>
                    <a:p>
                      <a:pPr algn="ctr"/>
                      <a:r>
                        <a:rPr lang="en-US" sz="900">
                          <a:latin typeface="+mn-lt"/>
                        </a:rPr>
                        <a:t>DATO </a:t>
                      </a: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a:latin typeface="+mn-lt"/>
                        </a:rPr>
                        <a:t>The information system is not authorized to operate.</a:t>
                      </a: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1125" indent="-111125">
                        <a:buFont typeface="Arial" panose="020B0604020202020204" pitchFamily="34" charset="0"/>
                        <a:buChar char="•"/>
                      </a:pPr>
                      <a:r>
                        <a:rPr lang="en-US" sz="900">
                          <a:latin typeface="+mn-lt"/>
                        </a:rPr>
                        <a:t>DATO Memo</a:t>
                      </a:r>
                    </a:p>
                  </a:txBody>
                  <a:tcPr marL="79429" marR="79429" marT="39714" marB="39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7054269"/>
                  </a:ext>
                </a:extLst>
              </a:tr>
            </a:tbl>
          </a:graphicData>
        </a:graphic>
      </p:graphicFrame>
    </p:spTree>
    <p:extLst>
      <p:ext uri="{BB962C8B-B14F-4D97-AF65-F5344CB8AC3E}">
        <p14:creationId xmlns:p14="http://schemas.microsoft.com/office/powerpoint/2010/main" val="2923322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88CE-2E1F-8537-0076-DBBBC6DFE534}"/>
              </a:ext>
            </a:extLst>
          </p:cNvPr>
          <p:cNvSpPr>
            <a:spLocks noGrp="1"/>
          </p:cNvSpPr>
          <p:nvPr>
            <p:ph type="title"/>
          </p:nvPr>
        </p:nvSpPr>
        <p:spPr/>
        <p:txBody>
          <a:bodyPr/>
          <a:lstStyle/>
          <a:p>
            <a:r>
              <a:rPr lang="en-US"/>
              <a:t>Questions</a:t>
            </a:r>
          </a:p>
        </p:txBody>
      </p:sp>
      <p:sp>
        <p:nvSpPr>
          <p:cNvPr id="2" name="TextBox 1">
            <a:extLst>
              <a:ext uri="{FF2B5EF4-FFF2-40B4-BE49-F238E27FC236}">
                <a16:creationId xmlns:a16="http://schemas.microsoft.com/office/drawing/2014/main" id="{198FDAA0-8870-A41E-0829-ECD7CE1A90DE}"/>
              </a:ext>
            </a:extLst>
          </p:cNvPr>
          <p:cNvSpPr txBox="1"/>
          <p:nvPr/>
        </p:nvSpPr>
        <p:spPr>
          <a:xfrm>
            <a:off x="533400" y="1440873"/>
            <a:ext cx="3859518" cy="1754326"/>
          </a:xfrm>
          <a:prstGeom prst="rect">
            <a:avLst/>
          </a:prstGeom>
          <a:noFill/>
        </p:spPr>
        <p:txBody>
          <a:bodyPr wrap="none" rtlCol="0">
            <a:spAutoFit/>
          </a:bodyPr>
          <a:lstStyle/>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What does Fast Track Introduce?</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What does Fast Track focus on?</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What are the 3 elements?</a:t>
            </a:r>
          </a:p>
          <a:p>
            <a:pPr marL="285750" indent="-285750">
              <a:buFont typeface="Wingdings" panose="05000000000000000000" pitchFamily="2" charset="2"/>
              <a:buChar char="§"/>
            </a:pPr>
            <a:endParaRPr lang="en-US"/>
          </a:p>
        </p:txBody>
      </p:sp>
    </p:spTree>
    <p:extLst>
      <p:ext uri="{BB962C8B-B14F-4D97-AF65-F5344CB8AC3E}">
        <p14:creationId xmlns:p14="http://schemas.microsoft.com/office/powerpoint/2010/main" val="3584741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3B1DB-E679-2858-128E-2E53F913023F}"/>
              </a:ext>
            </a:extLst>
          </p:cNvPr>
          <p:cNvSpPr>
            <a:spLocks noGrp="1"/>
          </p:cNvSpPr>
          <p:nvPr>
            <p:ph type="title"/>
          </p:nvPr>
        </p:nvSpPr>
        <p:spPr/>
        <p:txBody>
          <a:bodyPr/>
          <a:lstStyle/>
          <a:p>
            <a:r>
              <a:rPr lang="en-US"/>
              <a:t>Module 2</a:t>
            </a:r>
          </a:p>
        </p:txBody>
      </p:sp>
      <p:sp>
        <p:nvSpPr>
          <p:cNvPr id="5" name="Text Placeholder 4">
            <a:extLst>
              <a:ext uri="{FF2B5EF4-FFF2-40B4-BE49-F238E27FC236}">
                <a16:creationId xmlns:a16="http://schemas.microsoft.com/office/drawing/2014/main" id="{64F86BF1-69D3-D009-06FC-F8A28D9FF9DE}"/>
              </a:ext>
            </a:extLst>
          </p:cNvPr>
          <p:cNvSpPr>
            <a:spLocks noGrp="1"/>
          </p:cNvSpPr>
          <p:nvPr>
            <p:ph type="body" idx="1"/>
          </p:nvPr>
        </p:nvSpPr>
        <p:spPr/>
        <p:txBody>
          <a:bodyPr/>
          <a:lstStyle/>
          <a:p>
            <a:r>
              <a:rPr lang="en-US"/>
              <a:t>AO Introduction, Objectives and Playbook</a:t>
            </a:r>
          </a:p>
          <a:p>
            <a:endParaRPr lang="en-US"/>
          </a:p>
        </p:txBody>
      </p:sp>
    </p:spTree>
    <p:extLst>
      <p:ext uri="{BB962C8B-B14F-4D97-AF65-F5344CB8AC3E}">
        <p14:creationId xmlns:p14="http://schemas.microsoft.com/office/powerpoint/2010/main" val="379945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448EB4-BDA4-F3EC-7C45-ED0B9EBF01FF}"/>
              </a:ext>
            </a:extLst>
          </p:cNvPr>
          <p:cNvSpPr>
            <a:spLocks noGrp="1"/>
          </p:cNvSpPr>
          <p:nvPr>
            <p:ph type="title"/>
          </p:nvPr>
        </p:nvSpPr>
        <p:spPr/>
        <p:txBody>
          <a:bodyPr/>
          <a:lstStyle/>
          <a:p>
            <a:r>
              <a:rPr lang="en-US"/>
              <a:t>AO Introduction</a:t>
            </a:r>
          </a:p>
        </p:txBody>
      </p:sp>
      <p:sp>
        <p:nvSpPr>
          <p:cNvPr id="6" name="Content Placeholder 5">
            <a:extLst>
              <a:ext uri="{FF2B5EF4-FFF2-40B4-BE49-F238E27FC236}">
                <a16:creationId xmlns:a16="http://schemas.microsoft.com/office/drawing/2014/main" id="{A4E3FC61-A464-3658-81F9-7A01C52D0953}"/>
              </a:ext>
            </a:extLst>
          </p:cNvPr>
          <p:cNvSpPr txBox="1">
            <a:spLocks noGrp="1"/>
          </p:cNvSpPr>
          <p:nvPr>
            <p:ph idx="1"/>
          </p:nvPr>
        </p:nvSpPr>
        <p:spPr>
          <a:xfrm>
            <a:off x="288925" y="1257300"/>
            <a:ext cx="8575675" cy="3431709"/>
          </a:xfrm>
          <a:prstGeom prst="rect">
            <a:avLst/>
          </a:prstGeom>
          <a:noFill/>
        </p:spPr>
        <p:txBody>
          <a:bodyPr wrap="square" rtlCol="0">
            <a:spAutoFit/>
          </a:bodyPr>
          <a:lstStyle/>
          <a:p>
            <a:pPr marL="742950" lvl="1" indent="-285750">
              <a:buFont typeface="Arial" panose="020B0604020202020204" pitchFamily="34" charset="0"/>
              <a:buChar char="•"/>
            </a:pPr>
            <a:r>
              <a:rPr lang="en-US" sz="1600">
                <a:effectLst/>
                <a:latin typeface="Times New Roman" panose="02020603050405020304" pitchFamily="18" charset="0"/>
                <a:ea typeface="Calibri" panose="020F0502020204030204" pitchFamily="34" charset="0"/>
              </a:rPr>
              <a:t>AOs are appointed positions within business and mission owner organizations. </a:t>
            </a:r>
          </a:p>
          <a:p>
            <a:pPr marL="742950" lvl="1" indent="-285750">
              <a:buFont typeface="Arial" panose="020B0604020202020204" pitchFamily="34" charset="0"/>
              <a:buChar char="•"/>
            </a:pPr>
            <a:r>
              <a:rPr lang="en-US" sz="1600">
                <a:latin typeface="Times New Roman" panose="02020603050405020304" pitchFamily="18" charset="0"/>
                <a:ea typeface="Calibri" panose="020F0502020204030204" pitchFamily="34" charset="0"/>
              </a:rPr>
              <a:t>R</a:t>
            </a:r>
            <a:r>
              <a:rPr lang="en-US" sz="1600">
                <a:effectLst/>
                <a:latin typeface="Times New Roman" panose="02020603050405020304" pitchFamily="18" charset="0"/>
                <a:ea typeface="Calibri" panose="020F0502020204030204" pitchFamily="34" charset="0"/>
              </a:rPr>
              <a:t>ender authorization decisions for Cloud Environments, DoD ISs and PIT systems under their purview in accordance with DoDI 8510.01. </a:t>
            </a:r>
          </a:p>
          <a:p>
            <a:pPr marL="742950" lvl="1" indent="-285750">
              <a:buFont typeface="Arial" panose="020B0604020202020204" pitchFamily="34" charset="0"/>
              <a:buChar char="•"/>
            </a:pPr>
            <a:r>
              <a:rPr lang="en-US" sz="1600">
                <a:effectLst/>
                <a:latin typeface="Times New Roman" panose="02020603050405020304" pitchFamily="18" charset="0"/>
                <a:ea typeface="Calibri" panose="020F0502020204030204" pitchFamily="34" charset="0"/>
              </a:rPr>
              <a:t>Responsible for authorizing or denying the operation (or the testing) of the assigned DoD information system by issuing an authorizing determination (i.e., ATO, IATT, DATO).</a:t>
            </a:r>
          </a:p>
          <a:p>
            <a:pPr marL="742950" lvl="1" indent="-285750">
              <a:buFont typeface="Arial" panose="020B0604020202020204" pitchFamily="34" charset="0"/>
              <a:buChar char="•"/>
            </a:pPr>
            <a:r>
              <a:rPr lang="en-US" sz="1600">
                <a:latin typeface="Times New Roman" panose="02020603050405020304" pitchFamily="18" charset="0"/>
                <a:ea typeface="Calibri" panose="020F0502020204030204" pitchFamily="34" charset="0"/>
              </a:rPr>
              <a:t>R</a:t>
            </a:r>
            <a:r>
              <a:rPr lang="en-US" sz="1600">
                <a:effectLst/>
                <a:latin typeface="Times New Roman" panose="02020603050405020304" pitchFamily="18" charset="0"/>
                <a:ea typeface="Calibri" panose="020F0502020204030204" pitchFamily="34" charset="0"/>
              </a:rPr>
              <a:t>eviews the security authorization package, including accompanied by supporting material and the recommendation of the CRA as a basis for determining risk to provide an authorization determination.</a:t>
            </a:r>
          </a:p>
          <a:p>
            <a:pPr marL="742950" lvl="1" indent="-285750">
              <a:buFont typeface="Arial" panose="020B0604020202020204" pitchFamily="34" charset="0"/>
              <a:buChar char="•"/>
            </a:pPr>
            <a:r>
              <a:rPr lang="en-US" sz="1600">
                <a:effectLst/>
                <a:latin typeface="Times New Roman" panose="02020603050405020304" pitchFamily="18" charset="0"/>
                <a:ea typeface="Calibri" panose="020F0502020204030204" pitchFamily="34" charset="0"/>
              </a:rPr>
              <a:t>Assesses and determines the final “Risk of Use” for the system or capability </a:t>
            </a:r>
            <a:r>
              <a:rPr lang="en-US" sz="1600" i="1">
                <a:effectLst/>
                <a:latin typeface="Times New Roman" panose="02020603050405020304" pitchFamily="18" charset="0"/>
                <a:ea typeface="Calibri" panose="020F0502020204030204" pitchFamily="34" charset="0"/>
              </a:rPr>
              <a:t>based on the evidence provided</a:t>
            </a:r>
            <a:r>
              <a:rPr lang="en-US" sz="1600">
                <a:effectLst/>
                <a:latin typeface="Times New Roman" panose="02020603050405020304" pitchFamily="18" charset="0"/>
                <a:ea typeface="Calibri" panose="020F0502020204030204" pitchFamily="34" charset="0"/>
              </a:rPr>
              <a:t>.  </a:t>
            </a:r>
          </a:p>
          <a:p>
            <a:pPr marL="742950" lvl="1" indent="-285750">
              <a:buFont typeface="Arial" panose="020B0604020202020204" pitchFamily="34" charset="0"/>
              <a:buChar char="•"/>
            </a:pPr>
            <a:r>
              <a:rPr lang="en-US" sz="1600">
                <a:effectLst/>
                <a:latin typeface="Times New Roman" panose="02020603050405020304" pitchFamily="18" charset="0"/>
                <a:ea typeface="Calibri" panose="020F0502020204030204" pitchFamily="34" charset="0"/>
              </a:rPr>
              <a:t>Informs the stakeholders of the outcome and determines guardrails, assumptions, constraints, and conveys acceptable risk tolerance levels.</a:t>
            </a:r>
            <a:endParaRPr lang="en-US" sz="1600">
              <a:latin typeface="Times New Roman" panose="02020603050405020304" pitchFamily="18" charset="0"/>
            </a:endParaRPr>
          </a:p>
        </p:txBody>
      </p:sp>
    </p:spTree>
    <p:extLst>
      <p:ext uri="{BB962C8B-B14F-4D97-AF65-F5344CB8AC3E}">
        <p14:creationId xmlns:p14="http://schemas.microsoft.com/office/powerpoint/2010/main" val="3120207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88CE-2E1F-8537-0076-DBBBC6DFE534}"/>
              </a:ext>
            </a:extLst>
          </p:cNvPr>
          <p:cNvSpPr>
            <a:spLocks noGrp="1"/>
          </p:cNvSpPr>
          <p:nvPr>
            <p:ph type="title"/>
          </p:nvPr>
        </p:nvSpPr>
        <p:spPr/>
        <p:txBody>
          <a:bodyPr>
            <a:normAutofit fontScale="90000"/>
          </a:bodyPr>
          <a:lstStyle/>
          <a:p>
            <a:r>
              <a:rPr lang="en-US"/>
              <a:t>Authorizing Official Designated Representative</a:t>
            </a:r>
          </a:p>
        </p:txBody>
      </p:sp>
      <p:graphicFrame>
        <p:nvGraphicFramePr>
          <p:cNvPr id="2" name="Table 1">
            <a:extLst>
              <a:ext uri="{FF2B5EF4-FFF2-40B4-BE49-F238E27FC236}">
                <a16:creationId xmlns:a16="http://schemas.microsoft.com/office/drawing/2014/main" id="{1CA4724A-37EA-7753-F2BF-429C8C0786FD}"/>
              </a:ext>
            </a:extLst>
          </p:cNvPr>
          <p:cNvGraphicFramePr>
            <a:graphicFrameLocks noGrp="1"/>
          </p:cNvGraphicFramePr>
          <p:nvPr>
            <p:extLst>
              <p:ext uri="{D42A27DB-BD31-4B8C-83A1-F6EECF244321}">
                <p14:modId xmlns:p14="http://schemas.microsoft.com/office/powerpoint/2010/main" val="3901797593"/>
              </p:ext>
            </p:extLst>
          </p:nvPr>
        </p:nvGraphicFramePr>
        <p:xfrm>
          <a:off x="376807" y="1170140"/>
          <a:ext cx="8390385" cy="4988109"/>
        </p:xfrm>
        <a:graphic>
          <a:graphicData uri="http://schemas.openxmlformats.org/drawingml/2006/table">
            <a:tbl>
              <a:tblPr firstRow="1" bandRow="1">
                <a:tableStyleId>{5C22544A-7EE6-4342-B048-85BDC9FD1C3A}</a:tableStyleId>
              </a:tblPr>
              <a:tblGrid>
                <a:gridCol w="6245899">
                  <a:extLst>
                    <a:ext uri="{9D8B030D-6E8A-4147-A177-3AD203B41FA5}">
                      <a16:colId xmlns:a16="http://schemas.microsoft.com/office/drawing/2014/main" val="4232790362"/>
                    </a:ext>
                  </a:extLst>
                </a:gridCol>
                <a:gridCol w="964542">
                  <a:extLst>
                    <a:ext uri="{9D8B030D-6E8A-4147-A177-3AD203B41FA5}">
                      <a16:colId xmlns:a16="http://schemas.microsoft.com/office/drawing/2014/main" val="394562825"/>
                    </a:ext>
                  </a:extLst>
                </a:gridCol>
                <a:gridCol w="1179944">
                  <a:extLst>
                    <a:ext uri="{9D8B030D-6E8A-4147-A177-3AD203B41FA5}">
                      <a16:colId xmlns:a16="http://schemas.microsoft.com/office/drawing/2014/main" val="2938708693"/>
                    </a:ext>
                  </a:extLst>
                </a:gridCol>
              </a:tblGrid>
              <a:tr h="513371">
                <a:tc>
                  <a:txBody>
                    <a:bodyPr/>
                    <a:lstStyle/>
                    <a:p>
                      <a:pPr algn="ctr"/>
                      <a:r>
                        <a:rPr lang="en-US" sz="1000">
                          <a:latin typeface="Times New Roman" panose="02020603050405020304" pitchFamily="18" charset="0"/>
                          <a:cs typeface="Times New Roman" panose="02020603050405020304" pitchFamily="18" charset="0"/>
                        </a:rPr>
                        <a:t>Scope of Responsibilities</a:t>
                      </a:r>
                    </a:p>
                  </a:txBody>
                  <a:tcPr/>
                </a:tc>
                <a:tc>
                  <a:txBody>
                    <a:bodyPr/>
                    <a:lstStyle/>
                    <a:p>
                      <a:pPr algn="ctr"/>
                      <a:r>
                        <a:rPr lang="en-US" sz="1000">
                          <a:latin typeface="Times New Roman" panose="02020603050405020304" pitchFamily="18" charset="0"/>
                          <a:cs typeface="Times New Roman" panose="02020603050405020304" pitchFamily="18" charset="0"/>
                        </a:rPr>
                        <a:t>PEO </a:t>
                      </a:r>
                    </a:p>
                    <a:p>
                      <a:pPr algn="ctr"/>
                      <a:r>
                        <a:rPr lang="en-US" sz="1000">
                          <a:latin typeface="Times New Roman" panose="02020603050405020304" pitchFamily="18" charset="0"/>
                          <a:cs typeface="Times New Roman" panose="02020603050405020304" pitchFamily="18" charset="0"/>
                        </a:rPr>
                        <a:t>AODR</a:t>
                      </a:r>
                    </a:p>
                  </a:txBody>
                  <a:tcPr/>
                </a:tc>
                <a:tc>
                  <a:txBody>
                    <a:bodyPr/>
                    <a:lstStyle/>
                    <a:p>
                      <a:pPr algn="ctr"/>
                      <a:r>
                        <a:rPr lang="en-US" sz="1000">
                          <a:latin typeface="Times New Roman" panose="02020603050405020304" pitchFamily="18" charset="0"/>
                          <a:cs typeface="Times New Roman" panose="02020603050405020304" pitchFamily="18" charset="0"/>
                        </a:rPr>
                        <a:t>Boundary </a:t>
                      </a:r>
                    </a:p>
                    <a:p>
                      <a:pPr algn="ctr"/>
                      <a:r>
                        <a:rPr lang="en-US" sz="1000">
                          <a:latin typeface="Times New Roman" panose="02020603050405020304" pitchFamily="18" charset="0"/>
                          <a:cs typeface="Times New Roman" panose="02020603050405020304" pitchFamily="18" charset="0"/>
                        </a:rPr>
                        <a:t>AODR</a:t>
                      </a:r>
                    </a:p>
                  </a:txBody>
                  <a:tcPr/>
                </a:tc>
                <a:extLst>
                  <a:ext uri="{0D108BD9-81ED-4DB2-BD59-A6C34878D82A}">
                    <a16:rowId xmlns:a16="http://schemas.microsoft.com/office/drawing/2014/main" val="3930725291"/>
                  </a:ext>
                </a:extLst>
              </a:tr>
              <a:tr h="564708">
                <a:tc>
                  <a:txBody>
                    <a:bodyPr/>
                    <a:lstStyle/>
                    <a:p>
                      <a:pPr algn="l"/>
                      <a:r>
                        <a:rPr lang="en-US" sz="1000">
                          <a:latin typeface="Times New Roman" panose="02020603050405020304" pitchFamily="18" charset="0"/>
                          <a:cs typeface="Times New Roman" panose="02020603050405020304" pitchFamily="18" charset="0"/>
                        </a:rPr>
                        <a:t>Can be empowered by authorizing officials to make certain decisions about the planning and resourcing of the security authorization process, approval of the security plan, approval and monitoring the implementation of plans of action and milestones, and the assessment and/or determination of risk. </a:t>
                      </a:r>
                    </a:p>
                  </a:txBody>
                  <a:tcPr/>
                </a:tc>
                <a:tc>
                  <a:txBody>
                    <a:bodyPr/>
                    <a:lstStyle/>
                    <a:p>
                      <a:pPr algn="ctr"/>
                      <a:r>
                        <a:rPr lang="en-US" sz="1000" b="0">
                          <a:latin typeface="Times New Roman" panose="02020603050405020304" pitchFamily="18" charset="0"/>
                          <a:cs typeface="Times New Roman" panose="02020603050405020304" pitchFamily="18" charset="0"/>
                        </a:rPr>
                        <a:t>X</a:t>
                      </a:r>
                    </a:p>
                  </a:txBody>
                  <a:tcPr anchor="ctr"/>
                </a:tc>
                <a:tc>
                  <a:txBody>
                    <a:bodyPr/>
                    <a:lstStyle/>
                    <a:p>
                      <a:pPr algn="ctr"/>
                      <a:r>
                        <a:rPr lang="en-US" sz="1000" b="0">
                          <a:latin typeface="Times New Roman" panose="02020603050405020304" pitchFamily="18" charset="0"/>
                          <a:cs typeface="Times New Roman" panose="02020603050405020304" pitchFamily="18" charset="0"/>
                        </a:rPr>
                        <a:t>X</a:t>
                      </a:r>
                    </a:p>
                  </a:txBody>
                  <a:tcPr anchor="ctr"/>
                </a:tc>
                <a:extLst>
                  <a:ext uri="{0D108BD9-81ED-4DB2-BD59-A6C34878D82A}">
                    <a16:rowId xmlns:a16="http://schemas.microsoft.com/office/drawing/2014/main" val="2523844780"/>
                  </a:ext>
                </a:extLst>
              </a:tr>
              <a:tr h="410697">
                <a:tc>
                  <a:txBody>
                    <a:bodyPr/>
                    <a:lstStyle/>
                    <a:p>
                      <a:pPr algn="l"/>
                      <a:r>
                        <a:rPr lang="en-US" sz="1000">
                          <a:latin typeface="Times New Roman" panose="02020603050405020304" pitchFamily="18" charset="0"/>
                          <a:cs typeface="Times New Roman" panose="02020603050405020304" pitchFamily="18" charset="0"/>
                        </a:rPr>
                        <a:t>May also be called upon to prepare the final authorization package, obtain the authorizing official’s signature on the authorization decision document, and transmit the authorization package to appropriate organizational officials. </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a:solidFill>
                            <a:schemeClr val="dk1"/>
                          </a:solidFill>
                          <a:latin typeface="Times New Roman" panose="02020603050405020304" pitchFamily="18" charset="0"/>
                          <a:ea typeface="+mn-ea"/>
                          <a:cs typeface="Times New Roman" panose="02020603050405020304" pitchFamily="18" charset="0"/>
                          <a:sym typeface="Arial"/>
                        </a:rPr>
                        <a:t>X</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a:solidFill>
                            <a:schemeClr val="dk1"/>
                          </a:solidFill>
                          <a:latin typeface="Times New Roman" panose="02020603050405020304" pitchFamily="18" charset="0"/>
                          <a:ea typeface="+mn-ea"/>
                          <a:cs typeface="Times New Roman" panose="02020603050405020304" pitchFamily="18" charset="0"/>
                          <a:sym typeface="Arial"/>
                        </a:rPr>
                        <a:t>X</a:t>
                      </a:r>
                    </a:p>
                  </a:txBody>
                  <a:tcPr anchor="ctr"/>
                </a:tc>
                <a:extLst>
                  <a:ext uri="{0D108BD9-81ED-4DB2-BD59-A6C34878D82A}">
                    <a16:rowId xmlns:a16="http://schemas.microsoft.com/office/drawing/2014/main" val="1502801934"/>
                  </a:ext>
                </a:extLst>
              </a:tr>
              <a:tr h="564708">
                <a:tc>
                  <a:txBody>
                    <a:bodyPr/>
                    <a:lstStyle/>
                    <a:p>
                      <a:pPr algn="l"/>
                      <a:r>
                        <a:rPr lang="en-US" sz="1000" b="0">
                          <a:latin typeface="Times New Roman" panose="02020603050405020304" pitchFamily="18" charset="0"/>
                          <a:cs typeface="Times New Roman" panose="02020603050405020304" pitchFamily="18" charset="0"/>
                        </a:rPr>
                        <a:t>What cannot be delegated to the designated representative by the AO is the authorization decision and signing of the associated authorization decision document (i.e., the acceptance of risk to organizational operations and assets, individuals, other organizations, and the Nation).</a:t>
                      </a:r>
                    </a:p>
                  </a:txBody>
                  <a:tcPr/>
                </a:tc>
                <a:tc>
                  <a:txBody>
                    <a:bodyPr/>
                    <a:lstStyle/>
                    <a:p>
                      <a:pPr algn="ctr"/>
                      <a:r>
                        <a:rPr lang="en-US" sz="1000" b="0" i="0">
                          <a:effectLst/>
                          <a:latin typeface="Times New Roman" panose="02020603050405020304" pitchFamily="18" charset="0"/>
                          <a:cs typeface="Times New Roman" panose="02020603050405020304" pitchFamily="18" charset="0"/>
                        </a:rPr>
                        <a:t>N/A</a:t>
                      </a:r>
                    </a:p>
                  </a:txBody>
                  <a:tcPr anchor="ctr"/>
                </a:tc>
                <a:tc>
                  <a:txBody>
                    <a:bodyPr/>
                    <a:lstStyle/>
                    <a:p>
                      <a:pPr algn="ctr"/>
                      <a:r>
                        <a:rPr lang="en-US" sz="1000" b="0" i="0">
                          <a:effectLst/>
                          <a:latin typeface="Times New Roman" panose="02020603050405020304" pitchFamily="18" charset="0"/>
                          <a:cs typeface="Times New Roman" panose="02020603050405020304" pitchFamily="18" charset="0"/>
                        </a:rPr>
                        <a:t>N/A</a:t>
                      </a:r>
                    </a:p>
                  </a:txBody>
                  <a:tcPr anchor="ctr"/>
                </a:tc>
                <a:extLst>
                  <a:ext uri="{0D108BD9-81ED-4DB2-BD59-A6C34878D82A}">
                    <a16:rowId xmlns:a16="http://schemas.microsoft.com/office/drawing/2014/main" val="483472806"/>
                  </a:ext>
                </a:extLst>
              </a:tr>
              <a:tr h="410697">
                <a:tc>
                  <a:txBody>
                    <a:bodyPr/>
                    <a:lstStyle/>
                    <a:p>
                      <a:pPr algn="l"/>
                      <a:r>
                        <a:rPr lang="en-US" sz="1000">
                          <a:latin typeface="Times New Roman" panose="02020603050405020304" pitchFamily="18" charset="0"/>
                          <a:cs typeface="Times New Roman" panose="02020603050405020304" pitchFamily="18" charset="0"/>
                        </a:rPr>
                        <a:t>Perform as the cyber risk assessor (CRA) or formally delegate the security control assessment role (representatives) for governed information technologies.</a:t>
                      </a:r>
                    </a:p>
                  </a:txBody>
                  <a:tcPr/>
                </a:tc>
                <a:tc>
                  <a:txBody>
                    <a:bodyPr/>
                    <a:lstStyle/>
                    <a:p>
                      <a:pPr algn="ctr"/>
                      <a:r>
                        <a:rPr lang="en-US" sz="1000" b="0" i="0">
                          <a:effectLst/>
                          <a:latin typeface="Times New Roman" panose="02020603050405020304" pitchFamily="18" charset="0"/>
                          <a:cs typeface="Times New Roman" panose="02020603050405020304" pitchFamily="18" charset="0"/>
                        </a:rPr>
                        <a:t>X</a:t>
                      </a:r>
                    </a:p>
                  </a:txBody>
                  <a:tcPr anchor="ctr"/>
                </a:tc>
                <a:tc>
                  <a:txBody>
                    <a:bodyPr/>
                    <a:lstStyle/>
                    <a:p>
                      <a:pPr algn="ctr"/>
                      <a:r>
                        <a:rPr lang="en-US" sz="1000" b="0" i="0">
                          <a:effectLst/>
                          <a:latin typeface="Times New Roman" panose="02020603050405020304" pitchFamily="18" charset="0"/>
                          <a:cs typeface="Times New Roman" panose="02020603050405020304" pitchFamily="18" charset="0"/>
                        </a:rPr>
                        <a:t>X</a:t>
                      </a:r>
                    </a:p>
                  </a:txBody>
                  <a:tcPr anchor="ctr"/>
                </a:tc>
                <a:extLst>
                  <a:ext uri="{0D108BD9-81ED-4DB2-BD59-A6C34878D82A}">
                    <a16:rowId xmlns:a16="http://schemas.microsoft.com/office/drawing/2014/main" val="1434824477"/>
                  </a:ext>
                </a:extLst>
              </a:tr>
              <a:tr h="410697">
                <a:tc>
                  <a:txBody>
                    <a:bodyPr/>
                    <a:lstStyle/>
                    <a:p>
                      <a:pPr algn="l"/>
                      <a:r>
                        <a:rPr lang="en-US" sz="1000">
                          <a:latin typeface="Times New Roman" panose="02020603050405020304" pitchFamily="18" charset="0"/>
                          <a:cs typeface="Times New Roman" panose="02020603050405020304" pitchFamily="18" charset="0"/>
                        </a:rPr>
                        <a:t>Identify and recommend changes and improvements to the security assessment process, security T&amp;E, and risk assessment methodology, including procedures, risk factors, assessment approach, and analysis approach.</a:t>
                      </a:r>
                    </a:p>
                  </a:txBody>
                  <a:tcPr/>
                </a:tc>
                <a:tc>
                  <a:txBody>
                    <a:bodyPr/>
                    <a:lstStyle/>
                    <a:p>
                      <a:pPr algn="ctr"/>
                      <a:r>
                        <a:rPr lang="en-US" sz="1000" b="0">
                          <a:latin typeface="Times New Roman" panose="02020603050405020304" pitchFamily="18" charset="0"/>
                          <a:cs typeface="Times New Roman" panose="02020603050405020304" pitchFamily="18" charset="0"/>
                        </a:rPr>
                        <a:t>X</a:t>
                      </a:r>
                    </a:p>
                  </a:txBody>
                  <a:tcPr anchor="ctr"/>
                </a:tc>
                <a:tc>
                  <a:txBody>
                    <a:bodyPr/>
                    <a:lstStyle/>
                    <a:p>
                      <a:pPr algn="ctr"/>
                      <a:r>
                        <a:rPr lang="en-US" sz="1000" b="0">
                          <a:latin typeface="Times New Roman" panose="02020603050405020304" pitchFamily="18" charset="0"/>
                          <a:cs typeface="Times New Roman" panose="02020603050405020304" pitchFamily="18" charset="0"/>
                        </a:rPr>
                        <a:t>X</a:t>
                      </a:r>
                    </a:p>
                  </a:txBody>
                  <a:tcPr anchor="ctr"/>
                </a:tc>
                <a:extLst>
                  <a:ext uri="{0D108BD9-81ED-4DB2-BD59-A6C34878D82A}">
                    <a16:rowId xmlns:a16="http://schemas.microsoft.com/office/drawing/2014/main" val="1760549649"/>
                  </a:ext>
                </a:extLst>
              </a:tr>
              <a:tr h="308023">
                <a:tc>
                  <a:txBody>
                    <a:bodyPr/>
                    <a:lstStyle/>
                    <a:p>
                      <a:pPr algn="l"/>
                      <a:r>
                        <a:rPr lang="en-US" sz="1000">
                          <a:latin typeface="Times New Roman" panose="02020603050405020304" pitchFamily="18" charset="0"/>
                          <a:cs typeface="Times New Roman" panose="02020603050405020304" pitchFamily="18" charset="0"/>
                        </a:rPr>
                        <a:t>Track the assessment and authorization status of IS and PIT systems governed by the DoD Component cybersecurity program. </a:t>
                      </a:r>
                    </a:p>
                  </a:txBody>
                  <a:tcPr/>
                </a:tc>
                <a:tc>
                  <a:txBody>
                    <a:bodyPr/>
                    <a:lstStyle/>
                    <a:p>
                      <a:pPr algn="ctr"/>
                      <a:r>
                        <a:rPr lang="en-US" sz="1000" b="0">
                          <a:latin typeface="Times New Roman" panose="02020603050405020304" pitchFamily="18" charset="0"/>
                          <a:cs typeface="Times New Roman" panose="02020603050405020304" pitchFamily="18" charset="0"/>
                        </a:rPr>
                        <a:t>X</a:t>
                      </a:r>
                    </a:p>
                  </a:txBody>
                  <a:tcPr anchor="ctr"/>
                </a:tc>
                <a:tc>
                  <a:txBody>
                    <a:bodyPr/>
                    <a:lstStyle/>
                    <a:p>
                      <a:pPr algn="ctr"/>
                      <a:r>
                        <a:rPr lang="en-US" sz="1000" b="0">
                          <a:latin typeface="Times New Roman" panose="02020603050405020304" pitchFamily="18" charset="0"/>
                          <a:cs typeface="Times New Roman" panose="02020603050405020304" pitchFamily="18" charset="0"/>
                        </a:rPr>
                        <a:t>X</a:t>
                      </a:r>
                    </a:p>
                  </a:txBody>
                  <a:tcPr anchor="ctr"/>
                </a:tc>
                <a:extLst>
                  <a:ext uri="{0D108BD9-81ED-4DB2-BD59-A6C34878D82A}">
                    <a16:rowId xmlns:a16="http://schemas.microsoft.com/office/drawing/2014/main" val="1012537837"/>
                  </a:ext>
                </a:extLst>
              </a:tr>
              <a:tr h="718719">
                <a:tc>
                  <a:txBody>
                    <a:bodyPr/>
                    <a:lstStyle/>
                    <a:p>
                      <a:pPr algn="l"/>
                      <a:r>
                        <a:rPr lang="en-US" sz="1000">
                          <a:latin typeface="Times New Roman" panose="02020603050405020304" pitchFamily="18" charset="0"/>
                          <a:cs typeface="Times New Roman" panose="02020603050405020304" pitchFamily="18" charset="0"/>
                        </a:rPr>
                        <a:t>Establish and oversee a team of cybersecurity professionals qualified in accordance with DoDI 8570.01 responsible for conducting security assessments. DoD Component AODRs may task, organize, staff, and centralize or direct assessment activities to representatives as appropriate. Regardless of the adopted model, the DoD Component AODR is responsible for assessing quality, capacity, visibility, and effectiveness.</a:t>
                      </a:r>
                    </a:p>
                  </a:txBody>
                  <a:tcPr/>
                </a:tc>
                <a:tc>
                  <a:txBody>
                    <a:bodyPr/>
                    <a:lstStyle/>
                    <a:p>
                      <a:pPr algn="ctr"/>
                      <a:r>
                        <a:rPr lang="en-US" sz="1000" b="0">
                          <a:latin typeface="Times New Roman" panose="02020603050405020304" pitchFamily="18" charset="0"/>
                          <a:cs typeface="Times New Roman" panose="02020603050405020304" pitchFamily="18" charset="0"/>
                        </a:rPr>
                        <a:t>X</a:t>
                      </a:r>
                    </a:p>
                  </a:txBody>
                  <a:tcPr anchor="ctr"/>
                </a:tc>
                <a:tc>
                  <a:txBody>
                    <a:bodyPr/>
                    <a:lstStyle/>
                    <a:p>
                      <a:pPr algn="ctr"/>
                      <a:r>
                        <a:rPr lang="en-US" sz="1000" b="0">
                          <a:latin typeface="Times New Roman" panose="02020603050405020304" pitchFamily="18" charset="0"/>
                          <a:cs typeface="Times New Roman" panose="02020603050405020304" pitchFamily="18" charset="0"/>
                        </a:rPr>
                        <a:t>X</a:t>
                      </a:r>
                    </a:p>
                  </a:txBody>
                  <a:tcPr anchor="ctr"/>
                </a:tc>
                <a:extLst>
                  <a:ext uri="{0D108BD9-81ED-4DB2-BD59-A6C34878D82A}">
                    <a16:rowId xmlns:a16="http://schemas.microsoft.com/office/drawing/2014/main" val="4103431830"/>
                  </a:ext>
                </a:extLst>
              </a:tr>
              <a:tr h="308023">
                <a:tc>
                  <a:txBody>
                    <a:bodyPr/>
                    <a:lstStyle/>
                    <a:p>
                      <a:pPr algn="l"/>
                      <a:r>
                        <a:rPr lang="en-US" sz="1000">
                          <a:latin typeface="Times New Roman" panose="02020603050405020304" pitchFamily="18" charset="0"/>
                          <a:cs typeface="Times New Roman" panose="02020603050405020304" pitchFamily="18" charset="0"/>
                        </a:rPr>
                        <a:t>Advise AOs on the adequacy of acquisition program implementation of cybersecurity requirements.</a:t>
                      </a:r>
                    </a:p>
                  </a:txBody>
                  <a:tcPr anchor="ctr"/>
                </a:tc>
                <a:tc>
                  <a:txBody>
                    <a:bodyPr/>
                    <a:lstStyle/>
                    <a:p>
                      <a:pPr algn="ctr"/>
                      <a:r>
                        <a:rPr lang="en-US" sz="1000" b="0">
                          <a:latin typeface="Times New Roman" panose="02020603050405020304" pitchFamily="18" charset="0"/>
                          <a:cs typeface="Times New Roman" panose="02020603050405020304" pitchFamily="18" charset="0"/>
                        </a:rPr>
                        <a:t>X</a:t>
                      </a:r>
                    </a:p>
                  </a:txBody>
                  <a:tcPr anchor="ctr"/>
                </a:tc>
                <a:tc>
                  <a:txBody>
                    <a:bodyPr/>
                    <a:lstStyle/>
                    <a:p>
                      <a:pPr algn="ctr"/>
                      <a:r>
                        <a:rPr lang="en-US" sz="1000" b="0">
                          <a:latin typeface="Times New Roman" panose="02020603050405020304" pitchFamily="18" charset="0"/>
                          <a:cs typeface="Times New Roman" panose="02020603050405020304" pitchFamily="18" charset="0"/>
                        </a:rPr>
                        <a:t>X</a:t>
                      </a:r>
                    </a:p>
                  </a:txBody>
                  <a:tcPr anchor="ctr"/>
                </a:tc>
                <a:extLst>
                  <a:ext uri="{0D108BD9-81ED-4DB2-BD59-A6C34878D82A}">
                    <a16:rowId xmlns:a16="http://schemas.microsoft.com/office/drawing/2014/main" val="2154548300"/>
                  </a:ext>
                </a:extLst>
              </a:tr>
              <a:tr h="690249">
                <a:tc>
                  <a:txBody>
                    <a:bodyPr/>
                    <a:lstStyle/>
                    <a:p>
                      <a:pPr algn="l"/>
                      <a:r>
                        <a:rPr lang="en-US" sz="1000">
                          <a:latin typeface="Times New Roman" panose="02020603050405020304" pitchFamily="18" charset="0"/>
                          <a:cs typeface="Times New Roman" panose="02020603050405020304" pitchFamily="18" charset="0"/>
                        </a:rPr>
                        <a:t>Serve as the single cybersecurity coordination point for joint or Defense-wide programs that are deploying information technologies to DoD Component enclaves.</a:t>
                      </a:r>
                    </a:p>
                  </a:txBody>
                  <a:tcPr anchor="ctr"/>
                </a:tc>
                <a:tc>
                  <a:txBody>
                    <a:bodyPr/>
                    <a:lstStyle/>
                    <a:p>
                      <a:pPr algn="ctr"/>
                      <a:r>
                        <a:rPr lang="en-US" sz="1000" b="0">
                          <a:latin typeface="Times New Roman" panose="02020603050405020304" pitchFamily="18" charset="0"/>
                          <a:cs typeface="Times New Roman" panose="02020603050405020304" pitchFamily="18" charset="0"/>
                        </a:rPr>
                        <a:t>X</a:t>
                      </a:r>
                    </a:p>
                  </a:txBody>
                  <a:tcPr anchor="ctr"/>
                </a:tc>
                <a:tc>
                  <a:txBody>
                    <a:bodyPr/>
                    <a:lstStyle/>
                    <a:p>
                      <a:pPr algn="ctr"/>
                      <a:r>
                        <a:rPr lang="en-US" sz="1000" b="0">
                          <a:latin typeface="Times New Roman" panose="02020603050405020304" pitchFamily="18" charset="0"/>
                          <a:cs typeface="Times New Roman" panose="02020603050405020304" pitchFamily="18" charset="0"/>
                        </a:rPr>
                        <a:t>X</a:t>
                      </a:r>
                    </a:p>
                  </a:txBody>
                  <a:tcPr anchor="ctr"/>
                </a:tc>
                <a:extLst>
                  <a:ext uri="{0D108BD9-81ED-4DB2-BD59-A6C34878D82A}">
                    <a16:rowId xmlns:a16="http://schemas.microsoft.com/office/drawing/2014/main" val="2180224331"/>
                  </a:ext>
                </a:extLst>
              </a:tr>
            </a:tbl>
          </a:graphicData>
        </a:graphic>
      </p:graphicFrame>
    </p:spTree>
    <p:extLst>
      <p:ext uri="{BB962C8B-B14F-4D97-AF65-F5344CB8AC3E}">
        <p14:creationId xmlns:p14="http://schemas.microsoft.com/office/powerpoint/2010/main" val="510681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88CE-2E1F-8537-0076-DBBBC6DFE534}"/>
              </a:ext>
            </a:extLst>
          </p:cNvPr>
          <p:cNvSpPr>
            <a:spLocks noGrp="1"/>
          </p:cNvSpPr>
          <p:nvPr>
            <p:ph type="title"/>
          </p:nvPr>
        </p:nvSpPr>
        <p:spPr/>
        <p:txBody>
          <a:bodyPr>
            <a:normAutofit/>
          </a:bodyPr>
          <a:lstStyle/>
          <a:p>
            <a:r>
              <a:rPr lang="en-US"/>
              <a:t>Cyber Team Roles and Responsibilities</a:t>
            </a:r>
          </a:p>
        </p:txBody>
      </p:sp>
      <p:graphicFrame>
        <p:nvGraphicFramePr>
          <p:cNvPr id="3" name="Table 2">
            <a:extLst>
              <a:ext uri="{FF2B5EF4-FFF2-40B4-BE49-F238E27FC236}">
                <a16:creationId xmlns:a16="http://schemas.microsoft.com/office/drawing/2014/main" id="{A0D2F714-50A8-3EB9-0549-64F4F24F66B5}"/>
              </a:ext>
            </a:extLst>
          </p:cNvPr>
          <p:cNvGraphicFramePr>
            <a:graphicFrameLocks noGrp="1"/>
          </p:cNvGraphicFramePr>
          <p:nvPr>
            <p:extLst>
              <p:ext uri="{D42A27DB-BD31-4B8C-83A1-F6EECF244321}">
                <p14:modId xmlns:p14="http://schemas.microsoft.com/office/powerpoint/2010/main" val="4215975585"/>
              </p:ext>
            </p:extLst>
          </p:nvPr>
        </p:nvGraphicFramePr>
        <p:xfrm>
          <a:off x="381001" y="1207139"/>
          <a:ext cx="8381998" cy="4857752"/>
        </p:xfrm>
        <a:graphic>
          <a:graphicData uri="http://schemas.openxmlformats.org/drawingml/2006/table">
            <a:tbl>
              <a:tblPr firstRow="1" firstCol="1" bandRow="1">
                <a:tableStyleId>{5C22544A-7EE6-4342-B048-85BDC9FD1C3A}</a:tableStyleId>
              </a:tblPr>
              <a:tblGrid>
                <a:gridCol w="1257292">
                  <a:extLst>
                    <a:ext uri="{9D8B030D-6E8A-4147-A177-3AD203B41FA5}">
                      <a16:colId xmlns:a16="http://schemas.microsoft.com/office/drawing/2014/main" val="1929691919"/>
                    </a:ext>
                  </a:extLst>
                </a:gridCol>
                <a:gridCol w="1666883">
                  <a:extLst>
                    <a:ext uri="{9D8B030D-6E8A-4147-A177-3AD203B41FA5}">
                      <a16:colId xmlns:a16="http://schemas.microsoft.com/office/drawing/2014/main" val="60817305"/>
                    </a:ext>
                  </a:extLst>
                </a:gridCol>
                <a:gridCol w="1800225">
                  <a:extLst>
                    <a:ext uri="{9D8B030D-6E8A-4147-A177-3AD203B41FA5}">
                      <a16:colId xmlns:a16="http://schemas.microsoft.com/office/drawing/2014/main" val="830018159"/>
                    </a:ext>
                  </a:extLst>
                </a:gridCol>
                <a:gridCol w="3657598">
                  <a:extLst>
                    <a:ext uri="{9D8B030D-6E8A-4147-A177-3AD203B41FA5}">
                      <a16:colId xmlns:a16="http://schemas.microsoft.com/office/drawing/2014/main" val="52898070"/>
                    </a:ext>
                  </a:extLst>
                </a:gridCol>
              </a:tblGrid>
              <a:tr h="461213">
                <a:tc>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FUNCTION</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tc>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TITLE</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tc>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ROLE</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tc>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RESPONSIBILITIES (AO DEFINED)</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extLst>
                  <a:ext uri="{0D108BD9-81ED-4DB2-BD59-A6C34878D82A}">
                    <a16:rowId xmlns:a16="http://schemas.microsoft.com/office/drawing/2014/main" val="2643061139"/>
                  </a:ext>
                </a:extLst>
              </a:tr>
              <a:tr h="461213">
                <a:tc rowSpan="2">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 </a:t>
                      </a:r>
                    </a:p>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 </a:t>
                      </a:r>
                    </a:p>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System Owners</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tc>
                <a:tc>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Program Executive Officer (PEO)</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tc>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Senior Acquisition Official</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tc>
                  <a:txBody>
                    <a:bodyPr/>
                    <a:lstStyle/>
                    <a:p>
                      <a:pPr marL="91440" algn="l">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Responsible for the procurement, development, integration, modification, operation, maintenance, and disposal of a system/Capability.</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extLst>
                  <a:ext uri="{0D108BD9-81ED-4DB2-BD59-A6C34878D82A}">
                    <a16:rowId xmlns:a16="http://schemas.microsoft.com/office/drawing/2014/main" val="1029156623"/>
                  </a:ext>
                </a:extLst>
              </a:tr>
              <a:tr h="473906">
                <a:tc vMerge="1">
                  <a:txBody>
                    <a:bodyPr/>
                    <a:lstStyle/>
                    <a:p>
                      <a:endParaRPr lang="en-US"/>
                    </a:p>
                  </a:txBody>
                  <a:tcPr/>
                </a:tc>
                <a:tc>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Information System Owner (ISO)</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tc>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System Operational Owner</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tc>
                  <a:txBody>
                    <a:bodyPr/>
                    <a:lstStyle/>
                    <a:p>
                      <a:pPr marL="91440" algn="l">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Responsible for system requirements definition, funding advocacy, system acceptance, system employment &amp; operations.</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extLst>
                  <a:ext uri="{0D108BD9-81ED-4DB2-BD59-A6C34878D82A}">
                    <a16:rowId xmlns:a16="http://schemas.microsoft.com/office/drawing/2014/main" val="4207336099"/>
                  </a:ext>
                </a:extLst>
              </a:tr>
              <a:tr h="754247">
                <a:tc rowSpan="3">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 </a:t>
                      </a:r>
                    </a:p>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 </a:t>
                      </a:r>
                    </a:p>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 </a:t>
                      </a:r>
                    </a:p>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 </a:t>
                      </a:r>
                    </a:p>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 </a:t>
                      </a:r>
                    </a:p>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Assess &amp; Authorize</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tc>
                <a:tc>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Authorizing Official (AO)</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tc>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Authorizing Official</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tc>
                  <a:txBody>
                    <a:bodyPr/>
                    <a:lstStyle/>
                    <a:p>
                      <a:pPr marL="91440" algn="l">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Responsible for assessing and determining the Risk of Use for the system or capability and informing the system/Capability stakeholders. Provides Authorizations to Operate with specific guardrails, assumptions, constraints, and acceptable risk Tolerance. </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extLst>
                  <a:ext uri="{0D108BD9-81ED-4DB2-BD59-A6C34878D82A}">
                    <a16:rowId xmlns:a16="http://schemas.microsoft.com/office/drawing/2014/main" val="2985889909"/>
                  </a:ext>
                </a:extLst>
              </a:tr>
              <a:tr h="536260">
                <a:tc vMerge="1">
                  <a:txBody>
                    <a:bodyPr/>
                    <a:lstStyle/>
                    <a:p>
                      <a:endParaRPr lang="en-US"/>
                    </a:p>
                  </a:txBody>
                  <a:tcPr/>
                </a:tc>
                <a:tc>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Authorizing Official Designated Representative (AODR)</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tc>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AO Designated Representative</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tc>
                  <a:txBody>
                    <a:bodyPr/>
                    <a:lstStyle/>
                    <a:p>
                      <a:pPr marL="91440" algn="l">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Represents the AO in all matters as outlined by the AO.</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extLst>
                  <a:ext uri="{0D108BD9-81ED-4DB2-BD59-A6C34878D82A}">
                    <a16:rowId xmlns:a16="http://schemas.microsoft.com/office/drawing/2014/main" val="3800588874"/>
                  </a:ext>
                </a:extLst>
              </a:tr>
              <a:tr h="599322">
                <a:tc vMerge="1">
                  <a:txBody>
                    <a:bodyPr/>
                    <a:lstStyle/>
                    <a:p>
                      <a:endParaRPr lang="en-US"/>
                    </a:p>
                  </a:txBody>
                  <a:tcPr/>
                </a:tc>
                <a:tc>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Cyber Risk Assessors (CRA)</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tc>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Independent Risk Assessor</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tc>
                  <a:txBody>
                    <a:bodyPr/>
                    <a:lstStyle/>
                    <a:p>
                      <a:pPr marL="91440" algn="l">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Responsible for providing the AO with an independent Cyber Risk Analysis and acceptable Risk of Use for the System or Capability.</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extLst>
                  <a:ext uri="{0D108BD9-81ED-4DB2-BD59-A6C34878D82A}">
                    <a16:rowId xmlns:a16="http://schemas.microsoft.com/office/drawing/2014/main" val="2150914675"/>
                  </a:ext>
                </a:extLst>
              </a:tr>
              <a:tr h="536260">
                <a:tc rowSpan="2">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 </a:t>
                      </a:r>
                    </a:p>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 </a:t>
                      </a:r>
                    </a:p>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 </a:t>
                      </a:r>
                    </a:p>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 </a:t>
                      </a:r>
                    </a:p>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Acquisition Program</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tc>
                <a:tc>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Information System Security Manager (ISSM)</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tc>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Program/ Cyber Lead</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tc>
                  <a:txBody>
                    <a:bodyPr/>
                    <a:lstStyle/>
                    <a:p>
                      <a:pPr marL="91440" algn="l">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Responsible for integration of cybersecurity into, and throughout the lifecycle of the system or capability as the cybersecurity technical advisor to the PM and or the ISO. </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extLst>
                  <a:ext uri="{0D108BD9-81ED-4DB2-BD59-A6C34878D82A}">
                    <a16:rowId xmlns:a16="http://schemas.microsoft.com/office/drawing/2014/main" val="2142051315"/>
                  </a:ext>
                </a:extLst>
              </a:tr>
              <a:tr h="1035331">
                <a:tc vMerge="1">
                  <a:txBody>
                    <a:bodyPr/>
                    <a:lstStyle/>
                    <a:p>
                      <a:endParaRPr lang="en-US"/>
                    </a:p>
                  </a:txBody>
                  <a:tcPr/>
                </a:tc>
                <a:tc>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Program Manager (PM)</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tc>
                  <a:txBody>
                    <a:bodyPr/>
                    <a:lstStyle/>
                    <a:p>
                      <a:pPr marL="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Program Manager / ML</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tc>
                  <a:txBody>
                    <a:bodyPr/>
                    <a:lstStyle/>
                    <a:p>
                      <a:pPr marL="91440" algn="l">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Responsible for the system / capability development and delivery. Responsible for registering system / capability in the ITIPS, eMASS, or similar authorization tracker and for obtaining an Authorization to Operate from an AO.  </a:t>
                      </a:r>
                      <a:endParaRPr lang="en-US" sz="900">
                        <a:effectLst/>
                        <a:latin typeface="Times New Roman" panose="02020603050405020304" pitchFamily="18" charset="0"/>
                        <a:ea typeface="Cambria" panose="02040503050406030204" pitchFamily="18" charset="0"/>
                        <a:cs typeface="Times New Roman" panose="02020603050405020304" pitchFamily="18" charset="0"/>
                      </a:endParaRPr>
                    </a:p>
                  </a:txBody>
                  <a:tcPr marL="2610" marR="2610" marT="0" marB="0" anchor="ctr"/>
                </a:tc>
                <a:extLst>
                  <a:ext uri="{0D108BD9-81ED-4DB2-BD59-A6C34878D82A}">
                    <a16:rowId xmlns:a16="http://schemas.microsoft.com/office/drawing/2014/main" val="101682876"/>
                  </a:ext>
                </a:extLst>
              </a:tr>
            </a:tbl>
          </a:graphicData>
        </a:graphic>
      </p:graphicFrame>
    </p:spTree>
    <p:extLst>
      <p:ext uri="{BB962C8B-B14F-4D97-AF65-F5344CB8AC3E}">
        <p14:creationId xmlns:p14="http://schemas.microsoft.com/office/powerpoint/2010/main" val="249013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88CE-2E1F-8537-0076-DBBBC6DFE534}"/>
              </a:ext>
            </a:extLst>
          </p:cNvPr>
          <p:cNvSpPr>
            <a:spLocks noGrp="1"/>
          </p:cNvSpPr>
          <p:nvPr>
            <p:ph type="title"/>
          </p:nvPr>
        </p:nvSpPr>
        <p:spPr/>
        <p:txBody>
          <a:bodyPr>
            <a:normAutofit/>
          </a:bodyPr>
          <a:lstStyle/>
          <a:p>
            <a:r>
              <a:rPr lang="en-US"/>
              <a:t>Cyber Team Comms Flow</a:t>
            </a:r>
          </a:p>
        </p:txBody>
      </p:sp>
      <p:sp>
        <p:nvSpPr>
          <p:cNvPr id="2" name="Text Placeholder 2">
            <a:extLst>
              <a:ext uri="{FF2B5EF4-FFF2-40B4-BE49-F238E27FC236}">
                <a16:creationId xmlns:a16="http://schemas.microsoft.com/office/drawing/2014/main" id="{5D9C877B-A9F3-9FC4-B610-BC28E9BBA080}"/>
              </a:ext>
            </a:extLst>
          </p:cNvPr>
          <p:cNvSpPr txBox="1">
            <a:spLocks/>
          </p:cNvSpPr>
          <p:nvPr/>
        </p:nvSpPr>
        <p:spPr>
          <a:xfrm>
            <a:off x="367843" y="1196342"/>
            <a:ext cx="3070715" cy="3877985"/>
          </a:xfrm>
          <a:prstGeom prst="rect">
            <a:avLst/>
          </a:prstGeom>
        </p:spPr>
        <p:txBody>
          <a:bodyPr/>
          <a:lstStyle>
            <a:lvl1pPr marL="457200" indent="-228600" algn="l" defTabSz="685800" rtl="0" eaLnBrk="1" latinLnBrk="0" hangingPunct="1">
              <a:lnSpc>
                <a:spcPct val="100000"/>
              </a:lnSpc>
              <a:spcBef>
                <a:spcPts val="0"/>
              </a:spcBef>
              <a:spcAft>
                <a:spcPts val="600"/>
              </a:spcAft>
              <a:buClr>
                <a:srgbClr val="355E93"/>
              </a:buClr>
              <a:buFont typeface="Arial" panose="020B0604020202020204" pitchFamily="34" charset="0"/>
              <a:buChar char="•"/>
              <a:defRPr sz="2100" kern="1200">
                <a:solidFill>
                  <a:srgbClr val="333333"/>
                </a:solidFill>
                <a:latin typeface="Arial" panose="020B0604020202020204" pitchFamily="34" charset="0"/>
                <a:ea typeface="+mn-ea"/>
                <a:cs typeface="Arial" panose="020B0604020202020204" pitchFamily="34" charset="0"/>
              </a:defRPr>
            </a:lvl1pPr>
            <a:lvl2pPr marL="685800" indent="-228600" algn="l" defTabSz="685800" rtl="0" eaLnBrk="1" latinLnBrk="0" hangingPunct="1">
              <a:lnSpc>
                <a:spcPct val="100000"/>
              </a:lnSpc>
              <a:spcBef>
                <a:spcPts val="0"/>
              </a:spcBef>
              <a:spcAft>
                <a:spcPts val="600"/>
              </a:spcAft>
              <a:buClr>
                <a:srgbClr val="355E93"/>
              </a:buClr>
              <a:buFont typeface="Wingdings" panose="05000000000000000000" pitchFamily="2" charset="2"/>
              <a:buChar char="§"/>
              <a:defRPr sz="1800" kern="1200">
                <a:solidFill>
                  <a:srgbClr val="333333"/>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0"/>
              </a:spcBef>
              <a:spcAft>
                <a:spcPts val="600"/>
              </a:spcAft>
              <a:buClr>
                <a:srgbClr val="355E93"/>
              </a:buClr>
              <a:buFont typeface="Courier New" panose="02070309020205020404" pitchFamily="49" charset="0"/>
              <a:buChar char="o"/>
              <a:defRPr sz="1500" kern="1200">
                <a:solidFill>
                  <a:srgbClr val="333333"/>
                </a:solidFill>
                <a:latin typeface="Arial" panose="020B0604020202020204" pitchFamily="34" charset="0"/>
                <a:ea typeface="+mn-ea"/>
                <a:cs typeface="Arial" panose="020B0604020202020204" pitchFamily="34" charset="0"/>
              </a:defRPr>
            </a:lvl3pPr>
            <a:lvl4pPr marL="1143000" indent="-228600" algn="l" defTabSz="685800" rtl="0" eaLnBrk="1" latinLnBrk="0" hangingPunct="1">
              <a:lnSpc>
                <a:spcPct val="100000"/>
              </a:lnSpc>
              <a:spcBef>
                <a:spcPts val="0"/>
              </a:spcBef>
              <a:spcAft>
                <a:spcPts val="600"/>
              </a:spcAft>
              <a:buClr>
                <a:srgbClr val="355E93"/>
              </a:buClr>
              <a:buFont typeface="Wingdings" panose="05000000000000000000" pitchFamily="2" charset="2"/>
              <a:buChar char="§"/>
              <a:defRPr sz="1350" kern="1200">
                <a:solidFill>
                  <a:srgbClr val="333333"/>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33333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Wingdings" panose="05000000000000000000" pitchFamily="2" charset="2"/>
              <a:buChar char="§"/>
            </a:pPr>
            <a:r>
              <a:rPr lang="en-US" sz="1200" b="1">
                <a:cs typeface="Times New Roman" panose="02020603050405020304" pitchFamily="18" charset="0"/>
              </a:rPr>
              <a:t>Below is a list of typical items that require AO signature or attention and the path to successful coordination (samples only):</a:t>
            </a:r>
          </a:p>
          <a:p>
            <a:pPr lvl="1"/>
            <a:endParaRPr lang="en-US" sz="1200">
              <a:latin typeface="Times New Roman" panose="02020603050405020304" pitchFamily="18" charset="0"/>
              <a:cs typeface="Times New Roman" panose="02020603050405020304" pitchFamily="18" charset="0"/>
            </a:endParaRPr>
          </a:p>
          <a:p>
            <a:pPr marL="628650" lvl="1" indent="-285750"/>
            <a:r>
              <a:rPr lang="en-US" sz="1200">
                <a:latin typeface="Times New Roman" panose="02020603050405020304" pitchFamily="18" charset="0"/>
                <a:cs typeface="Times New Roman" panose="02020603050405020304" pitchFamily="18" charset="0"/>
              </a:rPr>
              <a:t>IT Categorization: ISSM -&gt; PM/ML -&gt; ISSM -&gt; SCA/CRA -&gt; AODR (if delegated, signed here) -&gt;AO</a:t>
            </a:r>
          </a:p>
          <a:p>
            <a:pPr marL="628650" lvl="1" indent="-285750"/>
            <a:endParaRPr lang="en-US" sz="1200">
              <a:latin typeface="Times New Roman" panose="02020603050405020304" pitchFamily="18" charset="0"/>
              <a:cs typeface="Times New Roman" panose="02020603050405020304" pitchFamily="18" charset="0"/>
            </a:endParaRPr>
          </a:p>
          <a:p>
            <a:pPr marL="628650" lvl="1" indent="-285750"/>
            <a:r>
              <a:rPr lang="en-US" sz="1200">
                <a:latin typeface="Times New Roman" panose="02020603050405020304" pitchFamily="18" charset="0"/>
                <a:cs typeface="Times New Roman" panose="02020603050405020304" pitchFamily="18" charset="0"/>
              </a:rPr>
              <a:t>Risk Assessment: ISSM -&gt; SCA/CRA + PM/ML, SCA/CRA (if No security impact) if new authorization creates determination briefing, body of evidence, and memorandum(s) follow determination briefing path.</a:t>
            </a:r>
          </a:p>
          <a:p>
            <a:pPr marL="285750" indent="-285750">
              <a:buFont typeface="Wingdings" panose="05000000000000000000" pitchFamily="2" charset="2"/>
              <a:buChar char="§"/>
            </a:pPr>
            <a:endParaRPr lang="en-US" sz="1200">
              <a:cs typeface="Times New Roman" panose="02020603050405020304" pitchFamily="18" charset="0"/>
            </a:endParaRPr>
          </a:p>
          <a:p>
            <a:pPr marL="628650" lvl="1" indent="-285750"/>
            <a:r>
              <a:rPr lang="en-US" sz="1200">
                <a:latin typeface="Times New Roman" panose="02020603050405020304" pitchFamily="18" charset="0"/>
                <a:cs typeface="Times New Roman" panose="02020603050405020304" pitchFamily="18" charset="0"/>
              </a:rPr>
              <a:t>Determination Briefing: ISSM -&gt; SCA/CRA -&gt; AODR -&gt; AO (ISSM notifies within Program office chain status of determinations (need dates, If package is high risk coordinate with PM/ML-&gt; PEO/ISO, etc.)</a:t>
            </a:r>
          </a:p>
        </p:txBody>
      </p:sp>
      <p:pic>
        <p:nvPicPr>
          <p:cNvPr id="5" name="Picture 4">
            <a:extLst>
              <a:ext uri="{FF2B5EF4-FFF2-40B4-BE49-F238E27FC236}">
                <a16:creationId xmlns:a16="http://schemas.microsoft.com/office/drawing/2014/main" id="{A72E5B50-0332-DDC2-CCEF-329CCBB9F82F}"/>
              </a:ext>
            </a:extLst>
          </p:cNvPr>
          <p:cNvPicPr>
            <a:picLocks noChangeAspect="1"/>
          </p:cNvPicPr>
          <p:nvPr/>
        </p:nvPicPr>
        <p:blipFill>
          <a:blip r:embed="rId2"/>
          <a:stretch>
            <a:fillRect/>
          </a:stretch>
        </p:blipFill>
        <p:spPr>
          <a:xfrm>
            <a:off x="4561529" y="1664657"/>
            <a:ext cx="5739260" cy="2910315"/>
          </a:xfrm>
          <a:prstGeom prst="rect">
            <a:avLst/>
          </a:prstGeom>
        </p:spPr>
      </p:pic>
      <p:sp>
        <p:nvSpPr>
          <p:cNvPr id="7" name="TextBox 13">
            <a:extLst>
              <a:ext uri="{FF2B5EF4-FFF2-40B4-BE49-F238E27FC236}">
                <a16:creationId xmlns:a16="http://schemas.microsoft.com/office/drawing/2014/main" id="{A844A33C-4638-379B-B738-B9667369CDEF}"/>
              </a:ext>
            </a:extLst>
          </p:cNvPr>
          <p:cNvSpPr txBox="1"/>
          <p:nvPr/>
        </p:nvSpPr>
        <p:spPr>
          <a:xfrm>
            <a:off x="345057" y="5924646"/>
            <a:ext cx="8436634" cy="338554"/>
          </a:xfrm>
          <a:prstGeom prst="rect">
            <a:avLst/>
          </a:prstGeom>
          <a:solidFill>
            <a:srgbClr val="00B0F0"/>
          </a:solidFill>
          <a:scene3d>
            <a:camera prst="orthographicFront"/>
            <a:lightRig rig="threePt" dir="t"/>
          </a:scene3d>
          <a:sp3d>
            <a:bevelT/>
          </a:sp3d>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Note* Maintain open communications amongst the entire team!</a:t>
            </a:r>
          </a:p>
        </p:txBody>
      </p:sp>
    </p:spTree>
    <p:extLst>
      <p:ext uri="{BB962C8B-B14F-4D97-AF65-F5344CB8AC3E}">
        <p14:creationId xmlns:p14="http://schemas.microsoft.com/office/powerpoint/2010/main" val="1356549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88CE-2E1F-8537-0076-DBBBC6DFE534}"/>
              </a:ext>
            </a:extLst>
          </p:cNvPr>
          <p:cNvSpPr>
            <a:spLocks noGrp="1"/>
          </p:cNvSpPr>
          <p:nvPr>
            <p:ph type="title"/>
          </p:nvPr>
        </p:nvSpPr>
        <p:spPr/>
        <p:txBody>
          <a:bodyPr>
            <a:normAutofit/>
          </a:bodyPr>
          <a:lstStyle/>
          <a:p>
            <a:r>
              <a:rPr lang="en-US"/>
              <a:t>AO/CRA Communication</a:t>
            </a:r>
          </a:p>
        </p:txBody>
      </p:sp>
      <p:sp>
        <p:nvSpPr>
          <p:cNvPr id="3" name="TextBox 2">
            <a:extLst>
              <a:ext uri="{FF2B5EF4-FFF2-40B4-BE49-F238E27FC236}">
                <a16:creationId xmlns:a16="http://schemas.microsoft.com/office/drawing/2014/main" id="{82537957-4B78-497A-F95F-15347BB2FFE3}"/>
              </a:ext>
            </a:extLst>
          </p:cNvPr>
          <p:cNvSpPr txBox="1"/>
          <p:nvPr/>
        </p:nvSpPr>
        <p:spPr>
          <a:xfrm>
            <a:off x="533400" y="1348800"/>
            <a:ext cx="8229599" cy="4893647"/>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4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AO Determination Briefing </a:t>
            </a: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Cambria" panose="02040503050406030204" pitchFamily="18" charset="0"/>
                <a:cs typeface="+mn-cs"/>
              </a:rPr>
              <a:t>Provides a concept of operations, defines the environment and requirements and a path to considering the intent and type of authorization Determination (i.e., IATT, ATO w/Conditions, etc.).</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4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CRA Recommendation Letter </a:t>
            </a: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Defines the results from the formal Security Assessment, outlining all vulnerability and weaknesses found and defining recommended conditions for the program to follow in correcting each found item. </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4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DRAFT Authorization Letter </a:t>
            </a: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formal written statement by the Authorizing Official regarding the risk associated with operating the information system (IS) and expressed as an authorization to operate (ATO), interim authorization to test (IATT), or denial of ATO (DATO) etc.</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4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IT Categorization and Selection Checklist (ITCSC) </a:t>
            </a: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Process of determining the security category for information or an information system. This checklist helps in determines impact values: (i) for the information type(s) processed, stored, transmitted, or protected by the information system; and (ii) for the information system and identify overlays that apply to the information system and its operating environment to account for additional factors (beyond impact) that influence the selection of security requirements.</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4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DSOP CONOPs* (If applicable) </a:t>
            </a: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Addresses the process flows of developed code and software and the people that perform duties within that process flow and covers the Hardware/Software and the people that operate the infrastructure. </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5425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88CE-2E1F-8537-0076-DBBBC6DFE534}"/>
              </a:ext>
            </a:extLst>
          </p:cNvPr>
          <p:cNvSpPr>
            <a:spLocks noGrp="1"/>
          </p:cNvSpPr>
          <p:nvPr>
            <p:ph type="title"/>
          </p:nvPr>
        </p:nvSpPr>
        <p:spPr/>
        <p:txBody>
          <a:bodyPr>
            <a:normAutofit fontScale="90000"/>
          </a:bodyPr>
          <a:lstStyle/>
          <a:p>
            <a:r>
              <a:rPr lang="en-US"/>
              <a:t>AO Objectives, Enablers and Collaboration</a:t>
            </a:r>
          </a:p>
        </p:txBody>
      </p:sp>
      <p:sp>
        <p:nvSpPr>
          <p:cNvPr id="2" name="Rectangle 3">
            <a:extLst>
              <a:ext uri="{FF2B5EF4-FFF2-40B4-BE49-F238E27FC236}">
                <a16:creationId xmlns:a16="http://schemas.microsoft.com/office/drawing/2014/main" id="{76BE6CBA-66A0-4FD3-07E2-C17B42945AB4}"/>
              </a:ext>
            </a:extLst>
          </p:cNvPr>
          <p:cNvSpPr>
            <a:spLocks noGrp="1" noChangeArrowheads="1"/>
          </p:cNvSpPr>
          <p:nvPr>
            <p:ph idx="1"/>
          </p:nvPr>
        </p:nvSpPr>
        <p:spPr>
          <a:xfrm>
            <a:off x="456230" y="1218454"/>
            <a:ext cx="8231541" cy="3921132"/>
          </a:xfrm>
        </p:spPr>
        <p:txBody>
          <a:bodyPr lIns="91440" tIns="45720" rIns="91440" bIns="45720" anchor="t">
            <a:noAutofit/>
          </a:bodyPr>
          <a:lstStyle/>
          <a:p>
            <a:pPr marL="380365" indent="-248285" eaLnBrk="1" fontAlgn="auto" hangingPunct="1">
              <a:spcBef>
                <a:spcPts val="0"/>
              </a:spcBef>
              <a:spcAft>
                <a:spcPts val="0"/>
              </a:spcAft>
              <a:buClr>
                <a:srgbClr val="036585"/>
              </a:buClr>
              <a:buSzPct val="83000"/>
              <a:buFont typeface="Noto Sans Symbols"/>
              <a:buChar char="■"/>
              <a:defRPr/>
            </a:pPr>
            <a:r>
              <a:rPr lang="en-US" altLang="en-US" sz="1800" b="1">
                <a:solidFill>
                  <a:srgbClr val="000000"/>
                </a:solidFill>
                <a:latin typeface="Times New Roman" panose="02020603050405020304" pitchFamily="18" charset="0"/>
                <a:cs typeface="Times New Roman" panose="02020603050405020304" pitchFamily="18" charset="0"/>
              </a:rPr>
              <a:t>Objectives:</a:t>
            </a:r>
            <a:endParaRPr lang="en-US"/>
          </a:p>
          <a:p>
            <a:pPr marL="780415" lvl="2" indent="-248285" eaLnBrk="1" fontAlgn="auto" hangingPunct="1">
              <a:spcBef>
                <a:spcPts val="0"/>
              </a:spcBef>
              <a:spcAft>
                <a:spcPts val="0"/>
              </a:spcAft>
              <a:buClr>
                <a:srgbClr val="036585"/>
              </a:buClr>
              <a:buSzPct val="83000"/>
              <a:buFont typeface="Noto Sans Symbols"/>
              <a:buChar char="■"/>
              <a:defRPr/>
            </a:pPr>
            <a:r>
              <a:rPr lang="en-US" altLang="en-US" sz="1600">
                <a:solidFill>
                  <a:srgbClr val="000000"/>
                </a:solidFill>
                <a:latin typeface="Times New Roman" panose="02020603050405020304" pitchFamily="18" charset="0"/>
                <a:cs typeface="Times New Roman" panose="02020603050405020304" pitchFamily="18" charset="0"/>
              </a:rPr>
              <a:t>Render decisions faster: Being Transparent, foster reciprocity;</a:t>
            </a:r>
          </a:p>
          <a:p>
            <a:pPr marL="780415" lvl="2" indent="-248285">
              <a:spcBef>
                <a:spcPts val="0"/>
              </a:spcBef>
              <a:buClr>
                <a:srgbClr val="036585"/>
              </a:buClr>
              <a:buSzPct val="83000"/>
              <a:buFont typeface="Noto Sans Symbols"/>
              <a:buChar char="■"/>
              <a:defRPr/>
            </a:pPr>
            <a:r>
              <a:rPr lang="en-US" altLang="en-US" sz="1600">
                <a:solidFill>
                  <a:srgbClr val="000000"/>
                </a:solidFill>
                <a:latin typeface="Times New Roman" panose="02020603050405020304" pitchFamily="18" charset="0"/>
                <a:cs typeface="Times New Roman" panose="02020603050405020304" pitchFamily="18" charset="0"/>
              </a:rPr>
              <a:t>Enable Program Managers: More Secure Tomorrow than today;</a:t>
            </a:r>
          </a:p>
          <a:p>
            <a:pPr marL="780415" lvl="2" indent="-248285" eaLnBrk="1" fontAlgn="auto" hangingPunct="1">
              <a:spcBef>
                <a:spcPts val="0"/>
              </a:spcBef>
              <a:spcAft>
                <a:spcPts val="0"/>
              </a:spcAft>
              <a:buClr>
                <a:srgbClr val="036585"/>
              </a:buClr>
              <a:buSzPct val="83000"/>
              <a:buFont typeface="Noto Sans Symbols"/>
              <a:buChar char="■"/>
              <a:defRPr/>
            </a:pPr>
            <a:r>
              <a:rPr lang="en-US" altLang="en-US" sz="1600">
                <a:solidFill>
                  <a:schemeClr val="accent1"/>
                </a:solidFill>
                <a:latin typeface="Times New Roman" panose="02020603050405020304" pitchFamily="18" charset="0"/>
                <a:cs typeface="Times New Roman" panose="02020603050405020304" pitchFamily="18" charset="0"/>
              </a:rPr>
              <a:t>Facilitate risk management: Acquisition, operations, and sustainment.</a:t>
            </a:r>
          </a:p>
          <a:p>
            <a:pPr marL="532130" lvl="2" indent="0" eaLnBrk="1" fontAlgn="auto" hangingPunct="1">
              <a:spcBef>
                <a:spcPts val="0"/>
              </a:spcBef>
              <a:spcAft>
                <a:spcPts val="0"/>
              </a:spcAft>
              <a:buClr>
                <a:srgbClr val="036585"/>
              </a:buClr>
              <a:buSzPct val="83000"/>
              <a:buNone/>
              <a:defRPr/>
            </a:pPr>
            <a:endParaRPr lang="en-US" altLang="en-US" sz="1800" b="1">
              <a:solidFill>
                <a:srgbClr val="000000"/>
              </a:solidFill>
              <a:latin typeface="Times New Roman" panose="02020603050405020304" pitchFamily="18" charset="0"/>
              <a:cs typeface="Times New Roman" panose="02020603050405020304" pitchFamily="18" charset="0"/>
            </a:endParaRPr>
          </a:p>
          <a:p>
            <a:pPr marL="380365" indent="-248285" eaLnBrk="1" fontAlgn="auto" hangingPunct="1">
              <a:spcBef>
                <a:spcPts val="0"/>
              </a:spcBef>
              <a:spcAft>
                <a:spcPts val="0"/>
              </a:spcAft>
              <a:buClr>
                <a:srgbClr val="036585"/>
              </a:buClr>
              <a:buSzPct val="83000"/>
              <a:buFont typeface="Noto Sans Symbols"/>
              <a:buChar char="■"/>
              <a:defRPr/>
            </a:pPr>
            <a:r>
              <a:rPr lang="en-US" altLang="en-US" sz="1800" b="1">
                <a:solidFill>
                  <a:srgbClr val="000000"/>
                </a:solidFill>
                <a:latin typeface="Times New Roman" panose="02020603050405020304" pitchFamily="18" charset="0"/>
                <a:cs typeface="Times New Roman" panose="02020603050405020304" pitchFamily="18" charset="0"/>
              </a:rPr>
              <a:t>Enablers:</a:t>
            </a:r>
          </a:p>
          <a:p>
            <a:pPr marL="780415" lvl="2" indent="-248285" eaLnBrk="1" fontAlgn="auto" hangingPunct="1">
              <a:spcBef>
                <a:spcPts val="0"/>
              </a:spcBef>
              <a:spcAft>
                <a:spcPts val="0"/>
              </a:spcAft>
              <a:buClr>
                <a:srgbClr val="036585"/>
              </a:buClr>
              <a:buSzPct val="83000"/>
              <a:buFont typeface="Noto Sans Symbols"/>
              <a:buChar char="■"/>
              <a:defRPr/>
            </a:pPr>
            <a:r>
              <a:rPr lang="en-US" altLang="en-US" sz="1600">
                <a:solidFill>
                  <a:schemeClr val="tx1"/>
                </a:solidFill>
                <a:latin typeface="Times New Roman"/>
                <a:cs typeface="Times New Roman"/>
              </a:rPr>
              <a:t>Setting clear expectations: AO Determination Briefing</a:t>
            </a:r>
          </a:p>
          <a:p>
            <a:pPr marL="780415" lvl="2" indent="-248285">
              <a:spcBef>
                <a:spcPts val="0"/>
              </a:spcBef>
              <a:buClr>
                <a:srgbClr val="036585"/>
              </a:buClr>
              <a:buSzPct val="83000"/>
              <a:buFont typeface="Noto Sans Symbols"/>
              <a:buChar char="■"/>
              <a:defRPr/>
            </a:pPr>
            <a:r>
              <a:rPr lang="en-US" altLang="en-US" sz="1600">
                <a:solidFill>
                  <a:srgbClr val="000000"/>
                </a:solidFill>
                <a:latin typeface="Times New Roman" panose="02020603050405020304" pitchFamily="18" charset="0"/>
                <a:cs typeface="Times New Roman" panose="02020603050405020304" pitchFamily="18" charset="0"/>
              </a:rPr>
              <a:t>Base Risk on Evidentiary analysis and data: Use Standard System Engineering: </a:t>
            </a:r>
          </a:p>
          <a:p>
            <a:pPr marL="780415" lvl="2" indent="-248285">
              <a:spcBef>
                <a:spcPts val="0"/>
              </a:spcBef>
              <a:buClr>
                <a:srgbClr val="036585"/>
              </a:buClr>
              <a:buSzPct val="83000"/>
              <a:buFont typeface="Noto Sans Symbols"/>
              <a:buChar char="■"/>
              <a:defRPr/>
            </a:pPr>
            <a:r>
              <a:rPr lang="en-US" altLang="en-US" sz="1600">
                <a:solidFill>
                  <a:srgbClr val="000000"/>
                </a:solidFill>
                <a:latin typeface="Times New Roman"/>
                <a:cs typeface="Times New Roman"/>
              </a:rPr>
              <a:t>Focus on Risk of Use: Operational-focused with enterprise view.</a:t>
            </a:r>
          </a:p>
          <a:p>
            <a:pPr marL="780415" lvl="2" indent="-248285">
              <a:spcBef>
                <a:spcPts val="0"/>
              </a:spcBef>
              <a:buClr>
                <a:srgbClr val="036585"/>
              </a:buClr>
              <a:buSzPct val="83000"/>
              <a:buFont typeface="Noto Sans Symbols"/>
              <a:buChar char="■"/>
              <a:defRPr/>
            </a:pPr>
            <a:r>
              <a:rPr lang="en-US" altLang="en-US" sz="1600">
                <a:solidFill>
                  <a:schemeClr val="accent1"/>
                </a:solidFill>
                <a:latin typeface="Times New Roman"/>
                <a:cs typeface="Times New Roman"/>
              </a:rPr>
              <a:t>Move to Single AO for each system type (e.g., Cloud, DSOP, SAP, Weapons): Streamline expectations &amp; Seams.</a:t>
            </a:r>
          </a:p>
          <a:p>
            <a:pPr marL="532130" lvl="2" indent="0" eaLnBrk="1" fontAlgn="auto" hangingPunct="1">
              <a:spcBef>
                <a:spcPts val="0"/>
              </a:spcBef>
              <a:spcAft>
                <a:spcPts val="0"/>
              </a:spcAft>
              <a:buClr>
                <a:srgbClr val="036585"/>
              </a:buClr>
              <a:buSzPct val="83000"/>
              <a:buNone/>
              <a:defRPr/>
            </a:pPr>
            <a:endParaRPr lang="en-US" altLang="en-US" sz="1800" b="1">
              <a:solidFill>
                <a:srgbClr val="000000"/>
              </a:solidFill>
              <a:latin typeface="Times New Roman" panose="02020603050405020304" pitchFamily="18" charset="0"/>
              <a:cs typeface="Times New Roman" panose="02020603050405020304" pitchFamily="18" charset="0"/>
            </a:endParaRPr>
          </a:p>
          <a:p>
            <a:pPr marL="380365" indent="-248285" eaLnBrk="1" fontAlgn="auto" hangingPunct="1">
              <a:spcBef>
                <a:spcPts val="0"/>
              </a:spcBef>
              <a:spcAft>
                <a:spcPts val="0"/>
              </a:spcAft>
              <a:buClr>
                <a:srgbClr val="036585"/>
              </a:buClr>
              <a:buSzPct val="83000"/>
              <a:buFont typeface="Noto Sans Symbols"/>
              <a:buChar char="■"/>
              <a:defRPr/>
            </a:pPr>
            <a:r>
              <a:rPr lang="en-US" altLang="en-US" sz="1800" b="1">
                <a:solidFill>
                  <a:srgbClr val="000000"/>
                </a:solidFill>
                <a:latin typeface="Times New Roman" panose="02020603050405020304" pitchFamily="18" charset="0"/>
                <a:cs typeface="Times New Roman" panose="02020603050405020304" pitchFamily="18" charset="0"/>
              </a:rPr>
              <a:t>Collaborative Execution:</a:t>
            </a:r>
          </a:p>
          <a:p>
            <a:pPr marL="780415" lvl="2" indent="-248285" eaLnBrk="1" fontAlgn="auto" hangingPunct="1">
              <a:spcBef>
                <a:spcPts val="0"/>
              </a:spcBef>
              <a:spcAft>
                <a:spcPts val="0"/>
              </a:spcAft>
              <a:buClr>
                <a:srgbClr val="036585"/>
              </a:buClr>
              <a:buSzPct val="83000"/>
              <a:buFont typeface="Noto Sans Symbols"/>
              <a:buChar char="■"/>
              <a:defRPr/>
            </a:pPr>
            <a:r>
              <a:rPr lang="en-US" altLang="en-US" sz="1600">
                <a:solidFill>
                  <a:srgbClr val="000000"/>
                </a:solidFill>
                <a:latin typeface="Times New Roman" panose="02020603050405020304" pitchFamily="18" charset="0"/>
                <a:cs typeface="Times New Roman" panose="02020603050405020304" pitchFamily="18" charset="0"/>
              </a:rPr>
              <a:t>Cyber Risk Assessors (CRA) (formerly SCA) focus on assessing risks;</a:t>
            </a:r>
          </a:p>
          <a:p>
            <a:pPr marL="780415" lvl="2" indent="-248285" eaLnBrk="1" fontAlgn="auto" hangingPunct="1">
              <a:spcBef>
                <a:spcPts val="0"/>
              </a:spcBef>
              <a:spcAft>
                <a:spcPts val="0"/>
              </a:spcAft>
              <a:buClr>
                <a:srgbClr val="036585"/>
              </a:buClr>
              <a:buSzPct val="83000"/>
              <a:buFont typeface="Noto Sans Symbols"/>
              <a:buChar char="■"/>
              <a:defRPr/>
            </a:pPr>
            <a:r>
              <a:rPr lang="en-US" altLang="en-US" sz="1600">
                <a:solidFill>
                  <a:srgbClr val="000000"/>
                </a:solidFill>
                <a:latin typeface="Times New Roman" panose="02020603050405020304" pitchFamily="18" charset="0"/>
                <a:cs typeface="Times New Roman" panose="02020603050405020304" pitchFamily="18" charset="0"/>
              </a:rPr>
              <a:t>Authorizing Official informs decision makers on cyber risks;</a:t>
            </a:r>
          </a:p>
          <a:p>
            <a:pPr marL="780415" lvl="2" indent="-248285" fontAlgn="auto">
              <a:spcBef>
                <a:spcPts val="0"/>
              </a:spcBef>
              <a:spcAft>
                <a:spcPts val="0"/>
              </a:spcAft>
              <a:buClr>
                <a:srgbClr val="036585"/>
              </a:buClr>
              <a:buSzPct val="83000"/>
              <a:buFont typeface="Noto Sans Symbols"/>
              <a:buChar char="■"/>
              <a:defRPr/>
            </a:pPr>
            <a:r>
              <a:rPr lang="en-US" altLang="en-US" sz="1600">
                <a:solidFill>
                  <a:schemeClr val="accent1"/>
                </a:solidFill>
                <a:latin typeface="Times New Roman" panose="02020603050405020304" pitchFamily="18" charset="0"/>
                <a:cs typeface="Times New Roman" panose="02020603050405020304" pitchFamily="18" charset="0"/>
              </a:rPr>
              <a:t>Partnerships with PEOs, DOEs, PMs, users, and sustainers enable holistic view.</a:t>
            </a:r>
          </a:p>
        </p:txBody>
      </p:sp>
      <p:sp>
        <p:nvSpPr>
          <p:cNvPr id="5" name="TextBox 13">
            <a:extLst>
              <a:ext uri="{FF2B5EF4-FFF2-40B4-BE49-F238E27FC236}">
                <a16:creationId xmlns:a16="http://schemas.microsoft.com/office/drawing/2014/main" id="{94DDF55B-4573-7514-F7F3-E0F23046D8F8}"/>
              </a:ext>
            </a:extLst>
          </p:cNvPr>
          <p:cNvSpPr txBox="1"/>
          <p:nvPr/>
        </p:nvSpPr>
        <p:spPr>
          <a:xfrm>
            <a:off x="345057" y="5924646"/>
            <a:ext cx="8436634" cy="338554"/>
          </a:xfrm>
          <a:prstGeom prst="rect">
            <a:avLst/>
          </a:prstGeom>
          <a:solidFill>
            <a:srgbClr val="00B0F0"/>
          </a:solidFill>
          <a:scene3d>
            <a:camera prst="orthographicFront"/>
            <a:lightRig rig="threePt" dir="t"/>
          </a:scene3d>
          <a:sp3d>
            <a:bevelT/>
          </a:sp3d>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Increase decision-making agility by focusing on risk management.</a:t>
            </a:r>
          </a:p>
        </p:txBody>
      </p:sp>
    </p:spTree>
    <p:extLst>
      <p:ext uri="{BB962C8B-B14F-4D97-AF65-F5344CB8AC3E}">
        <p14:creationId xmlns:p14="http://schemas.microsoft.com/office/powerpoint/2010/main" val="1664899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88CE-2E1F-8537-0076-DBBBC6DFE534}"/>
              </a:ext>
            </a:extLst>
          </p:cNvPr>
          <p:cNvSpPr>
            <a:spLocks noGrp="1"/>
          </p:cNvSpPr>
          <p:nvPr>
            <p:ph type="title"/>
          </p:nvPr>
        </p:nvSpPr>
        <p:spPr/>
        <p:txBody>
          <a:bodyPr>
            <a:normAutofit fontScale="90000"/>
          </a:bodyPr>
          <a:lstStyle/>
          <a:p>
            <a:r>
              <a:rPr lang="en-US"/>
              <a:t>Cyber Security &amp; Resiliency Enablers:</a:t>
            </a:r>
            <a:br>
              <a:rPr lang="en-US"/>
            </a:br>
            <a:r>
              <a:rPr lang="en-US">
                <a:solidFill>
                  <a:srgbClr val="FF0000"/>
                </a:solidFill>
              </a:rPr>
              <a:t>“First Step” </a:t>
            </a:r>
            <a:r>
              <a:rPr lang="en-US"/>
              <a:t>– Systems Engineering</a:t>
            </a:r>
          </a:p>
        </p:txBody>
      </p:sp>
      <p:sp>
        <p:nvSpPr>
          <p:cNvPr id="9" name="Rectangle 3">
            <a:extLst>
              <a:ext uri="{FF2B5EF4-FFF2-40B4-BE49-F238E27FC236}">
                <a16:creationId xmlns:a16="http://schemas.microsoft.com/office/drawing/2014/main" id="{7012871C-35B9-B439-3636-EBFD4B7D832D}"/>
              </a:ext>
            </a:extLst>
          </p:cNvPr>
          <p:cNvSpPr>
            <a:spLocks noGrp="1" noChangeArrowheads="1"/>
          </p:cNvSpPr>
          <p:nvPr>
            <p:ph idx="1"/>
          </p:nvPr>
        </p:nvSpPr>
        <p:spPr>
          <a:xfrm>
            <a:off x="353683" y="1243980"/>
            <a:ext cx="8231540" cy="4515797"/>
          </a:xfrm>
        </p:spPr>
        <p:txBody>
          <a:bodyPr>
            <a:normAutofit/>
          </a:bodyPr>
          <a:lstStyle/>
          <a:p>
            <a:pPr marL="285750" indent="-285750" defTabSz="914400">
              <a:lnSpc>
                <a:spcPct val="110000"/>
              </a:lnSpc>
              <a:buFont typeface="Wingdings" panose="05000000000000000000" pitchFamily="2" charset="2"/>
              <a:buChar char="§"/>
            </a:pPr>
            <a:r>
              <a:rPr lang="en-US" altLang="en-US" sz="1800" kern="0">
                <a:latin typeface="Times New Roman" panose="02020603050405020304" pitchFamily="18" charset="0"/>
                <a:cs typeface="+mn-cs"/>
              </a:rPr>
              <a:t>What is the system? What does it do? CONOPS? Missions?</a:t>
            </a:r>
          </a:p>
          <a:p>
            <a:pPr marL="285750" indent="-285750" defTabSz="914400">
              <a:lnSpc>
                <a:spcPct val="110000"/>
              </a:lnSpc>
              <a:buFont typeface="Wingdings" panose="05000000000000000000" pitchFamily="2" charset="2"/>
              <a:buChar char="§"/>
            </a:pPr>
            <a:r>
              <a:rPr lang="en-US" altLang="en-US" sz="1800" kern="0">
                <a:latin typeface="Times New Roman" panose="02020603050405020304" pitchFamily="18" charset="0"/>
                <a:cs typeface="+mn-cs"/>
              </a:rPr>
              <a:t>What is the system architecture? Weapon system (e.g., aircraft, ground systems, maintenance systems, training systems, etc.)?</a:t>
            </a:r>
          </a:p>
          <a:p>
            <a:pPr marL="285750" indent="-285750" defTabSz="914400">
              <a:lnSpc>
                <a:spcPct val="110000"/>
              </a:lnSpc>
              <a:buFont typeface="Wingdings" panose="05000000000000000000" pitchFamily="2" charset="2"/>
              <a:buChar char="§"/>
            </a:pPr>
            <a:r>
              <a:rPr lang="en-US" altLang="en-US" sz="1800" kern="0">
                <a:latin typeface="Times New Roman" panose="02020603050405020304" pitchFamily="18" charset="0"/>
                <a:cs typeface="+mn-cs"/>
              </a:rPr>
              <a:t>List hardware (LRU) and software and the providences of each (e.g., supply chain); identify Critical Program Information (CPI), Critical Components (CC); technical orders, and operational procedures. Identify technologies being used.</a:t>
            </a:r>
          </a:p>
          <a:p>
            <a:pPr marL="285750" indent="-285750" defTabSz="914400">
              <a:lnSpc>
                <a:spcPct val="110000"/>
              </a:lnSpc>
              <a:buFont typeface="Wingdings" panose="05000000000000000000" pitchFamily="2" charset="2"/>
              <a:buChar char="§"/>
            </a:pPr>
            <a:r>
              <a:rPr lang="en-US" altLang="en-US" sz="1800" kern="0">
                <a:latin typeface="Times New Roman" panose="02020603050405020304" pitchFamily="18" charset="0"/>
                <a:cs typeface="+mn-cs"/>
              </a:rPr>
              <a:t>Identify all external communications access points.</a:t>
            </a:r>
          </a:p>
          <a:p>
            <a:pPr marL="285750" indent="-285750" defTabSz="914400">
              <a:lnSpc>
                <a:spcPct val="110000"/>
              </a:lnSpc>
              <a:buFont typeface="Wingdings" panose="05000000000000000000" pitchFamily="2" charset="2"/>
              <a:buChar char="§"/>
            </a:pPr>
            <a:r>
              <a:rPr lang="en-US" altLang="en-US" sz="1800" kern="0">
                <a:latin typeface="Times New Roman" panose="02020603050405020304" pitchFamily="18" charset="0"/>
                <a:cs typeface="+mn-cs"/>
              </a:rPr>
              <a:t>How does data flow into, through, and out of the system? What type of data? How is it protected? Where does it come from? Where does it go? What is it used for?</a:t>
            </a:r>
          </a:p>
          <a:p>
            <a:pPr marL="285750" indent="-285750" defTabSz="914400">
              <a:lnSpc>
                <a:spcPct val="110000"/>
              </a:lnSpc>
              <a:buFont typeface="Wingdings" panose="05000000000000000000" pitchFamily="2" charset="2"/>
              <a:buChar char="§"/>
            </a:pPr>
            <a:r>
              <a:rPr lang="en-US" altLang="en-US" sz="1800" kern="0">
                <a:latin typeface="Times New Roman" panose="02020603050405020304" pitchFamily="18" charset="0"/>
                <a:cs typeface="+mn-cs"/>
              </a:rPr>
              <a:t>What threat/intel information is available?</a:t>
            </a:r>
          </a:p>
          <a:p>
            <a:pPr marL="457200" indent="-457200">
              <a:buFont typeface="+mj-lt"/>
              <a:buAutoNum type="arabicPeriod"/>
            </a:pPr>
            <a:endParaRPr lang="en-US" altLang="en-US" sz="2400"/>
          </a:p>
        </p:txBody>
      </p:sp>
      <p:sp>
        <p:nvSpPr>
          <p:cNvPr id="10" name="TextBox 13">
            <a:extLst>
              <a:ext uri="{FF2B5EF4-FFF2-40B4-BE49-F238E27FC236}">
                <a16:creationId xmlns:a16="http://schemas.microsoft.com/office/drawing/2014/main" id="{74081D13-703E-AC30-F458-3EC1BF9094D4}"/>
              </a:ext>
            </a:extLst>
          </p:cNvPr>
          <p:cNvSpPr txBox="1"/>
          <p:nvPr/>
        </p:nvSpPr>
        <p:spPr>
          <a:xfrm>
            <a:off x="353683" y="5924646"/>
            <a:ext cx="8428008" cy="338554"/>
          </a:xfrm>
          <a:prstGeom prst="rect">
            <a:avLst/>
          </a:prstGeom>
          <a:solidFill>
            <a:srgbClr val="00B0F0"/>
          </a:solidFill>
          <a:scene3d>
            <a:camera prst="orthographicFront"/>
            <a:lightRig rig="threePt" dir="t"/>
          </a:scene3d>
          <a:sp3d>
            <a:bevelT/>
          </a:sp3d>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600" b="1"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Establish the baseline from known data.</a:t>
            </a:r>
          </a:p>
        </p:txBody>
      </p:sp>
    </p:spTree>
    <p:extLst>
      <p:ext uri="{BB962C8B-B14F-4D97-AF65-F5344CB8AC3E}">
        <p14:creationId xmlns:p14="http://schemas.microsoft.com/office/powerpoint/2010/main" val="407857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DFB5-3C77-4B9A-7D6A-22AF3B7C952E}"/>
              </a:ext>
            </a:extLst>
          </p:cNvPr>
          <p:cNvSpPr>
            <a:spLocks noGrp="1"/>
          </p:cNvSpPr>
          <p:nvPr>
            <p:ph type="title"/>
          </p:nvPr>
        </p:nvSpPr>
        <p:spPr/>
        <p:txBody>
          <a:bodyPr>
            <a:normAutofit/>
          </a:bodyPr>
          <a:lstStyle/>
          <a:p>
            <a:r>
              <a:rPr lang="en-US"/>
              <a:t>Agenda</a:t>
            </a:r>
          </a:p>
        </p:txBody>
      </p:sp>
      <p:sp>
        <p:nvSpPr>
          <p:cNvPr id="4" name="TextBox 3">
            <a:extLst>
              <a:ext uri="{FF2B5EF4-FFF2-40B4-BE49-F238E27FC236}">
                <a16:creationId xmlns:a16="http://schemas.microsoft.com/office/drawing/2014/main" id="{E965A0C4-931A-4415-FEB9-CF045809DEDF}"/>
              </a:ext>
            </a:extLst>
          </p:cNvPr>
          <p:cNvSpPr txBox="1"/>
          <p:nvPr/>
        </p:nvSpPr>
        <p:spPr>
          <a:xfrm>
            <a:off x="533400" y="1371600"/>
            <a:ext cx="4495800" cy="48474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Module 0: Authorizing Official’s (AO) Perspective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Mr. Holtzman Introduction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hlinkClick r:id="rId2" action="ppaction://hlinksldjump"/>
              </a:rPr>
              <a:t>Module 1: Fast Track </a:t>
            </a:r>
            <a:endParaRPr kumimoji="0" lang="en-US" sz="11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What is it?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Background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Elements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Fast Track and RMF</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Authorization Determinations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hlinkClick r:id="" action="ppaction://noaction"/>
              </a:rPr>
              <a:t>Module 2: Authorizing Official (AO)</a:t>
            </a:r>
            <a:endParaRPr kumimoji="0" lang="en-US" sz="11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Introduction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AODR’s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Cyber Team Roles and Responsibilities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AO/CRA Communication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AO Objectives, Enablers and Collaboration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AO Playbook v1.0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hlinkClick r:id="" action="ppaction://noaction"/>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hlinkClick r:id="" action="ppaction://noaction"/>
              </a:rPr>
              <a:t>Module 3: Cyber Risk Assessor (CRA)</a:t>
            </a:r>
            <a:endParaRPr kumimoji="0" lang="en-US" sz="11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Introduction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CRA Roles and Responsibilities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CRA Objectives v1.0</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CRA Onboarding v1.0</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CRA Playbook v1.0</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Key AO Information</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 name="TextBox 4">
            <a:extLst>
              <a:ext uri="{FF2B5EF4-FFF2-40B4-BE49-F238E27FC236}">
                <a16:creationId xmlns:a16="http://schemas.microsoft.com/office/drawing/2014/main" id="{125FB778-FCD9-80A8-E9A1-65D195AFAA02}"/>
              </a:ext>
            </a:extLst>
          </p:cNvPr>
          <p:cNvSpPr txBox="1"/>
          <p:nvPr/>
        </p:nvSpPr>
        <p:spPr>
          <a:xfrm>
            <a:off x="5105400" y="1371600"/>
            <a:ext cx="3733799" cy="547842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hlinkClick r:id="" action="ppaction://noaction"/>
              </a:rPr>
              <a:t>Module 4: Body of Evidence, Artifacts - Information Tools</a:t>
            </a:r>
            <a:endParaRPr kumimoji="0" lang="en-US" sz="1000" b="1" i="0" u="none" strike="noStrike" kern="1200" cap="none" spc="0" normalizeH="0" baseline="0" noProof="0">
              <a:ln>
                <a:noFill/>
              </a:ln>
              <a:solidFill>
                <a:srgbClr val="0070C0"/>
              </a:solidFill>
              <a:effectLst/>
              <a:uLnTx/>
              <a:uFillTx/>
              <a:latin typeface="Times New Roman" panose="02020603050405020304"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IT Categorization and Selection Checklist  (ITCSC)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AO Determination Brief</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Risk Analysis Report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CRA Recommendation Letter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Draft AO Authorization Letter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70C0"/>
                </a:solidFill>
                <a:latin typeface="Times New Roman" panose="02020603050405020304" pitchFamily="18" charset="0"/>
              </a:rPr>
              <a:t>* Risk Assessment Report </a:t>
            </a:r>
            <a:endParaRPr kumimoji="0" lang="en-US" sz="10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effectLst/>
                <a:uLnTx/>
                <a:uFillTx/>
                <a:latin typeface="Times New Roman" panose="02020603050405020304" pitchFamily="18" charset="0"/>
                <a:ea typeface="+mn-ea"/>
                <a:cs typeface="+mn-cs"/>
              </a:rPr>
              <a:t>DevSecOps (DSOP) CONOPs (If applicable)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AO Determination Brief Guide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Documentation A&amp;A Lifecycle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hlinkClick r:id="" action="ppaction://noaction"/>
              </a:rPr>
              <a:t>Module 5: CRA Assessments</a:t>
            </a:r>
            <a:endParaRPr kumimoji="0" lang="en-US" sz="1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Assess Only Process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Security Assessment Plan (SAP)</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Risk Assessment Report (RAR)</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Security Assessment Report (SAR)</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Plan of Action &amp; Milestone (POA&amp;M)</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In/Out Briefing</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hlinkClick r:id="" action="ppaction://noaction"/>
              </a:rPr>
              <a:t>Module 6: Continuous Execution</a:t>
            </a:r>
            <a:endParaRPr kumimoji="0" lang="en-US" sz="1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Continuous Monitoring Plan (ConMon)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Conditions/ Residual Risks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No Security Impact (NSI)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Reciprocity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eMASS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hlinkClick r:id="" action="ppaction://noaction"/>
              </a:rPr>
              <a:t>Module 7: Agile Authorization Ecosystem</a:t>
            </a:r>
            <a:endParaRPr kumimoji="0" lang="en-US" sz="1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Putting all of this together</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Phased Approach</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Summary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endParaRPr kumimoji="0" lang="en-US" sz="1000" b="1" i="0" u="none" strike="noStrike" kern="1200" cap="none" spc="0" normalizeH="0" baseline="0" noProof="0">
              <a:ln>
                <a:noFill/>
              </a:ln>
              <a:solidFill>
                <a:srgbClr val="0070C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04170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88CE-2E1F-8537-0076-DBBBC6DFE534}"/>
              </a:ext>
            </a:extLst>
          </p:cNvPr>
          <p:cNvSpPr>
            <a:spLocks noGrp="1"/>
          </p:cNvSpPr>
          <p:nvPr>
            <p:ph type="title"/>
          </p:nvPr>
        </p:nvSpPr>
        <p:spPr/>
        <p:txBody>
          <a:bodyPr>
            <a:normAutofit fontScale="90000"/>
          </a:bodyPr>
          <a:lstStyle/>
          <a:p>
            <a:r>
              <a:rPr lang="en-US"/>
              <a:t>Cyber Security &amp; Resiliency Enablers:</a:t>
            </a:r>
            <a:br>
              <a:rPr lang="en-US"/>
            </a:br>
            <a:r>
              <a:rPr lang="en-US"/>
              <a:t>Supply Chain Risks</a:t>
            </a:r>
          </a:p>
        </p:txBody>
      </p:sp>
      <p:sp>
        <p:nvSpPr>
          <p:cNvPr id="10" name="TextBox 13">
            <a:extLst>
              <a:ext uri="{FF2B5EF4-FFF2-40B4-BE49-F238E27FC236}">
                <a16:creationId xmlns:a16="http://schemas.microsoft.com/office/drawing/2014/main" id="{74081D13-703E-AC30-F458-3EC1BF9094D4}"/>
              </a:ext>
            </a:extLst>
          </p:cNvPr>
          <p:cNvSpPr txBox="1"/>
          <p:nvPr/>
        </p:nvSpPr>
        <p:spPr>
          <a:xfrm>
            <a:off x="353683" y="5924646"/>
            <a:ext cx="8428008" cy="338554"/>
          </a:xfrm>
          <a:prstGeom prst="rect">
            <a:avLst/>
          </a:prstGeom>
          <a:solidFill>
            <a:srgbClr val="00B0F0"/>
          </a:solidFill>
          <a:scene3d>
            <a:camera prst="orthographicFront"/>
            <a:lightRig rig="threePt" dir="t"/>
          </a:scene3d>
          <a:sp3d>
            <a:bevelT/>
          </a:sp3d>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600" b="1"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Establish the baseline from known data.</a:t>
            </a:r>
          </a:p>
        </p:txBody>
      </p:sp>
      <p:sp>
        <p:nvSpPr>
          <p:cNvPr id="5" name="Content Placeholder 2">
            <a:extLst>
              <a:ext uri="{FF2B5EF4-FFF2-40B4-BE49-F238E27FC236}">
                <a16:creationId xmlns:a16="http://schemas.microsoft.com/office/drawing/2014/main" id="{4142C0FF-6495-5475-7980-D18970442B9B}"/>
              </a:ext>
            </a:extLst>
          </p:cNvPr>
          <p:cNvSpPr txBox="1">
            <a:spLocks/>
          </p:cNvSpPr>
          <p:nvPr/>
        </p:nvSpPr>
        <p:spPr>
          <a:xfrm>
            <a:off x="490987" y="1321180"/>
            <a:ext cx="8153400" cy="4093428"/>
          </a:xfrm>
          <a:prstGeom prst="rect">
            <a:avLst/>
          </a:prstGeom>
        </p:spPr>
        <p:txBody>
          <a:bodyPr wrap="square" lIns="0" tIns="0" rIns="0" bIns="0">
            <a:spAutoFit/>
          </a:bodyPr>
          <a:lstStyle>
            <a:lvl1pPr marL="0">
              <a:defRPr b="0" i="0">
                <a:solidFill>
                  <a:schemeClr val="tx1"/>
                </a:solidFill>
                <a:latin typeface="Times New Roman" panose="02020603050405020304" pitchFamily="18" charset="0"/>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pPr marL="285750" indent="-285750">
              <a:buFont typeface="Wingdings" panose="05000000000000000000" pitchFamily="2" charset="2"/>
              <a:buChar char="§"/>
            </a:pPr>
            <a:r>
              <a:rPr lang="en-US" sz="1400" kern="0">
                <a:cs typeface="Times New Roman" panose="02020603050405020304" pitchFamily="18" charset="0"/>
              </a:rPr>
              <a:t>Bill of Material (BOM) - As part of the Systems Engineering process, especially in a legacy system, programs already know all parts (HW and SW);</a:t>
            </a:r>
          </a:p>
          <a:p>
            <a:pPr marL="285750" indent="-285750">
              <a:buFont typeface="Wingdings" panose="05000000000000000000" pitchFamily="2" charset="2"/>
              <a:buChar char="§"/>
            </a:pPr>
            <a:endParaRPr lang="en-US" sz="1400" kern="0">
              <a:cs typeface="Times New Roman" panose="02020603050405020304" pitchFamily="18" charset="0"/>
            </a:endParaRPr>
          </a:p>
          <a:p>
            <a:pPr marL="285750" indent="-285750">
              <a:buFont typeface="Wingdings" panose="05000000000000000000" pitchFamily="2" charset="2"/>
              <a:buChar char="§"/>
            </a:pPr>
            <a:r>
              <a:rPr lang="en-US" sz="1400" kern="0">
                <a:cs typeface="Times New Roman" panose="02020603050405020304" pitchFamily="18" charset="0"/>
              </a:rPr>
              <a:t>Existing supplier management process identifies source of suppliers, End of Life (EOL) analysis, and alternate part analysis. (Document “As Is”)</a:t>
            </a:r>
          </a:p>
          <a:p>
            <a:pPr marL="285750" indent="-285750">
              <a:buFont typeface="Wingdings" panose="05000000000000000000" pitchFamily="2" charset="2"/>
              <a:buChar char="§"/>
            </a:pPr>
            <a:endParaRPr lang="en-US" sz="1400" kern="0">
              <a:cs typeface="Times New Roman" panose="02020603050405020304" pitchFamily="18" charset="0"/>
            </a:endParaRPr>
          </a:p>
          <a:p>
            <a:pPr marL="285750" indent="-285750">
              <a:buFont typeface="Wingdings" panose="05000000000000000000" pitchFamily="2" charset="2"/>
              <a:buChar char="§"/>
            </a:pPr>
            <a:r>
              <a:rPr lang="en-US" sz="1400" kern="0">
                <a:cs typeface="Times New Roman" panose="02020603050405020304" pitchFamily="18" charset="0"/>
              </a:rPr>
              <a:t>Existing criteria being used by primes and flowed down to subs, on purchasing of parts is known ?</a:t>
            </a:r>
          </a:p>
          <a:p>
            <a:pPr marL="285750" indent="-285750">
              <a:buFont typeface="Wingdings" panose="05000000000000000000" pitchFamily="2" charset="2"/>
              <a:buChar char="§"/>
            </a:pPr>
            <a:endParaRPr lang="en-US" sz="1400" kern="0">
              <a:cs typeface="Times New Roman" panose="02020603050405020304" pitchFamily="18" charset="0"/>
            </a:endParaRPr>
          </a:p>
          <a:p>
            <a:pPr marL="285750" indent="-285750">
              <a:buFont typeface="Wingdings" panose="05000000000000000000" pitchFamily="2" charset="2"/>
              <a:buChar char="§"/>
            </a:pPr>
            <a:r>
              <a:rPr lang="en-US" sz="1400" kern="0">
                <a:cs typeface="Times New Roman" panose="02020603050405020304" pitchFamily="18" charset="0"/>
              </a:rPr>
              <a:t>What is the supply chain mapping? Does one exist already?</a:t>
            </a:r>
          </a:p>
          <a:p>
            <a:pPr marL="971550" lvl="2" indent="-285750">
              <a:buFont typeface="Arial" panose="020B0604020202020204" pitchFamily="34" charset="0"/>
              <a:buChar char="•"/>
            </a:pPr>
            <a:r>
              <a:rPr lang="en-US" sz="1400" kern="0">
                <a:solidFill>
                  <a:sysClr val="windowText" lastClr="000000"/>
                </a:solidFill>
                <a:latin typeface="Times New Roman" panose="02020603050405020304" pitchFamily="18" charset="0"/>
                <a:cs typeface="Times New Roman" panose="02020603050405020304" pitchFamily="18" charset="0"/>
              </a:rPr>
              <a:t>Graphical representation of supply chain down?</a:t>
            </a:r>
          </a:p>
          <a:p>
            <a:pPr marL="628650" lvl="1" indent="-285750">
              <a:buFont typeface="Wingdings" panose="05000000000000000000" pitchFamily="2" charset="2"/>
              <a:buChar char="§"/>
            </a:pPr>
            <a:endParaRPr lang="en-US" sz="1400" kern="0">
              <a:solidFill>
                <a:sysClr val="windowText" lastClr="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1400" kern="0">
                <a:cs typeface="Times New Roman" panose="02020603050405020304" pitchFamily="18" charset="0"/>
              </a:rPr>
              <a:t>With the data collected from item above - review of </a:t>
            </a:r>
            <a:r>
              <a:rPr lang="en-US" sz="1400" b="1" kern="0">
                <a:cs typeface="Times New Roman" panose="02020603050405020304" pitchFamily="18" charset="0"/>
              </a:rPr>
              <a:t>“potential risks” </a:t>
            </a:r>
            <a:r>
              <a:rPr lang="en-US" sz="1400" kern="0">
                <a:cs typeface="Times New Roman" panose="02020603050405020304" pitchFamily="18" charset="0"/>
              </a:rPr>
              <a:t>of the supply chain can be done rather quickly at low cost – “As Is/Known”</a:t>
            </a:r>
          </a:p>
          <a:p>
            <a:pPr marL="285750" indent="-285750">
              <a:buFont typeface="Wingdings" panose="05000000000000000000" pitchFamily="2" charset="2"/>
              <a:buChar char="§"/>
            </a:pPr>
            <a:endParaRPr lang="en-US" sz="1400" kern="0">
              <a:cs typeface="Times New Roman" panose="02020603050405020304" pitchFamily="18" charset="0"/>
            </a:endParaRPr>
          </a:p>
          <a:p>
            <a:pPr marL="285750" indent="-285750">
              <a:buFont typeface="Wingdings" panose="05000000000000000000" pitchFamily="2" charset="2"/>
              <a:buChar char="§"/>
            </a:pPr>
            <a:r>
              <a:rPr lang="en-US" sz="1400" kern="0">
                <a:cs typeface="Times New Roman" panose="02020603050405020304" pitchFamily="18" charset="0"/>
              </a:rPr>
              <a:t>Available intel/ threat info can be applied against the list of parts or suppliers identified (or technologies) – If Known?</a:t>
            </a:r>
          </a:p>
          <a:p>
            <a:pPr marL="285750" indent="-285750">
              <a:buFont typeface="Wingdings" panose="05000000000000000000" pitchFamily="2" charset="2"/>
              <a:buChar char="§"/>
            </a:pPr>
            <a:endParaRPr lang="en-US" sz="1400" kern="0">
              <a:cs typeface="Times New Roman" panose="02020603050405020304" pitchFamily="18" charset="0"/>
            </a:endParaRPr>
          </a:p>
          <a:p>
            <a:pPr marL="285750" indent="-285750">
              <a:buFont typeface="Wingdings" panose="05000000000000000000" pitchFamily="2" charset="2"/>
              <a:buChar char="§"/>
            </a:pPr>
            <a:r>
              <a:rPr lang="en-US" sz="1400" kern="0">
                <a:cs typeface="Times New Roman" panose="02020603050405020304" pitchFamily="18" charset="0"/>
              </a:rPr>
              <a:t>Provides an assessment of risk of the current supply chain </a:t>
            </a:r>
          </a:p>
          <a:p>
            <a:pPr marL="628650" lvl="1" indent="-285750">
              <a:buFont typeface="Arial" panose="020B0604020202020204" pitchFamily="34" charset="0"/>
              <a:buChar char="•"/>
            </a:pPr>
            <a:r>
              <a:rPr lang="en-US" sz="1400" kern="0">
                <a:solidFill>
                  <a:sysClr val="windowText" lastClr="000000"/>
                </a:solidFill>
                <a:latin typeface="Times New Roman" panose="02020603050405020304" pitchFamily="18" charset="0"/>
                <a:cs typeface="Times New Roman" panose="02020603050405020304" pitchFamily="18" charset="0"/>
              </a:rPr>
              <a:t> Better than we have today!</a:t>
            </a:r>
          </a:p>
        </p:txBody>
      </p:sp>
    </p:spTree>
    <p:extLst>
      <p:ext uri="{BB962C8B-B14F-4D97-AF65-F5344CB8AC3E}">
        <p14:creationId xmlns:p14="http://schemas.microsoft.com/office/powerpoint/2010/main" val="1259116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88CE-2E1F-8537-0076-DBBBC6DFE534}"/>
              </a:ext>
            </a:extLst>
          </p:cNvPr>
          <p:cNvSpPr>
            <a:spLocks noGrp="1"/>
          </p:cNvSpPr>
          <p:nvPr>
            <p:ph type="title"/>
          </p:nvPr>
        </p:nvSpPr>
        <p:spPr/>
        <p:txBody>
          <a:bodyPr>
            <a:normAutofit/>
          </a:bodyPr>
          <a:lstStyle/>
          <a:p>
            <a:r>
              <a:rPr lang="en-US"/>
              <a:t>AO Playbook</a:t>
            </a:r>
          </a:p>
        </p:txBody>
      </p:sp>
      <p:sp>
        <p:nvSpPr>
          <p:cNvPr id="2" name="TextBox 1">
            <a:extLst>
              <a:ext uri="{FF2B5EF4-FFF2-40B4-BE49-F238E27FC236}">
                <a16:creationId xmlns:a16="http://schemas.microsoft.com/office/drawing/2014/main" id="{A51C9808-09F0-E1FD-C477-1A4253BC2BD4}"/>
              </a:ext>
            </a:extLst>
          </p:cNvPr>
          <p:cNvSpPr txBox="1"/>
          <p:nvPr/>
        </p:nvSpPr>
        <p:spPr>
          <a:xfrm>
            <a:off x="381000" y="1389277"/>
            <a:ext cx="8252459" cy="4770537"/>
          </a:xfrm>
          <a:prstGeom prst="rect">
            <a:avLst/>
          </a:prstGeom>
          <a:noFill/>
        </p:spPr>
        <p:txBody>
          <a:bodyPr wrap="square" rtlCol="0" anchor="ctr">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a:latin typeface="Times New Roman" panose="02020603050405020304" pitchFamily="18" charset="0"/>
                <a:ea typeface="Times New Roman"/>
                <a:cs typeface="Times New Roman" panose="02020603050405020304" pitchFamily="18" charset="0"/>
                <a:sym typeface="Times New Roman"/>
              </a:rPr>
              <a:t>Hold the AO to the Playbook</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a:latin typeface="Times New Roman" panose="02020603050405020304" pitchFamily="18" charset="0"/>
              <a:ea typeface="Times New Roman"/>
              <a:cs typeface="Times New Roman" panose="02020603050405020304" pitchFamily="18" charset="0"/>
              <a:sym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Times New Roman" panose="02020603050405020304" pitchFamily="18" charset="0"/>
                <a:ea typeface="Times New Roman"/>
                <a:cs typeface="Times New Roman" panose="02020603050405020304" pitchFamily="18" charset="0"/>
                <a:sym typeface="Times New Roman"/>
              </a:rPr>
              <a:t>High-level guide on the Criteria, Observables and Behavior (COB) expectations and templates used when interacting with the AO for authorization determinations.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effectLst/>
              <a:uLnTx/>
              <a:uFillTx/>
              <a:latin typeface="Times New Roman" panose="02020603050405020304" pitchFamily="18" charset="0"/>
              <a:ea typeface="Times New Roman"/>
              <a:cs typeface="Times New Roman" panose="02020603050405020304" pitchFamily="18" charset="0"/>
              <a:sym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latin typeface="Times New Roman" panose="02020603050405020304" pitchFamily="18" charset="0"/>
                <a:ea typeface="Times New Roman"/>
                <a:cs typeface="Times New Roman" panose="02020603050405020304" pitchFamily="18" charset="0"/>
                <a:sym typeface="Times New Roman"/>
              </a:rPr>
              <a:t>Objectives, Enablers and Collaborative Execution</a:t>
            </a:r>
            <a:endParaRPr kumimoji="0" lang="en-US" sz="2000" b="0" i="0" u="none" strike="noStrike" kern="1200" cap="none" spc="0" normalizeH="0" baseline="0" noProof="0">
              <a:ln>
                <a:noFill/>
              </a:ln>
              <a:effectLst/>
              <a:uLnTx/>
              <a:uFillTx/>
              <a:latin typeface="Times New Roman" panose="02020603050405020304" pitchFamily="18" charset="0"/>
              <a:ea typeface="Times New Roman"/>
              <a:cs typeface="Times New Roman" panose="02020603050405020304" pitchFamily="18" charset="0"/>
              <a:sym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a:latin typeface="Times New Roman" panose="02020603050405020304" pitchFamily="18" charset="0"/>
              <a:cs typeface="Times New Roman" panose="02020603050405020304" pitchFamily="18" charset="0"/>
              <a:sym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sym typeface="Times New Roman"/>
              </a:rPr>
              <a:t>Its “not” a magical formula – it’s a “</a:t>
            </a:r>
            <a:r>
              <a:rPr kumimoji="0" lang="en-US" sz="20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sym typeface="Times New Roman"/>
              </a:rPr>
              <a:t>Risk Based” </a:t>
            </a:r>
            <a:r>
              <a:rPr kumimoji="0" lang="en-US" sz="20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sym typeface="Times New Roman"/>
              </a:rPr>
              <a:t>View</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sym typeface="Times New Roman"/>
            </a:endParaRPr>
          </a:p>
          <a:p>
            <a:pPr marL="1428750" lvl="2" indent="-514350">
              <a:buFont typeface="Wingdings" panose="05000000000000000000" pitchFamily="2" charset="2"/>
              <a:buChar char="§"/>
              <a:defRPr/>
            </a:pPr>
            <a:r>
              <a:rPr kumimoji="0" lang="en-US" sz="2000" b="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Standard Acquisition Systems Engineering Data</a:t>
            </a:r>
          </a:p>
          <a:p>
            <a:pPr marL="1428750" lvl="2" indent="-514350">
              <a:buFont typeface="Wingdings" panose="05000000000000000000" pitchFamily="2" charset="2"/>
              <a:buChar char="§"/>
              <a:defRPr/>
            </a:pPr>
            <a:r>
              <a:rPr kumimoji="0" lang="en-US" sz="2000" b="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Scoping the assessment criteria and outcomes</a:t>
            </a:r>
          </a:p>
          <a:p>
            <a:pPr marL="1428750" lvl="2" indent="-514350">
              <a:buFont typeface="Wingdings" panose="05000000000000000000" pitchFamily="2" charset="2"/>
              <a:buChar char="§"/>
              <a:defRPr/>
            </a:pPr>
            <a:r>
              <a:rPr kumimoji="0" lang="en-US" sz="2000" b="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Completing and providing a detailed Determination Briefing to the AO</a:t>
            </a:r>
          </a:p>
          <a:p>
            <a:pPr marL="1428750" lvl="2" indent="-514350">
              <a:buFont typeface="Wingdings" panose="05000000000000000000" pitchFamily="2" charset="2"/>
              <a:buChar char="§"/>
              <a:defRPr/>
            </a:pPr>
            <a:endParaRPr kumimoji="0" lang="en-US" sz="2400" b="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74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88CE-2E1F-8537-0076-DBBBC6DFE534}"/>
              </a:ext>
            </a:extLst>
          </p:cNvPr>
          <p:cNvSpPr>
            <a:spLocks noGrp="1"/>
          </p:cNvSpPr>
          <p:nvPr>
            <p:ph type="title"/>
          </p:nvPr>
        </p:nvSpPr>
        <p:spPr/>
        <p:txBody>
          <a:bodyPr>
            <a:normAutofit fontScale="90000"/>
          </a:bodyPr>
          <a:lstStyle/>
          <a:p>
            <a:r>
              <a:rPr lang="en-US"/>
              <a:t>Operation Vulcan Logic</a:t>
            </a:r>
            <a:br>
              <a:rPr lang="en-US"/>
            </a:br>
            <a:r>
              <a:rPr lang="en-US"/>
              <a:t>Fast Track Implementation: Agile Authorizations</a:t>
            </a:r>
          </a:p>
        </p:txBody>
      </p:sp>
      <p:sp>
        <p:nvSpPr>
          <p:cNvPr id="3" name="TextBox 13">
            <a:extLst>
              <a:ext uri="{FF2B5EF4-FFF2-40B4-BE49-F238E27FC236}">
                <a16:creationId xmlns:a16="http://schemas.microsoft.com/office/drawing/2014/main" id="{FBB1837B-5E65-0AB5-0DA0-FA3D09EF501F}"/>
              </a:ext>
            </a:extLst>
          </p:cNvPr>
          <p:cNvSpPr txBox="1"/>
          <p:nvPr/>
        </p:nvSpPr>
        <p:spPr>
          <a:xfrm>
            <a:off x="1097094" y="5849516"/>
            <a:ext cx="6925030" cy="461665"/>
          </a:xfrm>
          <a:prstGeom prst="rect">
            <a:avLst/>
          </a:prstGeom>
          <a:solidFill>
            <a:srgbClr val="00B0F0"/>
          </a:solidFill>
          <a:scene3d>
            <a:camera prst="orthographicFront"/>
            <a:lightRig rig="threePt" dir="t"/>
          </a:scene3d>
          <a:sp3d>
            <a:bevelT/>
          </a:sp3d>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400" b="1" i="0" u="none" strike="noStrike" kern="1200" cap="none" spc="0" normalizeH="0" baseline="0" noProof="0">
                <a:ln>
                  <a:noFill/>
                </a:ln>
                <a:solidFill>
                  <a:srgbClr val="000000"/>
                </a:solidFill>
                <a:effectLst/>
                <a:uLnTx/>
                <a:uFillTx/>
                <a:latin typeface="Arial"/>
                <a:cs typeface="Arial"/>
                <a:sym typeface="Arial"/>
              </a:rPr>
              <a:t>Operationalizing the Fast Track ATO Process</a:t>
            </a: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5" name="Rectangle 4">
            <a:extLst>
              <a:ext uri="{FF2B5EF4-FFF2-40B4-BE49-F238E27FC236}">
                <a16:creationId xmlns:a16="http://schemas.microsoft.com/office/drawing/2014/main" id="{2F7F63D0-0C43-16B7-ABDB-283CC68629CF}"/>
              </a:ext>
            </a:extLst>
          </p:cNvPr>
          <p:cNvSpPr/>
          <p:nvPr/>
        </p:nvSpPr>
        <p:spPr>
          <a:xfrm>
            <a:off x="1141933" y="4167947"/>
            <a:ext cx="864704" cy="27829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27">
            <a:extLst>
              <a:ext uri="{FF2B5EF4-FFF2-40B4-BE49-F238E27FC236}">
                <a16:creationId xmlns:a16="http://schemas.microsoft.com/office/drawing/2014/main" id="{6AE92437-A7F7-9B13-BF41-08BEE5F9E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890" y="1470077"/>
            <a:ext cx="3100110" cy="3103558"/>
          </a:xfrm>
          <a:prstGeom prst="rect">
            <a:avLst/>
          </a:prstGeom>
        </p:spPr>
      </p:pic>
      <p:sp>
        <p:nvSpPr>
          <p:cNvPr id="7" name="Rectángulo 4">
            <a:extLst>
              <a:ext uri="{FF2B5EF4-FFF2-40B4-BE49-F238E27FC236}">
                <a16:creationId xmlns:a16="http://schemas.microsoft.com/office/drawing/2014/main" id="{B1D3CF0B-8714-0C5A-05C5-B6C52ABF4E53}"/>
              </a:ext>
            </a:extLst>
          </p:cNvPr>
          <p:cNvSpPr/>
          <p:nvPr/>
        </p:nvSpPr>
        <p:spPr>
          <a:xfrm>
            <a:off x="37132" y="4466104"/>
            <a:ext cx="9106868" cy="820761"/>
          </a:xfrm>
          <a:prstGeom prst="rect">
            <a:avLst/>
          </a:prstGeom>
          <a:solidFill>
            <a:srgbClr val="F1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6">
            <a:extLst>
              <a:ext uri="{FF2B5EF4-FFF2-40B4-BE49-F238E27FC236}">
                <a16:creationId xmlns:a16="http://schemas.microsoft.com/office/drawing/2014/main" id="{8101D818-0420-77BB-6C63-E11B707B070A}"/>
              </a:ext>
            </a:extLst>
          </p:cNvPr>
          <p:cNvPicPr>
            <a:picLocks noChangeAspect="1"/>
          </p:cNvPicPr>
          <p:nvPr/>
        </p:nvPicPr>
        <p:blipFill rotWithShape="1">
          <a:blip r:embed="rId3">
            <a:extLst>
              <a:ext uri="{28A0092B-C50C-407E-A947-70E740481C1C}">
                <a14:useLocalDpi xmlns:a14="http://schemas.microsoft.com/office/drawing/2010/main" val="0"/>
              </a:ext>
            </a:extLst>
          </a:blip>
          <a:srcRect l="2502" r="69348"/>
          <a:stretch/>
        </p:blipFill>
        <p:spPr>
          <a:xfrm>
            <a:off x="408022" y="1677461"/>
            <a:ext cx="2123574" cy="862149"/>
          </a:xfrm>
          <a:prstGeom prst="rect">
            <a:avLst/>
          </a:prstGeom>
        </p:spPr>
      </p:pic>
      <p:pic>
        <p:nvPicPr>
          <p:cNvPr id="9" name="Imagen 7">
            <a:extLst>
              <a:ext uri="{FF2B5EF4-FFF2-40B4-BE49-F238E27FC236}">
                <a16:creationId xmlns:a16="http://schemas.microsoft.com/office/drawing/2014/main" id="{A3EAB944-F06F-2B56-842E-072B3803BFB8}"/>
              </a:ext>
            </a:extLst>
          </p:cNvPr>
          <p:cNvPicPr>
            <a:picLocks noChangeAspect="1"/>
          </p:cNvPicPr>
          <p:nvPr/>
        </p:nvPicPr>
        <p:blipFill rotWithShape="1">
          <a:blip r:embed="rId3">
            <a:extLst>
              <a:ext uri="{28A0092B-C50C-407E-A947-70E740481C1C}">
                <a14:useLocalDpi xmlns:a14="http://schemas.microsoft.com/office/drawing/2010/main" val="0"/>
              </a:ext>
            </a:extLst>
          </a:blip>
          <a:srcRect l="35965" r="34370"/>
          <a:stretch/>
        </p:blipFill>
        <p:spPr>
          <a:xfrm>
            <a:off x="3378045" y="1715237"/>
            <a:ext cx="2237873" cy="862149"/>
          </a:xfrm>
          <a:prstGeom prst="rect">
            <a:avLst/>
          </a:prstGeom>
        </p:spPr>
      </p:pic>
      <p:sp>
        <p:nvSpPr>
          <p:cNvPr id="10" name="CuadroTexto 8">
            <a:extLst>
              <a:ext uri="{FF2B5EF4-FFF2-40B4-BE49-F238E27FC236}">
                <a16:creationId xmlns:a16="http://schemas.microsoft.com/office/drawing/2014/main" id="{33048868-F0C7-A9C1-60F9-ED0FBE8F5041}"/>
              </a:ext>
            </a:extLst>
          </p:cNvPr>
          <p:cNvSpPr txBox="1"/>
          <p:nvPr/>
        </p:nvSpPr>
        <p:spPr>
          <a:xfrm>
            <a:off x="241691" y="2423514"/>
            <a:ext cx="271639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Systems/Systems Security Engineering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Evidentiary Data &amp;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Architectures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System Boundaries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Functional Requirements Decomposition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Data Flows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Technologies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Previous Assessments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Test Results (Red/Blue/Etc.)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Standard Acquisition Systems Engineering Data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Grow it in</a:t>
            </a:r>
            <a:endParaRPr kumimoji="0" lang="en-US"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9">
            <a:extLst>
              <a:ext uri="{FF2B5EF4-FFF2-40B4-BE49-F238E27FC236}">
                <a16:creationId xmlns:a16="http://schemas.microsoft.com/office/drawing/2014/main" id="{0D0F5304-A040-8991-08C5-24DC606BA34E}"/>
              </a:ext>
            </a:extLst>
          </p:cNvPr>
          <p:cNvSpPr txBox="1"/>
          <p:nvPr/>
        </p:nvSpPr>
        <p:spPr>
          <a:xfrm>
            <a:off x="3211632" y="2483356"/>
            <a:ext cx="2758702" cy="1423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Collaboration with AO/CRA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Discuss risk assessment and way ahead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Previous assessments analysis 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Operational Use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Scope the assessment criteria and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VE" sz="1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V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DCEC9E54-452D-5F93-86B6-2C52B5AA082E}"/>
              </a:ext>
            </a:extLst>
          </p:cNvPr>
          <p:cNvSpPr txBox="1"/>
          <p:nvPr/>
        </p:nvSpPr>
        <p:spPr>
          <a:xfrm>
            <a:off x="6363972" y="2445572"/>
            <a:ext cx="2491606" cy="12849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Continually Execute Risk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Tool Agnostic - Focus on Evidentiary Data and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Clinically define Risk of Use Posture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Outline Mitigations for Risks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V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Imagen 12">
            <a:extLst>
              <a:ext uri="{FF2B5EF4-FFF2-40B4-BE49-F238E27FC236}">
                <a16:creationId xmlns:a16="http://schemas.microsoft.com/office/drawing/2014/main" id="{7ACE300E-B423-021B-2B27-79749A4D1238}"/>
              </a:ext>
            </a:extLst>
          </p:cNvPr>
          <p:cNvPicPr>
            <a:picLocks noChangeAspect="1"/>
          </p:cNvPicPr>
          <p:nvPr/>
        </p:nvPicPr>
        <p:blipFill rotWithShape="1">
          <a:blip r:embed="rId3">
            <a:extLst>
              <a:ext uri="{28A0092B-C50C-407E-A947-70E740481C1C}">
                <a14:useLocalDpi xmlns:a14="http://schemas.microsoft.com/office/drawing/2010/main" val="0"/>
              </a:ext>
            </a:extLst>
          </a:blip>
          <a:srcRect l="70197" r="527"/>
          <a:stretch/>
        </p:blipFill>
        <p:spPr>
          <a:xfrm>
            <a:off x="6435398" y="1674061"/>
            <a:ext cx="2173594" cy="855326"/>
          </a:xfrm>
          <a:prstGeom prst="rect">
            <a:avLst/>
          </a:prstGeom>
        </p:spPr>
      </p:pic>
      <p:sp>
        <p:nvSpPr>
          <p:cNvPr id="14" name="CuadroTexto 13">
            <a:extLst>
              <a:ext uri="{FF2B5EF4-FFF2-40B4-BE49-F238E27FC236}">
                <a16:creationId xmlns:a16="http://schemas.microsoft.com/office/drawing/2014/main" id="{70B73EB4-FD85-646C-1AA4-EC0588BE2489}"/>
              </a:ext>
            </a:extLst>
          </p:cNvPr>
          <p:cNvSpPr txBox="1"/>
          <p:nvPr/>
        </p:nvSpPr>
        <p:spPr>
          <a:xfrm>
            <a:off x="823984" y="1842231"/>
            <a:ext cx="10347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VE" sz="2400" b="0" i="0" u="none" strike="noStrike" kern="1200" cap="none" spc="0" normalizeH="0" baseline="0" noProof="0">
                <a:ln>
                  <a:noFill/>
                </a:ln>
                <a:solidFill>
                  <a:prstClr val="white"/>
                </a:solidFill>
                <a:effectLst/>
                <a:uLnTx/>
                <a:uFillTx/>
                <a:latin typeface="Antonio" pitchFamily="2" charset="0"/>
                <a:ea typeface="+mn-ea"/>
                <a:cs typeface="+mn-cs"/>
              </a:rPr>
              <a:t>PHASE</a:t>
            </a:r>
          </a:p>
        </p:txBody>
      </p:sp>
      <p:sp>
        <p:nvSpPr>
          <p:cNvPr id="15" name="CuadroTexto 14">
            <a:extLst>
              <a:ext uri="{FF2B5EF4-FFF2-40B4-BE49-F238E27FC236}">
                <a16:creationId xmlns:a16="http://schemas.microsoft.com/office/drawing/2014/main" id="{1C4CD272-4431-3207-9A0C-CDF9EFEB2B15}"/>
              </a:ext>
            </a:extLst>
          </p:cNvPr>
          <p:cNvSpPr txBox="1"/>
          <p:nvPr/>
        </p:nvSpPr>
        <p:spPr>
          <a:xfrm>
            <a:off x="3948747" y="1880007"/>
            <a:ext cx="10347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VE" sz="2400" b="0" i="0" u="none" strike="noStrike" kern="1200" cap="none" spc="0" normalizeH="0" baseline="0" noProof="0">
                <a:ln>
                  <a:noFill/>
                </a:ln>
                <a:solidFill>
                  <a:prstClr val="white"/>
                </a:solidFill>
                <a:effectLst/>
                <a:uLnTx/>
                <a:uFillTx/>
                <a:latin typeface="Antonio" pitchFamily="2" charset="0"/>
                <a:ea typeface="+mn-ea"/>
                <a:cs typeface="+mn-cs"/>
              </a:rPr>
              <a:t>PHASE </a:t>
            </a:r>
          </a:p>
        </p:txBody>
      </p:sp>
      <p:sp>
        <p:nvSpPr>
          <p:cNvPr id="16" name="CuadroTexto 15">
            <a:extLst>
              <a:ext uri="{FF2B5EF4-FFF2-40B4-BE49-F238E27FC236}">
                <a16:creationId xmlns:a16="http://schemas.microsoft.com/office/drawing/2014/main" id="{DF198595-19E9-A801-AC0E-4BFD06D5DB48}"/>
              </a:ext>
            </a:extLst>
          </p:cNvPr>
          <p:cNvSpPr txBox="1"/>
          <p:nvPr/>
        </p:nvSpPr>
        <p:spPr>
          <a:xfrm>
            <a:off x="6961047" y="1832098"/>
            <a:ext cx="10347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VE" sz="2400" b="0" i="0" u="none" strike="noStrike" kern="1200" cap="none" spc="0" normalizeH="0" baseline="0" noProof="0">
                <a:ln>
                  <a:noFill/>
                </a:ln>
                <a:solidFill>
                  <a:prstClr val="white"/>
                </a:solidFill>
                <a:effectLst/>
                <a:uLnTx/>
                <a:uFillTx/>
                <a:latin typeface="Antonio" pitchFamily="2" charset="0"/>
                <a:ea typeface="+mn-ea"/>
                <a:cs typeface="+mn-cs"/>
              </a:rPr>
              <a:t>PHASE </a:t>
            </a:r>
          </a:p>
        </p:txBody>
      </p:sp>
      <p:sp>
        <p:nvSpPr>
          <p:cNvPr id="17" name="CuadroTexto 16">
            <a:extLst>
              <a:ext uri="{FF2B5EF4-FFF2-40B4-BE49-F238E27FC236}">
                <a16:creationId xmlns:a16="http://schemas.microsoft.com/office/drawing/2014/main" id="{BB035677-4F8F-7ED0-1178-2F597B04E287}"/>
              </a:ext>
            </a:extLst>
          </p:cNvPr>
          <p:cNvSpPr txBox="1"/>
          <p:nvPr/>
        </p:nvSpPr>
        <p:spPr>
          <a:xfrm>
            <a:off x="289046" y="4786017"/>
            <a:ext cx="24219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VE"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Facilitate Risk management across S&amp;T, Acquisition, Operations &amp; Sustainment</a:t>
            </a:r>
          </a:p>
        </p:txBody>
      </p:sp>
      <p:sp>
        <p:nvSpPr>
          <p:cNvPr id="18" name="CuadroTexto 17">
            <a:extLst>
              <a:ext uri="{FF2B5EF4-FFF2-40B4-BE49-F238E27FC236}">
                <a16:creationId xmlns:a16="http://schemas.microsoft.com/office/drawing/2014/main" id="{EFF6FBDE-592B-F62F-9BFD-E335F2AA9B3C}"/>
              </a:ext>
            </a:extLst>
          </p:cNvPr>
          <p:cNvSpPr txBox="1"/>
          <p:nvPr/>
        </p:nvSpPr>
        <p:spPr>
          <a:xfrm>
            <a:off x="3309893" y="4781455"/>
            <a:ext cx="241014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Partnerships with PEO’s, DOEs, PMs, S&amp;T, T&amp;E, Sustainers, Users, enables holistic view</a:t>
            </a:r>
            <a:endParaRPr kumimoji="0" lang="es-VE"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CuadroTexto 18">
            <a:extLst>
              <a:ext uri="{FF2B5EF4-FFF2-40B4-BE49-F238E27FC236}">
                <a16:creationId xmlns:a16="http://schemas.microsoft.com/office/drawing/2014/main" id="{4049707E-8200-C738-CF23-4ED6221F097E}"/>
              </a:ext>
            </a:extLst>
          </p:cNvPr>
          <p:cNvSpPr txBox="1"/>
          <p:nvPr/>
        </p:nvSpPr>
        <p:spPr>
          <a:xfrm>
            <a:off x="6266530" y="4786008"/>
            <a:ext cx="2527364"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Single, Lead AO for each Weapon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Streamline expectations and increase Agility</a:t>
            </a:r>
            <a:endParaRPr kumimoji="0" lang="es-VE"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CuadroTexto 19">
            <a:extLst>
              <a:ext uri="{FF2B5EF4-FFF2-40B4-BE49-F238E27FC236}">
                <a16:creationId xmlns:a16="http://schemas.microsoft.com/office/drawing/2014/main" id="{E1F4A0EA-34BF-EAB4-B564-C89E74516146}"/>
              </a:ext>
            </a:extLst>
          </p:cNvPr>
          <p:cNvSpPr txBox="1"/>
          <p:nvPr/>
        </p:nvSpPr>
        <p:spPr>
          <a:xfrm>
            <a:off x="3309893" y="4497805"/>
            <a:ext cx="24234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VE"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COLLABORATIVE EXECUTION</a:t>
            </a:r>
          </a:p>
        </p:txBody>
      </p:sp>
      <p:sp>
        <p:nvSpPr>
          <p:cNvPr id="21" name="CuadroTexto 20">
            <a:extLst>
              <a:ext uri="{FF2B5EF4-FFF2-40B4-BE49-F238E27FC236}">
                <a16:creationId xmlns:a16="http://schemas.microsoft.com/office/drawing/2014/main" id="{5636F32F-C5EC-C7E7-3BD1-5C0C908FAC28}"/>
              </a:ext>
            </a:extLst>
          </p:cNvPr>
          <p:cNvSpPr txBox="1"/>
          <p:nvPr/>
        </p:nvSpPr>
        <p:spPr>
          <a:xfrm>
            <a:off x="6354917" y="4487776"/>
            <a:ext cx="22540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VE"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ENABLERS</a:t>
            </a:r>
          </a:p>
        </p:txBody>
      </p:sp>
      <p:sp>
        <p:nvSpPr>
          <p:cNvPr id="22" name="CuadroTexto 21">
            <a:extLst>
              <a:ext uri="{FF2B5EF4-FFF2-40B4-BE49-F238E27FC236}">
                <a16:creationId xmlns:a16="http://schemas.microsoft.com/office/drawing/2014/main" id="{E4114AB1-CF2B-2472-8BA9-E87BD63E7F19}"/>
              </a:ext>
            </a:extLst>
          </p:cNvPr>
          <p:cNvSpPr txBox="1"/>
          <p:nvPr/>
        </p:nvSpPr>
        <p:spPr>
          <a:xfrm>
            <a:off x="289046" y="4504397"/>
            <a:ext cx="242325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VE"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PROGRAM MANAGEMENT</a:t>
            </a:r>
          </a:p>
        </p:txBody>
      </p:sp>
      <p:sp>
        <p:nvSpPr>
          <p:cNvPr id="23" name="Rectángulo 22">
            <a:extLst>
              <a:ext uri="{FF2B5EF4-FFF2-40B4-BE49-F238E27FC236}">
                <a16:creationId xmlns:a16="http://schemas.microsoft.com/office/drawing/2014/main" id="{DD63FD88-81E4-DA5B-7C50-2055CD0CFFFE}"/>
              </a:ext>
            </a:extLst>
          </p:cNvPr>
          <p:cNvSpPr/>
          <p:nvPr/>
        </p:nvSpPr>
        <p:spPr>
          <a:xfrm>
            <a:off x="6139933" y="1564044"/>
            <a:ext cx="2942031" cy="37246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ángulo 23">
            <a:extLst>
              <a:ext uri="{FF2B5EF4-FFF2-40B4-BE49-F238E27FC236}">
                <a16:creationId xmlns:a16="http://schemas.microsoft.com/office/drawing/2014/main" id="{892ECDF2-5F01-D074-3B86-15DAACED5E15}"/>
              </a:ext>
            </a:extLst>
          </p:cNvPr>
          <p:cNvSpPr/>
          <p:nvPr/>
        </p:nvSpPr>
        <p:spPr>
          <a:xfrm>
            <a:off x="3111439" y="1564044"/>
            <a:ext cx="2942031" cy="37246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ángulo 24">
            <a:extLst>
              <a:ext uri="{FF2B5EF4-FFF2-40B4-BE49-F238E27FC236}">
                <a16:creationId xmlns:a16="http://schemas.microsoft.com/office/drawing/2014/main" id="{F1E4F13B-107E-4376-8625-993AAF949D1A}"/>
              </a:ext>
            </a:extLst>
          </p:cNvPr>
          <p:cNvSpPr/>
          <p:nvPr/>
        </p:nvSpPr>
        <p:spPr>
          <a:xfrm>
            <a:off x="103270" y="1564053"/>
            <a:ext cx="2942031" cy="37246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CuadroTexto 25">
            <a:extLst>
              <a:ext uri="{FF2B5EF4-FFF2-40B4-BE49-F238E27FC236}">
                <a16:creationId xmlns:a16="http://schemas.microsoft.com/office/drawing/2014/main" id="{636748E4-846B-1BDF-AA59-CDD9999274CC}"/>
              </a:ext>
            </a:extLst>
          </p:cNvPr>
          <p:cNvSpPr txBox="1"/>
          <p:nvPr/>
        </p:nvSpPr>
        <p:spPr>
          <a:xfrm>
            <a:off x="7704655" y="3556241"/>
            <a:ext cx="1037012" cy="6117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Starts never ending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journey of continuous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assessment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monitoring</a:t>
            </a:r>
            <a:endParaRPr kumimoji="0" lang="es-VE" sz="675"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675" b="0" i="0" u="none" strike="noStrike" kern="1200" cap="none" spc="0" normalizeH="0" baseline="0" noProof="0">
              <a:ln>
                <a:noFill/>
              </a:ln>
              <a:solidFill>
                <a:prstClr val="black">
                  <a:lumMod val="50000"/>
                  <a:lumOff val="50000"/>
                </a:prstClr>
              </a:solidFill>
              <a:effectLst/>
              <a:uLnTx/>
              <a:uFillTx/>
              <a:latin typeface="Futura PT Book" panose="020B0502020204020303" pitchFamily="34" charset="0"/>
              <a:ea typeface="+mn-ea"/>
              <a:cs typeface="+mn-cs"/>
            </a:endParaRPr>
          </a:p>
        </p:txBody>
      </p:sp>
    </p:spTree>
    <p:extLst>
      <p:ext uri="{BB962C8B-B14F-4D97-AF65-F5344CB8AC3E}">
        <p14:creationId xmlns:p14="http://schemas.microsoft.com/office/powerpoint/2010/main" val="659159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88CE-2E1F-8537-0076-DBBBC6DFE534}"/>
              </a:ext>
            </a:extLst>
          </p:cNvPr>
          <p:cNvSpPr>
            <a:spLocks noGrp="1"/>
          </p:cNvSpPr>
          <p:nvPr>
            <p:ph type="title"/>
          </p:nvPr>
        </p:nvSpPr>
        <p:spPr/>
        <p:txBody>
          <a:bodyPr>
            <a:normAutofit fontScale="90000"/>
          </a:bodyPr>
          <a:lstStyle/>
          <a:p>
            <a:r>
              <a:rPr lang="en-US"/>
              <a:t>Agile Authorizations: </a:t>
            </a:r>
            <a:br>
              <a:rPr lang="en-US"/>
            </a:br>
            <a:r>
              <a:rPr lang="en-US"/>
              <a:t>Enabled by Disciplined Systems Engineering</a:t>
            </a:r>
          </a:p>
        </p:txBody>
      </p:sp>
      <p:pic>
        <p:nvPicPr>
          <p:cNvPr id="2" name="Picture 1">
            <a:extLst>
              <a:ext uri="{FF2B5EF4-FFF2-40B4-BE49-F238E27FC236}">
                <a16:creationId xmlns:a16="http://schemas.microsoft.com/office/drawing/2014/main" id="{B59423AA-456E-C568-BD0E-557E80FF0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36414" y="2723440"/>
            <a:ext cx="4789558" cy="1770514"/>
          </a:xfrm>
          <a:prstGeom prst="rect">
            <a:avLst/>
          </a:prstGeom>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60B734DF-D750-5C11-0999-21937AB49F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682" y="1089850"/>
            <a:ext cx="4551170" cy="1485319"/>
          </a:xfrm>
          <a:prstGeom prst="rect">
            <a:avLst/>
          </a:prstGeom>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6BA92825-1517-D6C5-7756-FB9FF9E378D9}"/>
              </a:ext>
            </a:extLst>
          </p:cNvPr>
          <p:cNvSpPr txBox="1"/>
          <p:nvPr/>
        </p:nvSpPr>
        <p:spPr>
          <a:xfrm>
            <a:off x="7147509" y="3586069"/>
            <a:ext cx="1508746" cy="830997"/>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Iterative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Agile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Risk Based</a:t>
            </a:r>
          </a:p>
        </p:txBody>
      </p:sp>
      <p:sp>
        <p:nvSpPr>
          <p:cNvPr id="29" name="TextBox 28">
            <a:extLst>
              <a:ext uri="{FF2B5EF4-FFF2-40B4-BE49-F238E27FC236}">
                <a16:creationId xmlns:a16="http://schemas.microsoft.com/office/drawing/2014/main" id="{26535B40-C98B-5567-A209-5C399DA7D404}"/>
              </a:ext>
            </a:extLst>
          </p:cNvPr>
          <p:cNvSpPr txBox="1"/>
          <p:nvPr/>
        </p:nvSpPr>
        <p:spPr>
          <a:xfrm>
            <a:off x="5488567" y="1684089"/>
            <a:ext cx="2823209" cy="830997"/>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Focus on what is known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Continue to move forward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Articulate Risk of Use</a:t>
            </a:r>
          </a:p>
        </p:txBody>
      </p:sp>
      <p:sp>
        <p:nvSpPr>
          <p:cNvPr id="30" name="TextBox 29">
            <a:extLst>
              <a:ext uri="{FF2B5EF4-FFF2-40B4-BE49-F238E27FC236}">
                <a16:creationId xmlns:a16="http://schemas.microsoft.com/office/drawing/2014/main" id="{73D0A2FD-EF96-B418-6920-35C206125BD3}"/>
              </a:ext>
            </a:extLst>
          </p:cNvPr>
          <p:cNvSpPr txBox="1"/>
          <p:nvPr/>
        </p:nvSpPr>
        <p:spPr>
          <a:xfrm>
            <a:off x="103595" y="4965164"/>
            <a:ext cx="3265638" cy="830997"/>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Requires solid foundations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Systems Engineering Up Front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Lifelong Commitment</a:t>
            </a:r>
          </a:p>
        </p:txBody>
      </p:sp>
      <p:sp>
        <p:nvSpPr>
          <p:cNvPr id="31" name="Google Shape;642;p45">
            <a:extLst>
              <a:ext uri="{FF2B5EF4-FFF2-40B4-BE49-F238E27FC236}">
                <a16:creationId xmlns:a16="http://schemas.microsoft.com/office/drawing/2014/main" id="{201BE79B-7CCA-1225-ABEF-38305AB772F2}"/>
              </a:ext>
            </a:extLst>
          </p:cNvPr>
          <p:cNvSpPr txBox="1"/>
          <p:nvPr/>
        </p:nvSpPr>
        <p:spPr>
          <a:xfrm>
            <a:off x="157141" y="6079917"/>
            <a:ext cx="2887104" cy="267742"/>
          </a:xfrm>
          <a:prstGeom prst="rect">
            <a:avLst/>
          </a:prstGeom>
          <a:noFill/>
          <a:ln w="12700">
            <a:noFill/>
          </a:ln>
        </p:spPr>
        <p:txBody>
          <a:bodyPr spcFirstLastPara="1" wrap="square" lIns="68569" tIns="68569" rIns="68569" bIns="68569" anchor="t" anchorCtr="0">
            <a:noAutofit/>
          </a:bodyPr>
          <a:lstStyle/>
          <a:p>
            <a:pPr marL="132287" marR="0" lvl="0" indent="0" algn="l" defTabSz="914400" rtl="0" eaLnBrk="1" fontAlgn="auto" latinLnBrk="0" hangingPunct="1">
              <a:lnSpc>
                <a:spcPct val="100000"/>
              </a:lnSpc>
              <a:spcBef>
                <a:spcPts val="0"/>
              </a:spcBef>
              <a:spcAft>
                <a:spcPts val="0"/>
              </a:spcAft>
              <a:buClr>
                <a:srgbClr val="036585"/>
              </a:buClr>
              <a:buSzPct val="83000"/>
              <a:buFontTx/>
              <a:buNone/>
              <a:tabLst/>
              <a:defRPr/>
            </a:pPr>
            <a:r>
              <a:rPr kumimoji="0" lang="en-US" sz="1000" b="1" i="0" u="none" strike="noStrike" kern="0" cap="none" spc="0" normalizeH="0" baseline="0" noProof="0">
                <a:ln>
                  <a:noFill/>
                </a:ln>
                <a:solidFill>
                  <a:srgbClr val="000000"/>
                </a:solidFill>
                <a:effectLst/>
                <a:uLnTx/>
                <a:uFillTx/>
                <a:latin typeface="Arial"/>
                <a:ea typeface="+mn-ea"/>
                <a:cs typeface="Arial"/>
              </a:rPr>
              <a:t>* OVL Ecosystem Template</a:t>
            </a:r>
            <a:endParaRPr kumimoji="0" sz="1000" b="1" i="0" u="none" strike="noStrike" kern="0" cap="none" spc="0" normalizeH="0" baseline="0" noProof="0">
              <a:ln>
                <a:noFill/>
              </a:ln>
              <a:solidFill>
                <a:srgbClr val="000000"/>
              </a:solidFill>
              <a:effectLst/>
              <a:uLnTx/>
              <a:uFillTx/>
              <a:latin typeface="Arial"/>
              <a:ea typeface="+mn-ea"/>
              <a:cs typeface="Arial"/>
            </a:endParaRPr>
          </a:p>
        </p:txBody>
      </p:sp>
      <p:pic>
        <p:nvPicPr>
          <p:cNvPr id="32" name="Imagen 27">
            <a:extLst>
              <a:ext uri="{FF2B5EF4-FFF2-40B4-BE49-F238E27FC236}">
                <a16:creationId xmlns:a16="http://schemas.microsoft.com/office/drawing/2014/main" id="{157FCC7F-40F5-5734-CBA6-B2EC454EFBC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04295" y="5513260"/>
            <a:ext cx="5486055" cy="899897"/>
          </a:xfrm>
          <a:prstGeom prst="rect">
            <a:avLst/>
          </a:prstGeom>
        </p:spPr>
      </p:pic>
      <p:pic>
        <p:nvPicPr>
          <p:cNvPr id="33" name="Picture 32">
            <a:extLst>
              <a:ext uri="{FF2B5EF4-FFF2-40B4-BE49-F238E27FC236}">
                <a16:creationId xmlns:a16="http://schemas.microsoft.com/office/drawing/2014/main" id="{7C9D99B8-A72F-B429-EFF4-5C6CB514F86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39454" y="4479732"/>
            <a:ext cx="4628567" cy="18018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62219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88CE-2E1F-8537-0076-DBBBC6DFE534}"/>
              </a:ext>
            </a:extLst>
          </p:cNvPr>
          <p:cNvSpPr>
            <a:spLocks noGrp="1"/>
          </p:cNvSpPr>
          <p:nvPr>
            <p:ph type="title"/>
          </p:nvPr>
        </p:nvSpPr>
        <p:spPr/>
        <p:txBody>
          <a:bodyPr/>
          <a:lstStyle/>
          <a:p>
            <a:r>
              <a:rPr lang="en-US"/>
              <a:t>Questions</a:t>
            </a:r>
          </a:p>
        </p:txBody>
      </p:sp>
      <p:sp>
        <p:nvSpPr>
          <p:cNvPr id="2" name="TextBox 1">
            <a:extLst>
              <a:ext uri="{FF2B5EF4-FFF2-40B4-BE49-F238E27FC236}">
                <a16:creationId xmlns:a16="http://schemas.microsoft.com/office/drawing/2014/main" id="{198FDAA0-8870-A41E-0829-ECD7CE1A90DE}"/>
              </a:ext>
            </a:extLst>
          </p:cNvPr>
          <p:cNvSpPr txBox="1"/>
          <p:nvPr/>
        </p:nvSpPr>
        <p:spPr>
          <a:xfrm>
            <a:off x="533400" y="1440873"/>
            <a:ext cx="7820282" cy="4524315"/>
          </a:xfrm>
          <a:prstGeom prst="rect">
            <a:avLst/>
          </a:prstGeom>
          <a:noFill/>
        </p:spPr>
        <p:txBody>
          <a:bodyPr wrap="none" rtlCol="0">
            <a:spAutoFit/>
          </a:bodyPr>
          <a:lstStyle/>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What is an Authorizing Official?</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What is the one thing an AODR cannot do?</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What responsibility does the CRA have?</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What role specifically keeps the AO in the loop?</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What are the 5 artifacts the CRA will use to communicate with the AO?</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What is the AO’s first enabler?  Why?</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Why is Supply Chain important?</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What does the AO Playbook revolve around?</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How many phases are there?</a:t>
            </a:r>
          </a:p>
          <a:p>
            <a:pPr marL="285750" indent="-285750">
              <a:buFont typeface="Wingdings" panose="05000000000000000000" pitchFamily="2" charset="2"/>
              <a:buChar char="§"/>
            </a:pPr>
            <a:endParaRPr lang="en-US"/>
          </a:p>
        </p:txBody>
      </p:sp>
    </p:spTree>
    <p:extLst>
      <p:ext uri="{BB962C8B-B14F-4D97-AF65-F5344CB8AC3E}">
        <p14:creationId xmlns:p14="http://schemas.microsoft.com/office/powerpoint/2010/main" val="2307960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3B1DB-E679-2858-128E-2E53F913023F}"/>
              </a:ext>
            </a:extLst>
          </p:cNvPr>
          <p:cNvSpPr>
            <a:spLocks noGrp="1"/>
          </p:cNvSpPr>
          <p:nvPr>
            <p:ph type="title"/>
          </p:nvPr>
        </p:nvSpPr>
        <p:spPr/>
        <p:txBody>
          <a:bodyPr/>
          <a:lstStyle/>
          <a:p>
            <a:r>
              <a:rPr lang="en-US"/>
              <a:t>Module 3</a:t>
            </a:r>
          </a:p>
        </p:txBody>
      </p:sp>
      <p:sp>
        <p:nvSpPr>
          <p:cNvPr id="5" name="Text Placeholder 4">
            <a:extLst>
              <a:ext uri="{FF2B5EF4-FFF2-40B4-BE49-F238E27FC236}">
                <a16:creationId xmlns:a16="http://schemas.microsoft.com/office/drawing/2014/main" id="{64F86BF1-69D3-D009-06FC-F8A28D9FF9DE}"/>
              </a:ext>
            </a:extLst>
          </p:cNvPr>
          <p:cNvSpPr>
            <a:spLocks noGrp="1"/>
          </p:cNvSpPr>
          <p:nvPr>
            <p:ph type="body" idx="1"/>
          </p:nvPr>
        </p:nvSpPr>
        <p:spPr/>
        <p:txBody>
          <a:bodyPr/>
          <a:lstStyle/>
          <a:p>
            <a:r>
              <a:rPr lang="en-US"/>
              <a:t>Cyber Risk Assessor (CRA)</a:t>
            </a:r>
          </a:p>
          <a:p>
            <a:endParaRPr lang="en-US"/>
          </a:p>
        </p:txBody>
      </p:sp>
    </p:spTree>
    <p:extLst>
      <p:ext uri="{BB962C8B-B14F-4D97-AF65-F5344CB8AC3E}">
        <p14:creationId xmlns:p14="http://schemas.microsoft.com/office/powerpoint/2010/main" val="3193144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B55E6B-CD39-9B2D-246E-2661E5A6688C}"/>
              </a:ext>
            </a:extLst>
          </p:cNvPr>
          <p:cNvSpPr>
            <a:spLocks noGrp="1"/>
          </p:cNvSpPr>
          <p:nvPr>
            <p:ph type="title"/>
          </p:nvPr>
        </p:nvSpPr>
        <p:spPr/>
        <p:txBody>
          <a:bodyPr/>
          <a:lstStyle/>
          <a:p>
            <a:endParaRPr lang="en-US"/>
          </a:p>
        </p:txBody>
      </p:sp>
      <p:pic>
        <p:nvPicPr>
          <p:cNvPr id="6" name="Picture 2">
            <a:extLst>
              <a:ext uri="{FF2B5EF4-FFF2-40B4-BE49-F238E27FC236}">
                <a16:creationId xmlns:a16="http://schemas.microsoft.com/office/drawing/2014/main" id="{63D4AB7E-8998-5EA3-8A8B-0D68FC5DD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22400"/>
            <a:ext cx="8381998" cy="451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548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B55E6B-CD39-9B2D-246E-2661E5A6688C}"/>
              </a:ext>
            </a:extLst>
          </p:cNvPr>
          <p:cNvSpPr>
            <a:spLocks noGrp="1"/>
          </p:cNvSpPr>
          <p:nvPr>
            <p:ph type="title"/>
          </p:nvPr>
        </p:nvSpPr>
        <p:spPr/>
        <p:txBody>
          <a:bodyPr/>
          <a:lstStyle/>
          <a:p>
            <a:r>
              <a:rPr lang="en-US"/>
              <a:t>CRA Roles and Responsibilities</a:t>
            </a:r>
          </a:p>
        </p:txBody>
      </p:sp>
      <p:sp>
        <p:nvSpPr>
          <p:cNvPr id="3" name="TextBox 2">
            <a:extLst>
              <a:ext uri="{FF2B5EF4-FFF2-40B4-BE49-F238E27FC236}">
                <a16:creationId xmlns:a16="http://schemas.microsoft.com/office/drawing/2014/main" id="{34C2C0E5-0D51-2996-B376-8CCB570FB3F0}"/>
              </a:ext>
            </a:extLst>
          </p:cNvPr>
          <p:cNvSpPr txBox="1"/>
          <p:nvPr/>
        </p:nvSpPr>
        <p:spPr>
          <a:xfrm>
            <a:off x="533400" y="1447800"/>
            <a:ext cx="8229599" cy="4216539"/>
          </a:xfrm>
          <a:prstGeom prst="rect">
            <a:avLst/>
          </a:prstGeom>
          <a:noFill/>
        </p:spPr>
        <p:txBody>
          <a:bodyPr wrap="square" rtlCol="0">
            <a:spAutoFit/>
          </a:bodyPr>
          <a:lstStyle/>
          <a:p>
            <a:pPr marL="304769" indent="-261396">
              <a:spcBef>
                <a:spcPts val="583"/>
              </a:spcBef>
              <a:buSzPts val="1300"/>
              <a:buFont typeface="Wingdings" panose="05000000000000000000" pitchFamily="2" charset="2"/>
              <a:buChar char="§"/>
            </a:pPr>
            <a:r>
              <a:rPr lang="en-US" sz="1200">
                <a:latin typeface="Times New Roman"/>
                <a:ea typeface="Times New Roman"/>
                <a:cs typeface="Times New Roman"/>
                <a:sym typeface="Times New Roman"/>
              </a:rPr>
              <a:t>The Cyber Risk Assessor (CRA) is responsible for providing the Authorizing Official (AO) with an independent “Cyber Risk Analysis” and acceptable “Risk of Use” for the System or Capability throughout the entire Agile Authorization process while focusing on criteria, observables, and overall behaviors.</a:t>
            </a:r>
          </a:p>
          <a:p>
            <a:pPr marL="304769" indent="-261396">
              <a:spcBef>
                <a:spcPts val="583"/>
              </a:spcBef>
              <a:buSzPts val="1300"/>
              <a:buFont typeface="Wingdings" panose="05000000000000000000" pitchFamily="2" charset="2"/>
              <a:buChar char="§"/>
            </a:pPr>
            <a:r>
              <a:rPr lang="en-US" sz="1200" b="1">
                <a:latin typeface="Times New Roman"/>
                <a:cs typeface="Times New Roman"/>
                <a:sym typeface="Times New Roman"/>
              </a:rPr>
              <a:t>Responsibilities</a:t>
            </a:r>
          </a:p>
          <a:p>
            <a:pPr marL="786323" lvl="1" indent="-285750">
              <a:spcBef>
                <a:spcPts val="583"/>
              </a:spcBef>
              <a:buSzPts val="1300"/>
              <a:buFont typeface="Arial" panose="020B0604020202020204" pitchFamily="34" charset="0"/>
              <a:buChar char="•"/>
            </a:pPr>
            <a:r>
              <a:rPr lang="en-US" sz="1200">
                <a:latin typeface="Times New Roman" panose="02020603050405020304" pitchFamily="18" charset="0"/>
              </a:rPr>
              <a:t>Develop, review, and approve a plan to assess the security requirements.</a:t>
            </a:r>
          </a:p>
          <a:p>
            <a:pPr marL="786323" lvl="1" indent="-285750">
              <a:spcBef>
                <a:spcPts val="583"/>
              </a:spcBef>
              <a:buSzPts val="1300"/>
              <a:buFont typeface="Arial" panose="020B0604020202020204" pitchFamily="34" charset="0"/>
              <a:buChar char="•"/>
            </a:pPr>
            <a:r>
              <a:rPr lang="en-US" sz="1200">
                <a:latin typeface="Times New Roman" panose="02020603050405020304" pitchFamily="18" charset="0"/>
              </a:rPr>
              <a:t>Assess the requirements employed within or inherited by the information system using procedures specified in the security assessment plan, and </a:t>
            </a:r>
          </a:p>
          <a:p>
            <a:pPr marL="786323" lvl="1" indent="-285750">
              <a:spcBef>
                <a:spcPts val="583"/>
              </a:spcBef>
              <a:buSzPts val="1300"/>
              <a:buFont typeface="Arial" panose="020B0604020202020204" pitchFamily="34" charset="0"/>
              <a:buChar char="•"/>
            </a:pPr>
            <a:r>
              <a:rPr lang="en-US" sz="1200">
                <a:latin typeface="Times New Roman" panose="02020603050405020304" pitchFamily="18" charset="0"/>
              </a:rPr>
              <a:t>Provide specific recommendations on how to correct weaknesses or deficiencies and reduce or eliminate identified vulnerabilities. </a:t>
            </a:r>
          </a:p>
          <a:p>
            <a:pPr marL="786323" lvl="1" indent="-285750">
              <a:spcBef>
                <a:spcPts val="583"/>
              </a:spcBef>
              <a:buSzPts val="1300"/>
              <a:buFont typeface="Arial" panose="020B0604020202020204" pitchFamily="34" charset="0"/>
              <a:buChar char="•"/>
            </a:pPr>
            <a:r>
              <a:rPr lang="en-US" sz="1200">
                <a:latin typeface="Times New Roman" panose="02020603050405020304" pitchFamily="18" charset="0"/>
              </a:rPr>
              <a:t>Conduct initial remediation actions on the findings and recommendations of the security assessment report and reassess remediated mitigations, as appropriate.</a:t>
            </a:r>
          </a:p>
          <a:p>
            <a:pPr marL="786323" lvl="1" indent="-285750">
              <a:spcBef>
                <a:spcPts val="583"/>
              </a:spcBef>
              <a:buSzPts val="1300"/>
              <a:buFont typeface="Arial" panose="020B0604020202020204" pitchFamily="34" charset="0"/>
              <a:buChar char="•"/>
            </a:pPr>
            <a:r>
              <a:rPr lang="en-US" sz="1200">
                <a:latin typeface="Times New Roman" panose="02020603050405020304" pitchFamily="18" charset="0"/>
              </a:rPr>
              <a:t>Assess a selected subset of the technical, management, and operational security controls employed within and inherited by the information system in accordance with the organization-defined monitoring strategy.</a:t>
            </a:r>
          </a:p>
          <a:p>
            <a:pPr marL="786323" lvl="1" indent="-285750">
              <a:spcBef>
                <a:spcPts val="583"/>
              </a:spcBef>
              <a:buSzPts val="1300"/>
              <a:buFont typeface="Arial" panose="020B0604020202020204" pitchFamily="34" charset="0"/>
              <a:buChar char="•"/>
            </a:pPr>
            <a:r>
              <a:rPr lang="en-US" sz="1200">
                <a:latin typeface="Times New Roman" panose="02020603050405020304" pitchFamily="18" charset="0"/>
              </a:rPr>
              <a:t>Prepare the final authorization package, create, and submit the Risk Assessment Report, Risk Recommendation Letter and will submit to and obtain the authorizing official’s signature on the authorization decision document(s), and transmit the authorization package to appropriate officials. </a:t>
            </a:r>
          </a:p>
          <a:p>
            <a:pPr marL="786323" lvl="1" indent="-285750">
              <a:spcBef>
                <a:spcPts val="583"/>
              </a:spcBef>
              <a:buSzPts val="1300"/>
              <a:buFont typeface="Arial" panose="020B0604020202020204" pitchFamily="34" charset="0"/>
              <a:buChar char="•"/>
            </a:pPr>
            <a:r>
              <a:rPr lang="en-US" sz="1200">
                <a:latin typeface="Times New Roman" panose="02020603050405020304" pitchFamily="18" charset="0"/>
              </a:rPr>
              <a:t>Can be empowered by authorizing officials to make certain decisions about the planning and resourcing of the security authorization process, approval of the security plan, approval and monitoring the implementation of plans of action and milestones, and the assessment and/or determination of risk. </a:t>
            </a:r>
          </a:p>
        </p:txBody>
      </p:sp>
    </p:spTree>
    <p:extLst>
      <p:ext uri="{BB962C8B-B14F-4D97-AF65-F5344CB8AC3E}">
        <p14:creationId xmlns:p14="http://schemas.microsoft.com/office/powerpoint/2010/main" val="1818110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B55E6B-CD39-9B2D-246E-2661E5A6688C}"/>
              </a:ext>
            </a:extLst>
          </p:cNvPr>
          <p:cNvSpPr>
            <a:spLocks noGrp="1"/>
          </p:cNvSpPr>
          <p:nvPr>
            <p:ph type="title"/>
          </p:nvPr>
        </p:nvSpPr>
        <p:spPr/>
        <p:txBody>
          <a:bodyPr>
            <a:normAutofit fontScale="90000"/>
          </a:bodyPr>
          <a:lstStyle/>
          <a:p>
            <a:r>
              <a:rPr lang="en-US"/>
              <a:t>CRA Objectives, Onboarding and Playbook </a:t>
            </a:r>
          </a:p>
        </p:txBody>
      </p:sp>
      <p:sp>
        <p:nvSpPr>
          <p:cNvPr id="3" name="TextBox 2">
            <a:extLst>
              <a:ext uri="{FF2B5EF4-FFF2-40B4-BE49-F238E27FC236}">
                <a16:creationId xmlns:a16="http://schemas.microsoft.com/office/drawing/2014/main" id="{D5487815-3616-47A7-E359-2A9218C9923E}"/>
              </a:ext>
            </a:extLst>
          </p:cNvPr>
          <p:cNvSpPr txBox="1"/>
          <p:nvPr/>
        </p:nvSpPr>
        <p:spPr>
          <a:xfrm>
            <a:off x="533400" y="1400567"/>
            <a:ext cx="8229599" cy="3785652"/>
          </a:xfrm>
          <a:prstGeom prst="rect">
            <a:avLst/>
          </a:prstGeom>
          <a:noFill/>
        </p:spPr>
        <p:txBody>
          <a:bodyPr wrap="square" rtlCol="0">
            <a:spAutoFit/>
          </a:bodyPr>
          <a:lstStyle/>
          <a:p>
            <a:pPr marL="285750" indent="-285750">
              <a:buFont typeface="Wingdings" panose="05000000000000000000" pitchFamily="2" charset="2"/>
              <a:buChar char="§"/>
            </a:pPr>
            <a:r>
              <a:rPr lang="en-US" sz="1600" b="1">
                <a:latin typeface="Times New Roman" panose="02020603050405020304" pitchFamily="18" charset="0"/>
              </a:rPr>
              <a:t>Objectives</a:t>
            </a:r>
          </a:p>
          <a:p>
            <a:endParaRPr lang="en-US" sz="1600" b="1">
              <a:latin typeface="Times New Roman" panose="02020603050405020304" pitchFamily="18" charset="0"/>
            </a:endParaRPr>
          </a:p>
          <a:p>
            <a:pPr marL="742950" lvl="1" indent="-285750">
              <a:buFont typeface="Arial" panose="020B0604020202020204" pitchFamily="34" charset="0"/>
              <a:buChar char="•"/>
            </a:pPr>
            <a:r>
              <a:rPr lang="en-US" sz="1600" b="0">
                <a:latin typeface="Times New Roman"/>
                <a:ea typeface="Times New Roman"/>
                <a:cs typeface="Times New Roman"/>
                <a:sym typeface="Times New Roman"/>
              </a:rPr>
              <a:t>Overall CRA goals and basic introduction to the Fast-Track Agile Authorization process (Key steps/documents).</a:t>
            </a:r>
          </a:p>
          <a:p>
            <a:pPr marL="742950" lvl="1" indent="-285750">
              <a:buFont typeface="Arial" panose="020B0604020202020204" pitchFamily="34" charset="0"/>
              <a:buChar char="•"/>
            </a:pPr>
            <a:endParaRPr lang="en-US" sz="1600">
              <a:latin typeface="Times New Roman"/>
              <a:ea typeface="Times New Roman"/>
              <a:cs typeface="Times New Roman"/>
              <a:sym typeface="Times New Roman"/>
            </a:endParaRPr>
          </a:p>
          <a:p>
            <a:pPr marL="285750" indent="-285750">
              <a:buFont typeface="Wingdings" panose="05000000000000000000" pitchFamily="2" charset="2"/>
              <a:buChar char="§"/>
            </a:pPr>
            <a:r>
              <a:rPr lang="en-US" sz="1600" b="1">
                <a:latin typeface="Times New Roman"/>
                <a:ea typeface="Times New Roman"/>
                <a:cs typeface="Times New Roman"/>
                <a:sym typeface="Times New Roman"/>
              </a:rPr>
              <a:t>Onboarding</a:t>
            </a:r>
          </a:p>
          <a:p>
            <a:pPr marL="285750" indent="-285750">
              <a:buFont typeface="Arial" panose="020B0604020202020204" pitchFamily="34" charset="0"/>
              <a:buChar char="•"/>
            </a:pPr>
            <a:endParaRPr lang="en-US" sz="1600" b="1">
              <a:latin typeface="Times New Roman"/>
              <a:ea typeface="Times New Roman"/>
              <a:cs typeface="Times New Roman"/>
              <a:sym typeface="Times New Roman"/>
            </a:endParaRPr>
          </a:p>
          <a:p>
            <a:pPr marL="742950" lvl="1" indent="-285750">
              <a:buFont typeface="Arial" panose="020B0604020202020204" pitchFamily="34" charset="0"/>
              <a:buChar char="•"/>
            </a:pPr>
            <a:r>
              <a:rPr lang="en-US" sz="1600">
                <a:latin typeface="Times New Roman"/>
                <a:ea typeface="Times New Roman"/>
                <a:cs typeface="Times New Roman"/>
                <a:sym typeface="Times New Roman"/>
              </a:rPr>
              <a:t>Introduction/definition of the tools (documents), websites, Roles and Responsibilities, engineering phases/outputs, documentation workflow etc.… what the CRA needs to be successful in meeting the objectives/goals.</a:t>
            </a:r>
          </a:p>
          <a:p>
            <a:pPr lvl="1"/>
            <a:endParaRPr lang="en-US" sz="1600" b="0">
              <a:latin typeface="Times New Roman"/>
              <a:ea typeface="Times New Roman"/>
              <a:cs typeface="Times New Roman"/>
              <a:sym typeface="Times New Roman"/>
            </a:endParaRPr>
          </a:p>
          <a:p>
            <a:pPr marL="285750" indent="-285750">
              <a:buFont typeface="Wingdings" panose="05000000000000000000" pitchFamily="2" charset="2"/>
              <a:buChar char="§"/>
            </a:pPr>
            <a:r>
              <a:rPr lang="en-US" sz="1600" b="1">
                <a:latin typeface="Times New Roman"/>
                <a:ea typeface="Times New Roman"/>
                <a:cs typeface="Times New Roman"/>
                <a:sym typeface="Times New Roman"/>
              </a:rPr>
              <a:t>Playbook</a:t>
            </a:r>
          </a:p>
          <a:p>
            <a:endParaRPr lang="en-US" sz="1600" b="1">
              <a:latin typeface="Times New Roman"/>
              <a:ea typeface="Times New Roman"/>
              <a:cs typeface="Times New Roman"/>
              <a:sym typeface="Times New Roman"/>
            </a:endParaRPr>
          </a:p>
          <a:p>
            <a:pPr marL="742950" lvl="1" indent="-285750">
              <a:buFont typeface="Arial" panose="020B0604020202020204" pitchFamily="34" charset="0"/>
              <a:buChar char="•"/>
            </a:pPr>
            <a:r>
              <a:rPr lang="en-US" sz="1600">
                <a:latin typeface="Times New Roman"/>
                <a:ea typeface="Times New Roman"/>
                <a:cs typeface="Times New Roman"/>
                <a:sym typeface="Times New Roman"/>
              </a:rPr>
              <a:t>O</a:t>
            </a:r>
            <a:r>
              <a:rPr lang="en-US" sz="1600" b="0">
                <a:latin typeface="Times New Roman"/>
                <a:ea typeface="Times New Roman"/>
                <a:cs typeface="Times New Roman"/>
                <a:sym typeface="Times New Roman"/>
              </a:rPr>
              <a:t>utlines the Agile Authorization Process, Objectives , step by step approach along with the templates used when interacting with the AO for authorization decisions.</a:t>
            </a:r>
            <a:endParaRPr lang="en-US" sz="1600">
              <a:latin typeface="Times New Roman" panose="02020603050405020304" pitchFamily="18" charset="0"/>
            </a:endParaRPr>
          </a:p>
        </p:txBody>
      </p:sp>
    </p:spTree>
    <p:extLst>
      <p:ext uri="{BB962C8B-B14F-4D97-AF65-F5344CB8AC3E}">
        <p14:creationId xmlns:p14="http://schemas.microsoft.com/office/powerpoint/2010/main" val="4069065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B55E6B-CD39-9B2D-246E-2661E5A6688C}"/>
              </a:ext>
            </a:extLst>
          </p:cNvPr>
          <p:cNvSpPr>
            <a:spLocks noGrp="1"/>
          </p:cNvSpPr>
          <p:nvPr>
            <p:ph type="title"/>
          </p:nvPr>
        </p:nvSpPr>
        <p:spPr/>
        <p:txBody>
          <a:bodyPr>
            <a:normAutofit/>
          </a:bodyPr>
          <a:lstStyle/>
          <a:p>
            <a:r>
              <a:rPr lang="en-US"/>
              <a:t>Objectives - Simplified Authorizations</a:t>
            </a:r>
          </a:p>
        </p:txBody>
      </p:sp>
      <p:graphicFrame>
        <p:nvGraphicFramePr>
          <p:cNvPr id="2" name="Diagram 1">
            <a:extLst>
              <a:ext uri="{FF2B5EF4-FFF2-40B4-BE49-F238E27FC236}">
                <a16:creationId xmlns:a16="http://schemas.microsoft.com/office/drawing/2014/main" id="{2448679A-1574-1AEF-8CB2-5F45CAAEEA7F}"/>
              </a:ext>
            </a:extLst>
          </p:cNvPr>
          <p:cNvGraphicFramePr/>
          <p:nvPr/>
        </p:nvGraphicFramePr>
        <p:xfrm>
          <a:off x="457200" y="1343083"/>
          <a:ext cx="3606800" cy="3608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200D49E0-B39D-423E-2FFC-DD74C8BD37FE}"/>
              </a:ext>
            </a:extLst>
          </p:cNvPr>
          <p:cNvGraphicFramePr/>
          <p:nvPr/>
        </p:nvGraphicFramePr>
        <p:xfrm>
          <a:off x="4213859" y="1532487"/>
          <a:ext cx="4572000" cy="37930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F694A899-6466-7DF1-7526-9C11E63C1333}"/>
              </a:ext>
            </a:extLst>
          </p:cNvPr>
          <p:cNvSpPr txBox="1"/>
          <p:nvPr/>
        </p:nvSpPr>
        <p:spPr>
          <a:xfrm>
            <a:off x="1228435" y="4027055"/>
            <a:ext cx="2466109" cy="563418"/>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56492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3B1DB-E679-2858-128E-2E53F913023F}"/>
              </a:ext>
            </a:extLst>
          </p:cNvPr>
          <p:cNvSpPr>
            <a:spLocks noGrp="1"/>
          </p:cNvSpPr>
          <p:nvPr>
            <p:ph type="title"/>
          </p:nvPr>
        </p:nvSpPr>
        <p:spPr/>
        <p:txBody>
          <a:bodyPr/>
          <a:lstStyle/>
          <a:p>
            <a:r>
              <a:rPr lang="en-US"/>
              <a:t>Module 0</a:t>
            </a:r>
          </a:p>
        </p:txBody>
      </p:sp>
      <p:sp>
        <p:nvSpPr>
          <p:cNvPr id="5" name="Text Placeholder 4">
            <a:extLst>
              <a:ext uri="{FF2B5EF4-FFF2-40B4-BE49-F238E27FC236}">
                <a16:creationId xmlns:a16="http://schemas.microsoft.com/office/drawing/2014/main" id="{64F86BF1-69D3-D009-06FC-F8A28D9FF9DE}"/>
              </a:ext>
            </a:extLst>
          </p:cNvPr>
          <p:cNvSpPr>
            <a:spLocks noGrp="1"/>
          </p:cNvSpPr>
          <p:nvPr>
            <p:ph type="body" idx="1"/>
          </p:nvPr>
        </p:nvSpPr>
        <p:spPr/>
        <p:txBody>
          <a:bodyPr/>
          <a:lstStyle/>
          <a:p>
            <a:r>
              <a:rPr lang="en-US"/>
              <a:t>Authorizing Official’s (AO) Perspective</a:t>
            </a:r>
          </a:p>
          <a:p>
            <a:endParaRPr lang="en-US"/>
          </a:p>
        </p:txBody>
      </p:sp>
    </p:spTree>
    <p:extLst>
      <p:ext uri="{BB962C8B-B14F-4D97-AF65-F5344CB8AC3E}">
        <p14:creationId xmlns:p14="http://schemas.microsoft.com/office/powerpoint/2010/main" val="3548417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B55E6B-CD39-9B2D-246E-2661E5A6688C}"/>
              </a:ext>
            </a:extLst>
          </p:cNvPr>
          <p:cNvSpPr>
            <a:spLocks noGrp="1"/>
          </p:cNvSpPr>
          <p:nvPr>
            <p:ph type="title"/>
          </p:nvPr>
        </p:nvSpPr>
        <p:spPr/>
        <p:txBody>
          <a:bodyPr>
            <a:normAutofit/>
          </a:bodyPr>
          <a:lstStyle/>
          <a:p>
            <a:r>
              <a:rPr lang="en-US"/>
              <a:t>CRA Onboarding</a:t>
            </a:r>
          </a:p>
        </p:txBody>
      </p:sp>
      <p:sp>
        <p:nvSpPr>
          <p:cNvPr id="3" name="TextBox 2">
            <a:extLst>
              <a:ext uri="{FF2B5EF4-FFF2-40B4-BE49-F238E27FC236}">
                <a16:creationId xmlns:a16="http://schemas.microsoft.com/office/drawing/2014/main" id="{41C82FB5-5BBF-5027-7D3C-F7D0682DE476}"/>
              </a:ext>
            </a:extLst>
          </p:cNvPr>
          <p:cNvSpPr txBox="1"/>
          <p:nvPr/>
        </p:nvSpPr>
        <p:spPr>
          <a:xfrm>
            <a:off x="533400" y="1447800"/>
            <a:ext cx="8229599" cy="4801314"/>
          </a:xfrm>
          <a:prstGeom prst="rect">
            <a:avLst/>
          </a:prstGeom>
          <a:noFill/>
        </p:spPr>
        <p:txBody>
          <a:bodyPr wrap="square" rtlCol="0">
            <a:spAutoFit/>
          </a:bodyPr>
          <a:lstStyle/>
          <a:p>
            <a:pPr marL="285750" indent="-285750">
              <a:buFont typeface="Wingdings" panose="05000000000000000000" pitchFamily="2" charset="2"/>
              <a:buChar char="§"/>
            </a:pPr>
            <a:r>
              <a:rPr lang="en-US" sz="1400" b="1">
                <a:latin typeface="Times New Roman" panose="02020603050405020304" pitchFamily="18" charset="0"/>
              </a:rPr>
              <a:t>Appointment Letter  </a:t>
            </a:r>
            <a:r>
              <a:rPr lang="en-US" sz="1400">
                <a:latin typeface="Times New Roman" panose="02020603050405020304" pitchFamily="18" charset="0"/>
              </a:rPr>
              <a:t>- Ensure you have one and anticipate a one on one with the AO to understand your expectations. </a:t>
            </a:r>
          </a:p>
          <a:p>
            <a:pPr marL="285750" indent="-285750">
              <a:lnSpc>
                <a:spcPct val="150000"/>
              </a:lnSpc>
              <a:buFont typeface="Wingdings" panose="05000000000000000000" pitchFamily="2" charset="2"/>
              <a:buChar char="§"/>
            </a:pPr>
            <a:r>
              <a:rPr lang="en-US" sz="1400" b="1">
                <a:latin typeface="Times New Roman" panose="02020603050405020304" pitchFamily="18" charset="0"/>
              </a:rPr>
              <a:t>Key Websites</a:t>
            </a:r>
            <a:r>
              <a:rPr lang="en-US" sz="1400">
                <a:latin typeface="Times New Roman" panose="02020603050405020304" pitchFamily="18" charset="0"/>
              </a:rPr>
              <a:t> – Be familiar with these.  They provide you the tools necessary to be successful.</a:t>
            </a:r>
          </a:p>
          <a:p>
            <a:pPr marL="285750" indent="-285750">
              <a:lnSpc>
                <a:spcPct val="150000"/>
              </a:lnSpc>
              <a:buFont typeface="Wingdings" panose="05000000000000000000" pitchFamily="2" charset="2"/>
              <a:buChar char="§"/>
            </a:pPr>
            <a:r>
              <a:rPr lang="en-US" sz="1400" b="1">
                <a:latin typeface="Times New Roman" panose="02020603050405020304" pitchFamily="18" charset="0"/>
              </a:rPr>
              <a:t>AO Support:</a:t>
            </a:r>
          </a:p>
          <a:p>
            <a:pPr marL="742950" lvl="1" indent="-285750">
              <a:buFont typeface="Arial" panose="020B0604020202020204" pitchFamily="34" charset="0"/>
              <a:buChar char="•"/>
            </a:pPr>
            <a:r>
              <a:rPr lang="en-US" sz="1400">
                <a:latin typeface="Times New Roman" panose="02020603050405020304" pitchFamily="18" charset="0"/>
              </a:rPr>
              <a:t>You are the POC between the program and the AO (Program contact information, ITCSC, Assessment activities, Reports, CRA Recommendations, Draft AO Letter, ConMon activities, AO Briefings, AO Tag Up Briefs, Ad hoc meetings, etc.)</a:t>
            </a:r>
          </a:p>
          <a:p>
            <a:pPr marL="285750" indent="-285750">
              <a:buFont typeface="Wingdings" panose="05000000000000000000" pitchFamily="2" charset="2"/>
              <a:buChar char="§"/>
            </a:pPr>
            <a:r>
              <a:rPr lang="en-US" sz="1400" b="1">
                <a:latin typeface="Times New Roman" panose="02020603050405020304" pitchFamily="18" charset="0"/>
              </a:rPr>
              <a:t>Focus on the Objectives and the Risks </a:t>
            </a:r>
          </a:p>
          <a:p>
            <a:pPr marL="742950" lvl="1" indent="-285750">
              <a:buFont typeface="Arial" panose="020B0604020202020204" pitchFamily="34" charset="0"/>
              <a:buChar char="•"/>
            </a:pPr>
            <a:r>
              <a:rPr lang="en-US" sz="1400">
                <a:latin typeface="Times New Roman" panose="02020603050405020304" pitchFamily="18" charset="0"/>
              </a:rPr>
              <a:t>This is not a checkbox effort</a:t>
            </a:r>
          </a:p>
          <a:p>
            <a:pPr marL="742950" lvl="1" indent="-285750">
              <a:buFont typeface="Arial" panose="020B0604020202020204" pitchFamily="34" charset="0"/>
              <a:buChar char="•"/>
            </a:pPr>
            <a:r>
              <a:rPr lang="en-US" sz="1400">
                <a:latin typeface="Times New Roman" panose="02020603050405020304" pitchFamily="18" charset="0"/>
              </a:rPr>
              <a:t>What is the Risk of Use?  This is what the AO wants to know…</a:t>
            </a:r>
          </a:p>
          <a:p>
            <a:pPr marL="285750" indent="-285750">
              <a:lnSpc>
                <a:spcPct val="150000"/>
              </a:lnSpc>
              <a:buFont typeface="Wingdings" panose="05000000000000000000" pitchFamily="2" charset="2"/>
              <a:buChar char="§"/>
            </a:pPr>
            <a:r>
              <a:rPr lang="en-US" sz="1400" b="1">
                <a:latin typeface="Times New Roman" panose="02020603050405020304" pitchFamily="18" charset="0"/>
              </a:rPr>
              <a:t>Learn the A&amp;A Lifecycle – </a:t>
            </a:r>
            <a:r>
              <a:rPr lang="en-US" sz="1400">
                <a:latin typeface="Times New Roman" panose="02020603050405020304" pitchFamily="18" charset="0"/>
              </a:rPr>
              <a:t>Understand what's required at each step of the process – keep it simple.</a:t>
            </a:r>
          </a:p>
          <a:p>
            <a:pPr marL="285750" indent="-285750">
              <a:lnSpc>
                <a:spcPct val="150000"/>
              </a:lnSpc>
              <a:buFont typeface="Wingdings" panose="05000000000000000000" pitchFamily="2" charset="2"/>
              <a:buChar char="§"/>
            </a:pPr>
            <a:r>
              <a:rPr lang="en-US" sz="1400" b="1">
                <a:latin typeface="Times New Roman" panose="02020603050405020304" pitchFamily="18" charset="0"/>
              </a:rPr>
              <a:t>Key Documents –</a:t>
            </a:r>
            <a:r>
              <a:rPr lang="en-US" sz="1400">
                <a:latin typeface="Times New Roman" panose="02020603050405020304" pitchFamily="18" charset="0"/>
              </a:rPr>
              <a:t> Work with your programs to obtain the details necessary to complete.</a:t>
            </a:r>
          </a:p>
          <a:p>
            <a:pPr marL="742950" lvl="1" indent="-285750">
              <a:buFont typeface="Arial" panose="020B0604020202020204" pitchFamily="34" charset="0"/>
              <a:buChar char="•"/>
            </a:pPr>
            <a:endParaRPr lang="en-US" sz="1400">
              <a:solidFill>
                <a:srgbClr val="0070C0"/>
              </a:solidFill>
              <a:latin typeface="Times New Roman" panose="02020603050405020304" pitchFamily="18" charset="0"/>
            </a:endParaRPr>
          </a:p>
          <a:p>
            <a:pPr marL="742950" lvl="1" indent="-285750">
              <a:buFont typeface="Arial" panose="020B0604020202020204" pitchFamily="34" charset="0"/>
              <a:buChar char="•"/>
            </a:pPr>
            <a:r>
              <a:rPr lang="en-US" sz="1400">
                <a:solidFill>
                  <a:srgbClr val="0070C0"/>
                </a:solidFill>
                <a:latin typeface="Times New Roman" panose="02020603050405020304" pitchFamily="18" charset="0"/>
              </a:rPr>
              <a:t>ITCSC</a:t>
            </a:r>
          </a:p>
          <a:p>
            <a:pPr marL="742950" lvl="1" indent="-285750">
              <a:buFont typeface="Arial" panose="020B0604020202020204" pitchFamily="34" charset="0"/>
              <a:buChar char="•"/>
            </a:pPr>
            <a:r>
              <a:rPr lang="en-US" sz="1400">
                <a:solidFill>
                  <a:srgbClr val="0070C0"/>
                </a:solidFill>
                <a:latin typeface="Times New Roman" panose="02020603050405020304" pitchFamily="18" charset="0"/>
              </a:rPr>
              <a:t>AO Determination Brief</a:t>
            </a:r>
          </a:p>
          <a:p>
            <a:pPr marL="742950" lvl="1" indent="-285750">
              <a:buFont typeface="Arial" panose="020B0604020202020204" pitchFamily="34" charset="0"/>
              <a:buChar char="•"/>
            </a:pPr>
            <a:r>
              <a:rPr lang="en-US" sz="1400">
                <a:solidFill>
                  <a:srgbClr val="0070C0"/>
                </a:solidFill>
                <a:latin typeface="Times New Roman" panose="02020603050405020304" pitchFamily="18" charset="0"/>
              </a:rPr>
              <a:t>CRA Recommendation Letter</a:t>
            </a:r>
          </a:p>
          <a:p>
            <a:pPr marL="742950" lvl="1" indent="-285750">
              <a:buFont typeface="Arial" panose="020B0604020202020204" pitchFamily="34" charset="0"/>
              <a:buChar char="•"/>
            </a:pPr>
            <a:r>
              <a:rPr lang="en-US" sz="1400">
                <a:solidFill>
                  <a:srgbClr val="0070C0"/>
                </a:solidFill>
                <a:latin typeface="Times New Roman" panose="02020603050405020304" pitchFamily="18" charset="0"/>
              </a:rPr>
              <a:t>DRAFT Authorization Letter</a:t>
            </a:r>
          </a:p>
          <a:p>
            <a:pPr marL="742950" lvl="1" indent="-285750">
              <a:buFont typeface="Arial" panose="020B0604020202020204" pitchFamily="34" charset="0"/>
              <a:buChar char="•"/>
            </a:pPr>
            <a:r>
              <a:rPr lang="en-US" sz="1400">
                <a:solidFill>
                  <a:srgbClr val="0070C0"/>
                </a:solidFill>
                <a:latin typeface="Times New Roman" panose="02020603050405020304" pitchFamily="18" charset="0"/>
              </a:rPr>
              <a:t>Risk Assessment Report</a:t>
            </a:r>
          </a:p>
          <a:p>
            <a:pPr lvl="1"/>
            <a:endParaRPr lang="en-US" sz="1400">
              <a:latin typeface="Times New Roman" panose="02020603050405020304" pitchFamily="18" charset="0"/>
            </a:endParaRPr>
          </a:p>
          <a:p>
            <a:pPr marL="742950" lvl="1" indent="-285750">
              <a:buFont typeface="Arial" panose="020B0604020202020204" pitchFamily="34" charset="0"/>
              <a:buChar char="•"/>
            </a:pPr>
            <a:endParaRPr lang="en-US" sz="1200">
              <a:latin typeface="Times New Roman" panose="02020603050405020304" pitchFamily="18" charset="0"/>
            </a:endParaRPr>
          </a:p>
        </p:txBody>
      </p:sp>
    </p:spTree>
    <p:extLst>
      <p:ext uri="{BB962C8B-B14F-4D97-AF65-F5344CB8AC3E}">
        <p14:creationId xmlns:p14="http://schemas.microsoft.com/office/powerpoint/2010/main" val="2846344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B55E6B-CD39-9B2D-246E-2661E5A6688C}"/>
              </a:ext>
            </a:extLst>
          </p:cNvPr>
          <p:cNvSpPr>
            <a:spLocks noGrp="1"/>
          </p:cNvSpPr>
          <p:nvPr>
            <p:ph type="title"/>
          </p:nvPr>
        </p:nvSpPr>
        <p:spPr/>
        <p:txBody>
          <a:bodyPr>
            <a:normAutofit/>
          </a:bodyPr>
          <a:lstStyle/>
          <a:p>
            <a:r>
              <a:rPr lang="en-US"/>
              <a:t>CRA Playbook</a:t>
            </a:r>
          </a:p>
        </p:txBody>
      </p:sp>
      <p:sp>
        <p:nvSpPr>
          <p:cNvPr id="2" name="TextBox 1">
            <a:extLst>
              <a:ext uri="{FF2B5EF4-FFF2-40B4-BE49-F238E27FC236}">
                <a16:creationId xmlns:a16="http://schemas.microsoft.com/office/drawing/2014/main" id="{408E0CCE-BD84-89F8-AD43-8DF552CC3E40}"/>
              </a:ext>
            </a:extLst>
          </p:cNvPr>
          <p:cNvSpPr txBox="1"/>
          <p:nvPr/>
        </p:nvSpPr>
        <p:spPr>
          <a:xfrm>
            <a:off x="533400" y="1447800"/>
            <a:ext cx="8229599" cy="4801314"/>
          </a:xfrm>
          <a:prstGeom prst="rect">
            <a:avLst/>
          </a:prstGeom>
          <a:noFill/>
        </p:spPr>
        <p:txBody>
          <a:bodyPr wrap="square" rtlCol="0">
            <a:spAutoFit/>
          </a:bodyPr>
          <a:lstStyle/>
          <a:p>
            <a:pPr marL="457200" indent="-457200">
              <a:buFont typeface="+mj-lt"/>
              <a:buAutoNum type="arabicPeriod"/>
            </a:pPr>
            <a:r>
              <a:rPr lang="en-US" sz="1400" b="1">
                <a:latin typeface="Times New Roman" panose="02020603050405020304" pitchFamily="18" charset="0"/>
                <a:cs typeface="Times New Roman" panose="02020603050405020304" pitchFamily="18" charset="0"/>
              </a:rPr>
              <a:t>Categorize System </a:t>
            </a:r>
            <a:r>
              <a:rPr lang="en-US" sz="1400">
                <a:latin typeface="Times New Roman" panose="02020603050405020304" pitchFamily="18" charset="0"/>
                <a:cs typeface="Times New Roman" panose="02020603050405020304" pitchFamily="18" charset="0"/>
              </a:rPr>
              <a:t>- Categorize the information system and document the results in the AO Determination Brief</a:t>
            </a:r>
          </a:p>
          <a:p>
            <a:pPr marL="457200" indent="-457200">
              <a:buFont typeface="+mj-lt"/>
              <a:buAutoNum type="arabicPeriod"/>
            </a:pPr>
            <a:endParaRPr lang="en-US" sz="14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1400" b="1">
                <a:latin typeface="Times New Roman" panose="02020603050405020304" pitchFamily="18" charset="0"/>
                <a:cs typeface="Times New Roman" panose="02020603050405020304" pitchFamily="18" charset="0"/>
              </a:rPr>
              <a:t>Select Security Requirements </a:t>
            </a:r>
            <a:r>
              <a:rPr lang="en-US" sz="1400">
                <a:latin typeface="Times New Roman" panose="02020603050405020304" pitchFamily="18" charset="0"/>
                <a:cs typeface="Times New Roman" panose="02020603050405020304" pitchFamily="18" charset="0"/>
              </a:rPr>
              <a:t>- Identify the security requirements that are provided by the organization as common requirements for organizational IS and document the requirements in the AO Determination Brief and SSP.</a:t>
            </a:r>
          </a:p>
          <a:p>
            <a:pPr marL="457200" indent="-457200">
              <a:buFont typeface="+mj-lt"/>
              <a:buAutoNum type="arabicPeriod"/>
            </a:pPr>
            <a:endParaRPr lang="en-US" sz="14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1400" b="1">
                <a:latin typeface="Times New Roman" panose="02020603050405020304" pitchFamily="18" charset="0"/>
                <a:cs typeface="Times New Roman" panose="02020603050405020304" pitchFamily="18" charset="0"/>
              </a:rPr>
              <a:t>Implement Security Requirements </a:t>
            </a:r>
            <a:r>
              <a:rPr lang="en-US" sz="1400">
                <a:latin typeface="Times New Roman" panose="02020603050405020304" pitchFamily="18" charset="0"/>
                <a:cs typeface="Times New Roman" panose="02020603050405020304" pitchFamily="18" charset="0"/>
              </a:rPr>
              <a:t>- Implement the security requirements specified in the SSP and AO Determination Brief</a:t>
            </a:r>
          </a:p>
          <a:p>
            <a:pPr marL="457200" indent="-457200">
              <a:buFont typeface="+mj-lt"/>
              <a:buAutoNum type="arabicPeriod"/>
            </a:pPr>
            <a:endParaRPr lang="en-US" sz="14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1400" b="1">
                <a:latin typeface="Times New Roman" panose="02020603050405020304" pitchFamily="18" charset="0"/>
                <a:cs typeface="Times New Roman" panose="02020603050405020304" pitchFamily="18" charset="0"/>
              </a:rPr>
              <a:t>Assess Security Requirements </a:t>
            </a:r>
            <a:r>
              <a:rPr lang="en-US" sz="1400">
                <a:latin typeface="Times New Roman" panose="02020603050405020304" pitchFamily="18" charset="0"/>
                <a:cs typeface="Times New Roman" panose="02020603050405020304" pitchFamily="18" charset="0"/>
              </a:rPr>
              <a:t>- Determine Assessment Criteria, develop, review, and approve a plan to assess the security requirements</a:t>
            </a:r>
          </a:p>
          <a:p>
            <a:pPr marL="457200" indent="-457200">
              <a:buFont typeface="+mj-lt"/>
              <a:buAutoNum type="arabicPeriod"/>
            </a:pPr>
            <a:endParaRPr lang="en-US" sz="14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1400" b="1">
                <a:latin typeface="Times New Roman" panose="02020603050405020304" pitchFamily="18" charset="0"/>
                <a:cs typeface="Times New Roman" panose="02020603050405020304" pitchFamily="18" charset="0"/>
              </a:rPr>
              <a:t>Authorize System </a:t>
            </a:r>
            <a:r>
              <a:rPr lang="en-US" sz="1400">
                <a:latin typeface="Times New Roman" panose="02020603050405020304" pitchFamily="18" charset="0"/>
                <a:cs typeface="Times New Roman" panose="02020603050405020304" pitchFamily="18" charset="0"/>
              </a:rPr>
              <a:t>- Prepare the Plan of Action and Milestones (POA&amp;M) based on the findings and recommendations of the SAR, including any remediation actions taken.</a:t>
            </a:r>
          </a:p>
          <a:p>
            <a:pPr marL="457200" indent="-457200">
              <a:buFont typeface="+mj-lt"/>
              <a:buAutoNum type="arabicPeriod"/>
            </a:pPr>
            <a:endParaRPr lang="en-US" sz="14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1400" b="1">
                <a:latin typeface="Times New Roman" panose="02020603050405020304" pitchFamily="18" charset="0"/>
                <a:cs typeface="Times New Roman" panose="02020603050405020304" pitchFamily="18" charset="0"/>
              </a:rPr>
              <a:t>Monitor Security Requirements </a:t>
            </a:r>
            <a:r>
              <a:rPr lang="en-US" sz="1400">
                <a:latin typeface="Times New Roman" panose="02020603050405020304" pitchFamily="18" charset="0"/>
                <a:cs typeface="Times New Roman" panose="02020603050405020304" pitchFamily="18" charset="0"/>
              </a:rPr>
              <a:t>- Determine the security impact of proposed or actual changes to the IS and its environment of operation.</a:t>
            </a:r>
          </a:p>
          <a:p>
            <a:pPr marL="457200" indent="-457200">
              <a:buFont typeface="+mj-lt"/>
              <a:buAutoNum type="arabicPeriod"/>
            </a:pPr>
            <a:endParaRPr lang="en-US" sz="14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1400" b="1">
                <a:latin typeface="Times New Roman" panose="02020603050405020304" pitchFamily="18" charset="0"/>
                <a:cs typeface="Times New Roman" panose="02020603050405020304" pitchFamily="18" charset="0"/>
              </a:rPr>
              <a:t>Decommission/Disposition/Sunset </a:t>
            </a:r>
            <a:r>
              <a:rPr lang="en-US" sz="1400">
                <a:latin typeface="Times New Roman" panose="02020603050405020304" pitchFamily="18" charset="0"/>
                <a:cs typeface="Times New Roman" panose="02020603050405020304" pitchFamily="18" charset="0"/>
              </a:rPr>
              <a:t>- Implement an IS Decommissioning Strategy, when needed, which executes required actions when a system is removed from service.</a:t>
            </a:r>
          </a:p>
          <a:p>
            <a:pPr marL="742950" lvl="1" indent="-285750">
              <a:buFont typeface="Arial" panose="020B0604020202020204" pitchFamily="34" charset="0"/>
              <a:buChar char="•"/>
            </a:pPr>
            <a:endParaRPr lang="en-US" sz="1200">
              <a:latin typeface="Times New Roman" panose="02020603050405020304" pitchFamily="18" charset="0"/>
            </a:endParaRPr>
          </a:p>
        </p:txBody>
      </p:sp>
    </p:spTree>
    <p:extLst>
      <p:ext uri="{BB962C8B-B14F-4D97-AF65-F5344CB8AC3E}">
        <p14:creationId xmlns:p14="http://schemas.microsoft.com/office/powerpoint/2010/main" val="237137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B55E6B-CD39-9B2D-246E-2661E5A6688C}"/>
              </a:ext>
            </a:extLst>
          </p:cNvPr>
          <p:cNvSpPr>
            <a:spLocks noGrp="1"/>
          </p:cNvSpPr>
          <p:nvPr>
            <p:ph type="title"/>
          </p:nvPr>
        </p:nvSpPr>
        <p:spPr/>
        <p:txBody>
          <a:bodyPr>
            <a:normAutofit/>
          </a:bodyPr>
          <a:lstStyle/>
          <a:p>
            <a:r>
              <a:rPr lang="en-US"/>
              <a:t>Questions</a:t>
            </a:r>
          </a:p>
        </p:txBody>
      </p:sp>
      <p:sp>
        <p:nvSpPr>
          <p:cNvPr id="3" name="TextBox 2">
            <a:extLst>
              <a:ext uri="{FF2B5EF4-FFF2-40B4-BE49-F238E27FC236}">
                <a16:creationId xmlns:a16="http://schemas.microsoft.com/office/drawing/2014/main" id="{4556484C-8361-BAB3-AA77-F2BD0D3D3793}"/>
              </a:ext>
            </a:extLst>
          </p:cNvPr>
          <p:cNvSpPr txBox="1"/>
          <p:nvPr/>
        </p:nvSpPr>
        <p:spPr>
          <a:xfrm>
            <a:off x="533400" y="1671781"/>
            <a:ext cx="7473521" cy="4062651"/>
          </a:xfrm>
          <a:prstGeom prst="rect">
            <a:avLst/>
          </a:prstGeom>
          <a:noFill/>
        </p:spPr>
        <p:txBody>
          <a:bodyPr wrap="none" rtlCol="0">
            <a:spAutoFit/>
          </a:bodyPr>
          <a:lstStyle/>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What is the CRA’s Role?</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What is the CRA’s 3 objectives?</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Does the CRA require an appointment letter?  </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Who signs that letter if one is required?</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What types of activities are the CRA’s responsible for?</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Has the AO provided the CRA with tools to meet their objectives?</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What are the key tools/artifacts that are communicated to the AO?</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If an authorization is provided, are there any initiatives beyond that?</a:t>
            </a:r>
          </a:p>
          <a:p>
            <a:endParaRPr lang="en-US"/>
          </a:p>
        </p:txBody>
      </p:sp>
    </p:spTree>
    <p:extLst>
      <p:ext uri="{BB962C8B-B14F-4D97-AF65-F5344CB8AC3E}">
        <p14:creationId xmlns:p14="http://schemas.microsoft.com/office/powerpoint/2010/main" val="3850496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E60EDB-A42A-D62E-403F-322E5F5AA64C}"/>
              </a:ext>
            </a:extLst>
          </p:cNvPr>
          <p:cNvSpPr>
            <a:spLocks noGrp="1"/>
          </p:cNvSpPr>
          <p:nvPr>
            <p:ph type="title"/>
          </p:nvPr>
        </p:nvSpPr>
        <p:spPr/>
        <p:txBody>
          <a:bodyPr/>
          <a:lstStyle/>
          <a:p>
            <a:r>
              <a:rPr lang="en-US"/>
              <a:t>Module 4</a:t>
            </a:r>
          </a:p>
        </p:txBody>
      </p:sp>
      <p:sp>
        <p:nvSpPr>
          <p:cNvPr id="5" name="Text Placeholder 4">
            <a:extLst>
              <a:ext uri="{FF2B5EF4-FFF2-40B4-BE49-F238E27FC236}">
                <a16:creationId xmlns:a16="http://schemas.microsoft.com/office/drawing/2014/main" id="{D0D3C8BB-C8CF-3AB3-E1D2-38FF7E24DC67}"/>
              </a:ext>
            </a:extLst>
          </p:cNvPr>
          <p:cNvSpPr>
            <a:spLocks noGrp="1"/>
          </p:cNvSpPr>
          <p:nvPr>
            <p:ph type="body" idx="1"/>
          </p:nvPr>
        </p:nvSpPr>
        <p:spPr/>
        <p:txBody>
          <a:bodyPr/>
          <a:lstStyle/>
          <a:p>
            <a:r>
              <a:rPr lang="en-US"/>
              <a:t>Body of Evidence, Artifacts - Information Tools</a:t>
            </a:r>
          </a:p>
          <a:p>
            <a:endParaRPr lang="en-US"/>
          </a:p>
        </p:txBody>
      </p:sp>
    </p:spTree>
    <p:extLst>
      <p:ext uri="{BB962C8B-B14F-4D97-AF65-F5344CB8AC3E}">
        <p14:creationId xmlns:p14="http://schemas.microsoft.com/office/powerpoint/2010/main" val="2283293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B55E6B-CD39-9B2D-246E-2661E5A6688C}"/>
              </a:ext>
            </a:extLst>
          </p:cNvPr>
          <p:cNvSpPr>
            <a:spLocks noGrp="1"/>
          </p:cNvSpPr>
          <p:nvPr>
            <p:ph type="title"/>
          </p:nvPr>
        </p:nvSpPr>
        <p:spPr/>
        <p:txBody>
          <a:bodyPr>
            <a:normAutofit/>
          </a:bodyPr>
          <a:lstStyle/>
          <a:p>
            <a:r>
              <a:rPr lang="en-US"/>
              <a:t>Artifacts -Information Tools</a:t>
            </a:r>
          </a:p>
        </p:txBody>
      </p:sp>
      <p:sp>
        <p:nvSpPr>
          <p:cNvPr id="4" name="TextBox 3">
            <a:extLst>
              <a:ext uri="{FF2B5EF4-FFF2-40B4-BE49-F238E27FC236}">
                <a16:creationId xmlns:a16="http://schemas.microsoft.com/office/drawing/2014/main" id="{3191D2B4-7C32-5809-8DD1-B78F585BA02D}"/>
              </a:ext>
            </a:extLst>
          </p:cNvPr>
          <p:cNvSpPr txBox="1"/>
          <p:nvPr/>
        </p:nvSpPr>
        <p:spPr>
          <a:xfrm>
            <a:off x="533400" y="1447800"/>
            <a:ext cx="8229599" cy="5250155"/>
          </a:xfrm>
          <a:prstGeom prst="rect">
            <a:avLst/>
          </a:prstGeom>
          <a:noFill/>
        </p:spPr>
        <p:txBody>
          <a:bodyPr wrap="square" rtlCol="0">
            <a:spAutoFit/>
          </a:bodyPr>
          <a:lstStyle/>
          <a:p>
            <a:pPr marL="417826" marR="0" lvl="0" indent="-274320" algn="l" defTabSz="914400" rtl="0" eaLnBrk="1" fontAlgn="auto" latinLnBrk="0" hangingPunct="1">
              <a:lnSpc>
                <a:spcPct val="100000"/>
              </a:lnSpc>
              <a:spcBef>
                <a:spcPts val="700"/>
              </a:spcBef>
              <a:spcAft>
                <a:spcPts val="0"/>
              </a:spcAft>
              <a:buClr>
                <a:srgbClr val="151C77"/>
              </a:buClr>
              <a:buSzPts val="1300"/>
              <a:buFont typeface="Arial"/>
              <a:buAutoNum type="arabicPeriod"/>
              <a:tabLst/>
              <a:defRPr/>
            </a:pPr>
            <a:r>
              <a:rPr kumimoji="0" lang="en-US" b="1" i="0" u="none" strike="noStrike" kern="0" cap="none" spc="0" normalizeH="0" baseline="0" noProof="0">
                <a:ln>
                  <a:noFill/>
                </a:ln>
                <a:solidFill>
                  <a:srgbClr val="0070C0"/>
                </a:solidFill>
                <a:effectLst/>
                <a:uLnTx/>
                <a:uFillTx/>
                <a:latin typeface="Times New Roman"/>
                <a:ea typeface="Times New Roman"/>
                <a:cs typeface="Times New Roman"/>
                <a:sym typeface="Times New Roman"/>
              </a:rPr>
              <a:t>AO Determination Briefing </a:t>
            </a:r>
            <a:r>
              <a:rPr kumimoji="0" lang="en-US" b="1"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a:t>
            </a:r>
            <a:r>
              <a:rPr kumimoji="0" lang="en-US" b="0" i="0" u="none" strike="noStrike" kern="0" cap="none" spc="0" normalizeH="0" baseline="0" noProof="0">
                <a:ln>
                  <a:noFill/>
                </a:ln>
                <a:solidFill>
                  <a:prstClr val="black"/>
                </a:solidFill>
                <a:effectLst/>
                <a:uLnTx/>
                <a:uFillTx/>
                <a:latin typeface="Times New Roman"/>
                <a:ea typeface="Times New Roman"/>
                <a:cs typeface="Times New Roman"/>
                <a:sym typeface="Times New Roman"/>
              </a:rPr>
              <a:t>The objective of the brief is to assist program personnel in understanding what the AO is expecting to make an informed risk determination.</a:t>
            </a:r>
            <a:endParaRPr kumimoji="0" lang="en-US" b="0" i="0" u="none" strike="noStrike" kern="0" cap="none" spc="0" normalizeH="0" baseline="0" noProof="0">
              <a:ln>
                <a:noFill/>
              </a:ln>
              <a:solidFill>
                <a:prstClr val="black"/>
              </a:solidFill>
              <a:effectLst/>
              <a:uLnTx/>
              <a:uFillTx/>
              <a:latin typeface="Times New Roman" panose="02020603050405020304" pitchFamily="18" charset="0"/>
              <a:ea typeface="+mn-ea"/>
              <a:cs typeface="+mn-cs"/>
            </a:endParaRPr>
          </a:p>
          <a:p>
            <a:pPr marL="417826" marR="0" lvl="0" indent="-274320" algn="l" defTabSz="914400" rtl="0" eaLnBrk="1" fontAlgn="auto" latinLnBrk="0" hangingPunct="1">
              <a:lnSpc>
                <a:spcPct val="100000"/>
              </a:lnSpc>
              <a:spcBef>
                <a:spcPts val="700"/>
              </a:spcBef>
              <a:spcAft>
                <a:spcPts val="0"/>
              </a:spcAft>
              <a:buClr>
                <a:srgbClr val="151C77"/>
              </a:buClr>
              <a:buSzPts val="1300"/>
              <a:buFont typeface="Arial"/>
              <a:buAutoNum type="arabicPeriod"/>
              <a:tabLst/>
              <a:defRPr/>
            </a:pPr>
            <a:r>
              <a:rPr kumimoji="0" lang="en-US" b="1"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AO Determination Briefing Guide</a:t>
            </a:r>
            <a:r>
              <a:rPr kumimoji="0" lang="en-US"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 </a:t>
            </a:r>
            <a:r>
              <a:rPr kumimoji="0" lang="en-US" b="0" i="0" u="none" strike="noStrike" kern="0" cap="none" spc="0" normalizeH="0" baseline="0" noProof="0">
                <a:ln>
                  <a:noFill/>
                </a:ln>
                <a:solidFill>
                  <a:prstClr val="black"/>
                </a:solidFill>
                <a:effectLst/>
                <a:uLnTx/>
                <a:uFillTx/>
                <a:latin typeface="Times New Roman"/>
                <a:ea typeface="Times New Roman"/>
                <a:cs typeface="Times New Roman"/>
                <a:sym typeface="Times New Roman"/>
              </a:rPr>
              <a:t>The guide provides additional notes, references and details about each slide when completing the AO Decision Brief.</a:t>
            </a:r>
            <a:endParaRPr kumimoji="0" lang="en-US" b="0" i="0" u="none" strike="noStrike" kern="0" cap="none" spc="0" normalizeH="0" baseline="0" noProof="0">
              <a:ln>
                <a:noFill/>
              </a:ln>
              <a:solidFill>
                <a:prstClr val="black"/>
              </a:solidFill>
              <a:effectLst/>
              <a:uLnTx/>
              <a:uFillTx/>
              <a:latin typeface="Times New Roman" panose="02020603050405020304" pitchFamily="18" charset="0"/>
              <a:ea typeface="+mn-ea"/>
              <a:cs typeface="+mn-cs"/>
            </a:endParaRPr>
          </a:p>
          <a:p>
            <a:pPr marL="417826" marR="0" lvl="0" indent="-274320" algn="l" defTabSz="914400" rtl="0" eaLnBrk="1" fontAlgn="auto" latinLnBrk="0" hangingPunct="1">
              <a:lnSpc>
                <a:spcPct val="100000"/>
              </a:lnSpc>
              <a:spcBef>
                <a:spcPts val="700"/>
              </a:spcBef>
              <a:spcAft>
                <a:spcPts val="0"/>
              </a:spcAft>
              <a:buClrTx/>
              <a:buSzPts val="1300"/>
              <a:buFont typeface="Arial"/>
              <a:buAutoNum type="arabicPeriod"/>
              <a:tabLst/>
              <a:defRPr/>
            </a:pPr>
            <a:r>
              <a:rPr kumimoji="0" lang="en-US" b="1" i="0" u="none" strike="noStrike" kern="0" cap="none" spc="0" normalizeH="0" baseline="0" noProof="0">
                <a:ln>
                  <a:noFill/>
                </a:ln>
                <a:solidFill>
                  <a:prstClr val="black"/>
                </a:solidFill>
                <a:effectLst/>
                <a:uLnTx/>
                <a:uFillTx/>
                <a:latin typeface="Times New Roman"/>
                <a:ea typeface="Times New Roman"/>
                <a:cs typeface="Times New Roman"/>
                <a:sym typeface="Times New Roman"/>
              </a:rPr>
              <a:t>AO Level 1 Playbook </a:t>
            </a:r>
            <a:r>
              <a:rPr kumimoji="0" lang="en-US" b="0" i="0" u="none" strike="noStrike" kern="0" cap="none" spc="0" normalizeH="0" baseline="0" noProof="0">
                <a:ln>
                  <a:noFill/>
                </a:ln>
                <a:solidFill>
                  <a:prstClr val="black"/>
                </a:solidFill>
                <a:effectLst/>
                <a:uLnTx/>
                <a:uFillTx/>
                <a:latin typeface="Times New Roman"/>
                <a:ea typeface="Times New Roman"/>
                <a:cs typeface="Times New Roman"/>
                <a:sym typeface="Times New Roman"/>
              </a:rPr>
              <a:t>- High-level introduction outlining the Agile Authorization Process, Objectives, and Criteria 4-phase process along with the templates used when interacting with the authorizing official for authorization decisions.</a:t>
            </a:r>
            <a:endParaRPr kumimoji="0" lang="en-US" b="0" i="0" u="none" strike="noStrike" kern="0" cap="none" spc="0" normalizeH="0" baseline="0" noProof="0">
              <a:ln>
                <a:noFill/>
              </a:ln>
              <a:solidFill>
                <a:prstClr val="black"/>
              </a:solidFill>
              <a:effectLst/>
              <a:uLnTx/>
              <a:uFillTx/>
              <a:latin typeface="Times New Roman" panose="02020603050405020304" pitchFamily="18" charset="0"/>
              <a:ea typeface="+mn-ea"/>
              <a:cs typeface="+mn-cs"/>
            </a:endParaRPr>
          </a:p>
          <a:p>
            <a:pPr marL="417826" marR="0" lvl="0" indent="-274320" algn="l" defTabSz="914400" rtl="0" eaLnBrk="1" fontAlgn="auto" latinLnBrk="0" hangingPunct="1">
              <a:lnSpc>
                <a:spcPct val="100000"/>
              </a:lnSpc>
              <a:spcBef>
                <a:spcPts val="700"/>
              </a:spcBef>
              <a:spcAft>
                <a:spcPts val="0"/>
              </a:spcAft>
              <a:buClrTx/>
              <a:buSzPts val="1300"/>
              <a:buFont typeface="Arial"/>
              <a:buAutoNum type="arabicPeriod"/>
              <a:tabLst/>
              <a:defRPr/>
            </a:pPr>
            <a:r>
              <a:rPr kumimoji="0" lang="en-US" b="1" i="0" u="none" strike="noStrike" kern="0" cap="none" spc="0" normalizeH="0" baseline="0" noProof="0">
                <a:ln>
                  <a:noFill/>
                </a:ln>
                <a:solidFill>
                  <a:prstClr val="black"/>
                </a:solidFill>
                <a:effectLst/>
                <a:uLnTx/>
                <a:uFillTx/>
                <a:latin typeface="Times New Roman"/>
                <a:ea typeface="Times New Roman"/>
                <a:cs typeface="Times New Roman"/>
                <a:sym typeface="Times New Roman"/>
              </a:rPr>
              <a:t>AO Objectives </a:t>
            </a:r>
            <a:r>
              <a:rPr kumimoji="0" lang="en-US" b="0" i="0" u="none" strike="noStrike" kern="0" cap="none" spc="0" normalizeH="0" baseline="0" noProof="0">
                <a:ln>
                  <a:noFill/>
                </a:ln>
                <a:solidFill>
                  <a:prstClr val="black"/>
                </a:solidFill>
                <a:effectLst/>
                <a:uLnTx/>
                <a:uFillTx/>
                <a:latin typeface="Times New Roman"/>
                <a:ea typeface="Times New Roman"/>
                <a:cs typeface="Times New Roman"/>
                <a:sym typeface="Times New Roman"/>
              </a:rPr>
              <a:t>- Articulates the AO goals, enablers for success and collaboration needed for execution - (part of the AO Playbook Level 1)</a:t>
            </a:r>
          </a:p>
          <a:p>
            <a:pPr marL="417826" marR="0" lvl="0" indent="-274320" algn="l" defTabSz="914400" rtl="0" eaLnBrk="1" fontAlgn="auto" latinLnBrk="0" hangingPunct="1">
              <a:lnSpc>
                <a:spcPct val="100000"/>
              </a:lnSpc>
              <a:spcBef>
                <a:spcPts val="700"/>
              </a:spcBef>
              <a:spcAft>
                <a:spcPts val="0"/>
              </a:spcAft>
              <a:buClrTx/>
              <a:buSzPts val="1300"/>
              <a:buFont typeface="Arial"/>
              <a:buAutoNum type="arabicPeriod"/>
              <a:tabLst/>
              <a:defRPr/>
            </a:pPr>
            <a:r>
              <a:rPr kumimoji="0" lang="en-US" b="1" i="0" u="none" strike="noStrike" kern="0" cap="none" spc="0" normalizeH="0" baseline="0" noProof="0">
                <a:ln>
                  <a:noFill/>
                </a:ln>
                <a:solidFill>
                  <a:prstClr val="black"/>
                </a:solidFill>
                <a:effectLst/>
                <a:uLnTx/>
                <a:uFillTx/>
                <a:latin typeface="Times New Roman"/>
                <a:ea typeface="Times New Roman"/>
                <a:cs typeface="Times New Roman"/>
                <a:sym typeface="Times New Roman"/>
              </a:rPr>
              <a:t>CRA Objectives </a:t>
            </a:r>
            <a:r>
              <a:rPr kumimoji="0" lang="en-US" b="0" i="0" u="none" strike="noStrike" kern="0" cap="none" spc="0" normalizeH="0" baseline="0" noProof="0">
                <a:ln>
                  <a:noFill/>
                </a:ln>
                <a:solidFill>
                  <a:prstClr val="black"/>
                </a:solidFill>
                <a:effectLst/>
                <a:uLnTx/>
                <a:uFillTx/>
                <a:latin typeface="Times New Roman"/>
                <a:ea typeface="Times New Roman"/>
                <a:cs typeface="Times New Roman"/>
                <a:sym typeface="Times New Roman"/>
              </a:rPr>
              <a:t>- Overall CRA goals and basic introduction to the Fast-Track High Level Agile Authorization process (Key steps/documents).</a:t>
            </a:r>
          </a:p>
          <a:p>
            <a:pPr marL="417826" marR="0" lvl="0" indent="-274320" algn="l" defTabSz="914400" rtl="0" eaLnBrk="1" fontAlgn="auto" latinLnBrk="0" hangingPunct="1">
              <a:lnSpc>
                <a:spcPct val="100000"/>
              </a:lnSpc>
              <a:spcBef>
                <a:spcPts val="700"/>
              </a:spcBef>
              <a:spcAft>
                <a:spcPts val="0"/>
              </a:spcAft>
              <a:buClrTx/>
              <a:buSzPts val="1300"/>
              <a:buFont typeface="Arial"/>
              <a:buAutoNum type="arabicPeriod"/>
              <a:tabLst/>
              <a:defRPr/>
            </a:pPr>
            <a:r>
              <a:rPr kumimoji="0" lang="en-US" b="1" i="0" u="none" strike="noStrike" kern="0" cap="none" spc="0" normalizeH="0" baseline="0" noProof="0">
                <a:ln>
                  <a:noFill/>
                </a:ln>
                <a:solidFill>
                  <a:prstClr val="black"/>
                </a:solidFill>
                <a:effectLst/>
                <a:uLnTx/>
                <a:uFillTx/>
                <a:latin typeface="Times New Roman"/>
                <a:ea typeface="Times New Roman"/>
                <a:cs typeface="Times New Roman"/>
                <a:sym typeface="Times New Roman"/>
              </a:rPr>
              <a:t>CRA Onboarding </a:t>
            </a:r>
            <a:r>
              <a:rPr kumimoji="0" lang="en-US" b="0" i="0" u="none" strike="noStrike" kern="0" cap="none" spc="0" normalizeH="0" baseline="0" noProof="0">
                <a:ln>
                  <a:noFill/>
                </a:ln>
                <a:solidFill>
                  <a:prstClr val="black"/>
                </a:solidFill>
                <a:effectLst/>
                <a:uLnTx/>
                <a:uFillTx/>
                <a:latin typeface="Times New Roman"/>
                <a:ea typeface="Times New Roman"/>
                <a:cs typeface="Times New Roman"/>
                <a:sym typeface="Times New Roman"/>
              </a:rPr>
              <a:t>- Introduction/definition of the tools (documents), websites, Roles and Responsibilities, engineering phases/outputs, documentation workflow etc.… what the CRA needs to be successful in meeting the objectives/goals.</a:t>
            </a:r>
          </a:p>
          <a:p>
            <a:pPr marL="742950" lvl="1" indent="-285750">
              <a:buFont typeface="Arial" panose="020B0604020202020204" pitchFamily="34" charset="0"/>
              <a:buChar char="•"/>
            </a:pPr>
            <a:endParaRPr lang="en-US">
              <a:latin typeface="Times New Roman" panose="02020603050405020304" pitchFamily="18" charset="0"/>
            </a:endParaRPr>
          </a:p>
          <a:p>
            <a:endParaRPr lang="en-US">
              <a:latin typeface="Times New Roman" panose="02020603050405020304" pitchFamily="18" charset="0"/>
            </a:endParaRPr>
          </a:p>
        </p:txBody>
      </p:sp>
    </p:spTree>
    <p:extLst>
      <p:ext uri="{BB962C8B-B14F-4D97-AF65-F5344CB8AC3E}">
        <p14:creationId xmlns:p14="http://schemas.microsoft.com/office/powerpoint/2010/main" val="4231891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B55E6B-CD39-9B2D-246E-2661E5A6688C}"/>
              </a:ext>
            </a:extLst>
          </p:cNvPr>
          <p:cNvSpPr>
            <a:spLocks noGrp="1"/>
          </p:cNvSpPr>
          <p:nvPr>
            <p:ph type="title"/>
          </p:nvPr>
        </p:nvSpPr>
        <p:spPr/>
        <p:txBody>
          <a:bodyPr>
            <a:normAutofit/>
          </a:bodyPr>
          <a:lstStyle/>
          <a:p>
            <a:r>
              <a:rPr lang="en-US"/>
              <a:t>Artifacts - Information Tools Continued</a:t>
            </a:r>
          </a:p>
        </p:txBody>
      </p:sp>
      <p:sp>
        <p:nvSpPr>
          <p:cNvPr id="2" name="TextBox 1">
            <a:extLst>
              <a:ext uri="{FF2B5EF4-FFF2-40B4-BE49-F238E27FC236}">
                <a16:creationId xmlns:a16="http://schemas.microsoft.com/office/drawing/2014/main" id="{5A9ED858-AE20-B298-457F-54C56628F61F}"/>
              </a:ext>
            </a:extLst>
          </p:cNvPr>
          <p:cNvSpPr txBox="1"/>
          <p:nvPr/>
        </p:nvSpPr>
        <p:spPr>
          <a:xfrm>
            <a:off x="457199" y="1320717"/>
            <a:ext cx="8229599" cy="4544834"/>
          </a:xfrm>
          <a:prstGeom prst="rect">
            <a:avLst/>
          </a:prstGeom>
          <a:noFill/>
        </p:spPr>
        <p:txBody>
          <a:bodyPr wrap="square" rtlCol="0">
            <a:spAutoFit/>
          </a:bodyPr>
          <a:lstStyle/>
          <a:p>
            <a:pPr marL="417826" marR="0" lvl="0" indent="-274320" defTabSz="914400" eaLnBrk="1" fontAlgn="auto" latinLnBrk="0" hangingPunct="1">
              <a:lnSpc>
                <a:spcPct val="100000"/>
              </a:lnSpc>
              <a:spcBef>
                <a:spcPts val="0"/>
              </a:spcBef>
              <a:spcAft>
                <a:spcPts val="0"/>
              </a:spcAft>
              <a:buClrTx/>
              <a:buSzPts val="1300"/>
              <a:buFont typeface="Arial"/>
              <a:buAutoNum type="arabicPeriod" startAt="10"/>
              <a:tabLst/>
              <a:defRPr/>
            </a:pPr>
            <a:r>
              <a:rPr kumimoji="0" lang="en-US" sz="1400" b="1" i="0" u="none" strike="noStrike" kern="0" cap="none" spc="0" normalizeH="0" baseline="0" noProof="0">
                <a:ln>
                  <a:noFill/>
                </a:ln>
                <a:solidFill>
                  <a:srgbClr val="0070C0"/>
                </a:solidFill>
                <a:effectLst/>
                <a:uLnTx/>
                <a:uFillTx/>
                <a:latin typeface="Times New Roman"/>
                <a:ea typeface="Times New Roman"/>
                <a:cs typeface="Times New Roman"/>
                <a:sym typeface="Times New Roman"/>
              </a:rPr>
              <a:t>CRA Risk Recommendation Letter</a:t>
            </a:r>
            <a:r>
              <a:rPr kumimoji="0" lang="en-US" sz="1400" b="0" i="0" u="none" strike="noStrike" kern="0" cap="none" spc="0" normalizeH="0" baseline="0" noProof="0">
                <a:ln>
                  <a:noFill/>
                </a:ln>
                <a:solidFill>
                  <a:srgbClr val="0070C0"/>
                </a:solidFill>
                <a:effectLst/>
                <a:uLnTx/>
                <a:uFillTx/>
                <a:latin typeface="Times New Roman"/>
                <a:ea typeface="Times New Roman"/>
                <a:cs typeface="Times New Roman"/>
                <a:sym typeface="Times New Roman"/>
              </a:rPr>
              <a:t> </a:t>
            </a:r>
            <a:r>
              <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Defines the results from the formal Security Assessment, outlining all vulnerability and weaknesses found and defining recommended conditions for the program to follow in correcting each found item. </a:t>
            </a:r>
            <a:endParaRPr kumimoji="0" lang="en-US" sz="1400" b="0" i="0" u="none" strike="noStrike" kern="0" cap="none" spc="0" normalizeH="0" baseline="0" noProof="0">
              <a:ln>
                <a:noFill/>
              </a:ln>
              <a:solidFill>
                <a:prstClr val="black"/>
              </a:solidFill>
              <a:effectLst/>
              <a:uLnTx/>
              <a:uFillTx/>
              <a:latin typeface="Times New Roman"/>
              <a:ea typeface="Times New Roman"/>
              <a:cs typeface="Times New Roman"/>
              <a:sym typeface="Times New Roman"/>
            </a:endParaRPr>
          </a:p>
          <a:p>
            <a:pPr marL="417826" marR="0" lvl="0" indent="-274320" algn="l" defTabSz="914400" rtl="0" eaLnBrk="1" fontAlgn="auto" latinLnBrk="0" hangingPunct="1">
              <a:lnSpc>
                <a:spcPct val="100000"/>
              </a:lnSpc>
              <a:spcBef>
                <a:spcPts val="700"/>
              </a:spcBef>
              <a:spcAft>
                <a:spcPts val="0"/>
              </a:spcAft>
              <a:buClr>
                <a:srgbClr val="151C77"/>
              </a:buClr>
              <a:buSzPts val="1300"/>
              <a:buFont typeface="Arial"/>
              <a:buAutoNum type="arabicPeriod" startAt="10"/>
              <a:tabLst/>
              <a:defRPr/>
            </a:pPr>
            <a:r>
              <a:rPr kumimoji="0" lang="en-US" sz="1400" b="1" i="0" u="none" strike="noStrike" kern="0" cap="none" spc="0" normalizeH="0" baseline="0" noProof="0">
                <a:ln>
                  <a:noFill/>
                </a:ln>
                <a:effectLst/>
                <a:uLnTx/>
                <a:uFillTx/>
                <a:latin typeface="Times New Roman"/>
                <a:ea typeface="Times New Roman"/>
                <a:cs typeface="Times New Roman"/>
                <a:sym typeface="Times New Roman"/>
              </a:rPr>
              <a:t>DevSecOps (DSOP) CONOPs </a:t>
            </a:r>
            <a:r>
              <a:rPr kumimoji="0" lang="en-US" sz="1400" b="0" i="0" u="none" strike="noStrike" kern="0" cap="none" spc="0" normalizeH="0" baseline="0" noProof="0">
                <a:ln>
                  <a:noFill/>
                </a:ln>
                <a:effectLst/>
                <a:uLnTx/>
                <a:uFillTx/>
                <a:latin typeface="Times New Roman"/>
                <a:ea typeface="Times New Roman"/>
                <a:cs typeface="Times New Roman"/>
                <a:sym typeface="Times New Roman"/>
              </a:rPr>
              <a:t>- Addresses </a:t>
            </a:r>
            <a:r>
              <a:rPr kumimoji="0" lang="en-US" sz="1400" b="0" i="0" u="none" strike="noStrike" kern="0" cap="none" spc="0" normalizeH="0" baseline="0" noProof="0">
                <a:ln>
                  <a:noFill/>
                </a:ln>
                <a:solidFill>
                  <a:prstClr val="black"/>
                </a:solidFill>
                <a:effectLst/>
                <a:uLnTx/>
                <a:uFillTx/>
                <a:latin typeface="Times New Roman"/>
                <a:ea typeface="Times New Roman"/>
                <a:cs typeface="Times New Roman"/>
                <a:sym typeface="Times New Roman"/>
              </a:rPr>
              <a:t>the process flows of developed code and software and the people that perform duties within that process flow and covers the Hardware/Software and the people that operate the infrastructure. </a:t>
            </a:r>
          </a:p>
          <a:p>
            <a:pPr marL="417826" indent="-274320">
              <a:spcBef>
                <a:spcPts val="700"/>
              </a:spcBef>
              <a:buClr>
                <a:srgbClr val="151C77"/>
              </a:buClr>
              <a:buSzPts val="1300"/>
              <a:buFont typeface="Arial"/>
              <a:buAutoNum type="arabicPeriod" startAt="10"/>
              <a:defRPr/>
            </a:pPr>
            <a:r>
              <a:rPr kumimoji="0" lang="en-US" sz="1400" b="1" i="0" u="none" strike="noStrike" kern="0" cap="none" spc="0" normalizeH="0" baseline="0" noProof="0">
                <a:ln>
                  <a:noFill/>
                </a:ln>
                <a:solidFill>
                  <a:srgbClr val="0070C0"/>
                </a:solidFill>
                <a:effectLst/>
                <a:uLnTx/>
                <a:uFillTx/>
                <a:latin typeface="Times New Roman"/>
                <a:ea typeface="Times New Roman"/>
                <a:cs typeface="Times New Roman"/>
                <a:sym typeface="Times New Roman"/>
              </a:rPr>
              <a:t>Draft AO Authorization Letter - </a:t>
            </a:r>
            <a:r>
              <a:rPr kumimoji="0" lang="en-US" sz="1400" i="0" u="none" strike="noStrike" kern="0" cap="none" spc="0" normalizeH="0" baseline="0" noProof="0">
                <a:ln>
                  <a:noFill/>
                </a:ln>
                <a:effectLst/>
                <a:uLnTx/>
                <a:uFillTx/>
                <a:latin typeface="Times New Roman"/>
                <a:ea typeface="Times New Roman"/>
                <a:cs typeface="Times New Roman"/>
                <a:sym typeface="Times New Roman"/>
              </a:rPr>
              <a:t>A formal written statement by the Authorizing Official regarding the risk associated with operating the information system (IS) and expressed as an authorization to operate (ATO), interim authorization to test (IATT), or denial of ATO (DATO) etc.</a:t>
            </a:r>
          </a:p>
          <a:p>
            <a:pPr marL="417826" marR="0" lvl="0" indent="-274320" algn="l" defTabSz="914400" rtl="0" eaLnBrk="1" fontAlgn="auto" latinLnBrk="0" hangingPunct="1">
              <a:lnSpc>
                <a:spcPct val="100000"/>
              </a:lnSpc>
              <a:spcBef>
                <a:spcPts val="700"/>
              </a:spcBef>
              <a:spcAft>
                <a:spcPts val="0"/>
              </a:spcAft>
              <a:buClr>
                <a:srgbClr val="151C77"/>
              </a:buClr>
              <a:buSzPts val="1300"/>
              <a:buFont typeface="Arial"/>
              <a:buAutoNum type="arabicPeriod" startAt="10"/>
              <a:tabLst/>
              <a:defRPr/>
            </a:pPr>
            <a:r>
              <a:rPr kumimoji="0" lang="en-US" sz="1400" b="1" i="0" u="none" strike="noStrike" kern="0" cap="none" spc="0" normalizeH="0" baseline="0" noProof="0">
                <a:ln>
                  <a:noFill/>
                </a:ln>
                <a:solidFill>
                  <a:srgbClr val="0070C0"/>
                </a:solidFill>
                <a:effectLst/>
                <a:uLnTx/>
                <a:uFillTx/>
                <a:latin typeface="Times New Roman"/>
                <a:ea typeface="Times New Roman"/>
                <a:cs typeface="Times New Roman"/>
                <a:sym typeface="Times New Roman"/>
              </a:rPr>
              <a:t>IT Categorization and Selection Checklist (ITCSC) </a:t>
            </a:r>
            <a:r>
              <a:rPr kumimoji="0" lang="en-US" sz="1400" b="0" i="0" u="none" strike="noStrike" kern="0" cap="none" spc="0" normalizeH="0" baseline="0" noProof="0">
                <a:ln>
                  <a:noFill/>
                </a:ln>
                <a:solidFill>
                  <a:prstClr val="black"/>
                </a:solidFill>
                <a:effectLst/>
                <a:uLnTx/>
                <a:uFillTx/>
                <a:latin typeface="Times New Roman"/>
                <a:ea typeface="Times New Roman"/>
                <a:cs typeface="Times New Roman"/>
                <a:sym typeface="Times New Roman"/>
              </a:rPr>
              <a:t>- Process of determining the security category for information or an information system. This checklist helps in determines impact values: (</a:t>
            </a:r>
            <a:r>
              <a:rPr kumimoji="0" lang="en-US" sz="1400" b="0" i="0" u="none" strike="noStrike" kern="0" cap="none" spc="0" normalizeH="0" baseline="0" noProof="0" err="1">
                <a:ln>
                  <a:noFill/>
                </a:ln>
                <a:solidFill>
                  <a:prstClr val="black"/>
                </a:solidFill>
                <a:effectLst/>
                <a:uLnTx/>
                <a:uFillTx/>
                <a:latin typeface="Times New Roman"/>
                <a:ea typeface="Times New Roman"/>
                <a:cs typeface="Times New Roman"/>
                <a:sym typeface="Times New Roman"/>
              </a:rPr>
              <a:t>i</a:t>
            </a:r>
            <a:r>
              <a:rPr kumimoji="0" lang="en-US" sz="1400" b="0" i="0" u="none" strike="noStrike" kern="0" cap="none" spc="0" normalizeH="0" baseline="0" noProof="0">
                <a:ln>
                  <a:noFill/>
                </a:ln>
                <a:solidFill>
                  <a:prstClr val="black"/>
                </a:solidFill>
                <a:effectLst/>
                <a:uLnTx/>
                <a:uFillTx/>
                <a:latin typeface="Times New Roman"/>
                <a:ea typeface="Times New Roman"/>
                <a:cs typeface="Times New Roman"/>
                <a:sym typeface="Times New Roman"/>
              </a:rPr>
              <a:t>) for the information type(s) processed, stored, transmitted, or protected by the information system; and (ii) for the information system and identify overlays that apply to the information system and its operating environment to account for additional factors (beyond impact) that influence the selection of security requirements.</a:t>
            </a:r>
            <a:endParaRPr kumimoji="0" lang="en-US" sz="1400" b="0" i="0" u="none" strike="noStrike" kern="0" cap="none" spc="0" normalizeH="0" baseline="0" noProof="0">
              <a:ln>
                <a:noFill/>
              </a:ln>
              <a:solidFill>
                <a:prstClr val="black"/>
              </a:solidFill>
              <a:effectLst/>
              <a:uLnTx/>
              <a:uFillTx/>
              <a:latin typeface="Times New Roman" panose="02020603050405020304" pitchFamily="18" charset="0"/>
              <a:ea typeface="+mn-ea"/>
              <a:cs typeface="+mn-cs"/>
            </a:endParaRPr>
          </a:p>
          <a:p>
            <a:pPr marL="417826" lvl="0" indent="-274320">
              <a:spcBef>
                <a:spcPts val="700"/>
              </a:spcBef>
              <a:buSzPts val="1300"/>
              <a:buFont typeface="Arial"/>
              <a:buAutoNum type="arabicPeriod" startAt="10"/>
              <a:defRPr/>
            </a:pPr>
            <a:r>
              <a:rPr kumimoji="0" lang="en-US" sz="14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No Security Impact </a:t>
            </a:r>
            <a:r>
              <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CRA/ISSM written recommendation that there are no security impacts on the </a:t>
            </a:r>
            <a:r>
              <a:rPr lang="en-US" sz="1400" b="1" kern="0">
                <a:solidFill>
                  <a:srgbClr val="000000"/>
                </a:solidFill>
                <a:latin typeface="Times New Roman"/>
                <a:ea typeface="Times New Roman"/>
                <a:cs typeface="Times New Roman"/>
                <a:sym typeface="Times New Roman"/>
              </a:rPr>
              <a:t>No Security Impact (NSI) Template </a:t>
            </a:r>
            <a:r>
              <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organizational operations,  assets, individuals, other organizations, or the Nation (including the national security interests of the United States) of a loss of confidentiality, integrity, or availability of information or an information system.</a:t>
            </a:r>
            <a:endParaRPr kumimoji="0" lang="en-US" sz="1400" b="0" i="0" u="none" strike="noStrike" kern="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32792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B55E6B-CD39-9B2D-246E-2661E5A6688C}"/>
              </a:ext>
            </a:extLst>
          </p:cNvPr>
          <p:cNvSpPr>
            <a:spLocks noGrp="1"/>
          </p:cNvSpPr>
          <p:nvPr>
            <p:ph type="title"/>
          </p:nvPr>
        </p:nvSpPr>
        <p:spPr/>
        <p:txBody>
          <a:bodyPr>
            <a:normAutofit fontScale="90000"/>
          </a:bodyPr>
          <a:lstStyle/>
          <a:p>
            <a:r>
              <a:rPr lang="en-US"/>
              <a:t>Agile Authorizations: </a:t>
            </a:r>
            <a:br>
              <a:rPr lang="en-US"/>
            </a:br>
            <a:r>
              <a:rPr lang="en-US"/>
              <a:t>Authorization Package and BOE</a:t>
            </a:r>
          </a:p>
        </p:txBody>
      </p:sp>
      <p:sp>
        <p:nvSpPr>
          <p:cNvPr id="3" name="TextBox 13">
            <a:extLst>
              <a:ext uri="{FF2B5EF4-FFF2-40B4-BE49-F238E27FC236}">
                <a16:creationId xmlns:a16="http://schemas.microsoft.com/office/drawing/2014/main" id="{CBA9A460-072D-C9F3-DC00-D0BE71A5F826}"/>
              </a:ext>
            </a:extLst>
          </p:cNvPr>
          <p:cNvSpPr txBox="1"/>
          <p:nvPr/>
        </p:nvSpPr>
        <p:spPr>
          <a:xfrm>
            <a:off x="456230" y="5924646"/>
            <a:ext cx="8231540" cy="307777"/>
          </a:xfrm>
          <a:prstGeom prst="rect">
            <a:avLst/>
          </a:prstGeom>
          <a:solidFill>
            <a:srgbClr val="00B0F0"/>
          </a:solidFill>
          <a:scene3d>
            <a:camera prst="orthographicFront"/>
            <a:lightRig rig="threePt" dir="t"/>
          </a:scene3d>
          <a:sp3d>
            <a:bevelT/>
          </a:sp3d>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cs typeface="Arial"/>
                <a:sym typeface="Arial"/>
              </a:rPr>
              <a:t>Standardization is flexible for authorization packages: There is no one-size-fits-all approach.</a:t>
            </a:r>
          </a:p>
        </p:txBody>
      </p:sp>
      <p:sp>
        <p:nvSpPr>
          <p:cNvPr id="4" name="Google Shape;642;p45">
            <a:extLst>
              <a:ext uri="{FF2B5EF4-FFF2-40B4-BE49-F238E27FC236}">
                <a16:creationId xmlns:a16="http://schemas.microsoft.com/office/drawing/2014/main" id="{697577B4-B0A7-6E62-9C6C-22E63BE2ABA3}"/>
              </a:ext>
            </a:extLst>
          </p:cNvPr>
          <p:cNvSpPr txBox="1"/>
          <p:nvPr/>
        </p:nvSpPr>
        <p:spPr>
          <a:xfrm>
            <a:off x="978766" y="1318598"/>
            <a:ext cx="3288433" cy="1841387"/>
          </a:xfrm>
          <a:prstGeom prst="rect">
            <a:avLst/>
          </a:prstGeom>
          <a:noFill/>
          <a:ln>
            <a:noFill/>
          </a:ln>
        </p:spPr>
        <p:txBody>
          <a:bodyPr spcFirstLastPara="1" wrap="square" lIns="68569" tIns="68569" rIns="68569" bIns="68569" anchor="t" anchorCtr="0">
            <a:noAutofit/>
          </a:bodyPr>
          <a:lstStyle/>
          <a:p>
            <a:pPr marL="380985" marR="0" lvl="0"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1" i="0" u="none" strike="noStrike" kern="0" cap="none" spc="0" normalizeH="0" baseline="0" noProof="0">
                <a:ln>
                  <a:noFill/>
                </a:ln>
                <a:solidFill>
                  <a:srgbClr val="000000"/>
                </a:solidFill>
                <a:effectLst/>
                <a:uLnTx/>
                <a:uFillTx/>
                <a:latin typeface="Arial"/>
                <a:ea typeface="+mn-ea"/>
                <a:cs typeface="Arial"/>
              </a:rPr>
              <a:t>Authorization Package</a:t>
            </a:r>
          </a:p>
          <a:p>
            <a:pPr marL="83818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350" b="0" i="0" u="none" strike="noStrike" kern="0" cap="none" spc="0" normalizeH="0" baseline="0" noProof="0">
                <a:ln>
                  <a:noFill/>
                </a:ln>
                <a:solidFill>
                  <a:srgbClr val="000000"/>
                </a:solidFill>
                <a:effectLst/>
                <a:uLnTx/>
                <a:uFillTx/>
                <a:latin typeface="Arial"/>
                <a:ea typeface="+mn-ea"/>
                <a:cs typeface="Arial"/>
              </a:rPr>
              <a:t>AO Determination Brief + RAR</a:t>
            </a:r>
          </a:p>
          <a:p>
            <a:pPr marL="83818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350" b="0" i="0" u="none" strike="noStrike" kern="0" cap="none" spc="0" normalizeH="0" baseline="0" noProof="0">
                <a:ln>
                  <a:noFill/>
                </a:ln>
                <a:solidFill>
                  <a:srgbClr val="000000"/>
                </a:solidFill>
                <a:effectLst/>
                <a:uLnTx/>
                <a:uFillTx/>
                <a:latin typeface="Arial"/>
                <a:ea typeface="+mn-ea"/>
                <a:cs typeface="Arial"/>
              </a:rPr>
              <a:t>AO Authorization Memo</a:t>
            </a:r>
          </a:p>
          <a:p>
            <a:pPr marL="83818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350" b="0" i="0" u="none" strike="noStrike" kern="0" cap="none" spc="0" normalizeH="0" baseline="0" noProof="0">
                <a:ln>
                  <a:noFill/>
                </a:ln>
                <a:solidFill>
                  <a:srgbClr val="000000"/>
                </a:solidFill>
                <a:effectLst/>
                <a:uLnTx/>
                <a:uFillTx/>
                <a:latin typeface="Arial"/>
                <a:ea typeface="+mn-ea"/>
                <a:cs typeface="Arial"/>
              </a:rPr>
              <a:t>CRA Risk Recommendation Letter</a:t>
            </a:r>
          </a:p>
          <a:p>
            <a:pPr marL="83818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350" b="0" i="0" u="none" strike="noStrike" kern="0" cap="none" spc="0" normalizeH="0" baseline="0" noProof="0">
                <a:ln>
                  <a:noFill/>
                </a:ln>
                <a:solidFill>
                  <a:srgbClr val="000000"/>
                </a:solidFill>
                <a:effectLst/>
                <a:uLnTx/>
                <a:uFillTx/>
                <a:latin typeface="Arial"/>
                <a:ea typeface="+mn-ea"/>
                <a:cs typeface="Arial"/>
              </a:rPr>
              <a:t>ITCSC</a:t>
            </a:r>
            <a:endParaRPr kumimoji="0" sz="1350" b="0" i="0" u="none" strike="noStrike" kern="0" cap="none" spc="0" normalizeH="0" baseline="0" noProof="0">
              <a:ln>
                <a:noFill/>
              </a:ln>
              <a:solidFill>
                <a:srgbClr val="000000"/>
              </a:solidFill>
              <a:effectLst/>
              <a:uLnTx/>
              <a:uFillTx/>
              <a:latin typeface="Arial"/>
              <a:ea typeface="+mn-ea"/>
              <a:cs typeface="Arial"/>
            </a:endParaRPr>
          </a:p>
        </p:txBody>
      </p:sp>
      <p:sp>
        <p:nvSpPr>
          <p:cNvPr id="6" name="Google Shape;642;p45">
            <a:extLst>
              <a:ext uri="{FF2B5EF4-FFF2-40B4-BE49-F238E27FC236}">
                <a16:creationId xmlns:a16="http://schemas.microsoft.com/office/drawing/2014/main" id="{4C45FA81-7FE6-2466-1685-5995CC21283A}"/>
              </a:ext>
            </a:extLst>
          </p:cNvPr>
          <p:cNvSpPr txBox="1"/>
          <p:nvPr/>
        </p:nvSpPr>
        <p:spPr>
          <a:xfrm>
            <a:off x="5412756" y="1318598"/>
            <a:ext cx="2754466" cy="1841387"/>
          </a:xfrm>
          <a:prstGeom prst="rect">
            <a:avLst/>
          </a:prstGeom>
          <a:noFill/>
          <a:ln>
            <a:noFill/>
          </a:ln>
        </p:spPr>
        <p:txBody>
          <a:bodyPr spcFirstLastPara="1" wrap="square" lIns="68569" tIns="68569" rIns="68569" bIns="68569" anchor="t" anchorCtr="0">
            <a:noAutofit/>
          </a:bodyPr>
          <a:lstStyle/>
          <a:p>
            <a:pPr marL="380985" marR="0" lvl="0"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1" i="0" u="none" strike="noStrike" kern="0" cap="none" spc="0" normalizeH="0" baseline="0" noProof="0">
                <a:ln>
                  <a:noFill/>
                </a:ln>
                <a:solidFill>
                  <a:srgbClr val="000000"/>
                </a:solidFill>
                <a:effectLst/>
                <a:uLnTx/>
                <a:uFillTx/>
                <a:latin typeface="Arial"/>
                <a:ea typeface="+mn-ea"/>
                <a:cs typeface="Arial"/>
              </a:rPr>
              <a:t>Body of Evidence, but not limited to</a:t>
            </a:r>
          </a:p>
          <a:p>
            <a:pPr marL="83818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0" i="0" u="none" strike="noStrike" kern="0" cap="none" spc="0" normalizeH="0" baseline="0" noProof="0">
                <a:ln>
                  <a:noFill/>
                </a:ln>
                <a:solidFill>
                  <a:srgbClr val="000000"/>
                </a:solidFill>
                <a:effectLst/>
                <a:uLnTx/>
                <a:uFillTx/>
                <a:latin typeface="Arial"/>
                <a:ea typeface="+mn-ea"/>
                <a:cs typeface="Arial"/>
              </a:rPr>
              <a:t>SSP</a:t>
            </a:r>
          </a:p>
          <a:p>
            <a:pPr marL="83818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0" i="0" u="none" strike="noStrike" kern="0" cap="none" spc="0" normalizeH="0" baseline="0" noProof="0">
                <a:ln>
                  <a:noFill/>
                </a:ln>
                <a:solidFill>
                  <a:srgbClr val="000000"/>
                </a:solidFill>
                <a:effectLst/>
                <a:uLnTx/>
                <a:uFillTx/>
                <a:latin typeface="Arial"/>
                <a:ea typeface="+mn-ea"/>
                <a:cs typeface="Arial"/>
              </a:rPr>
              <a:t>CONOPs</a:t>
            </a:r>
          </a:p>
          <a:p>
            <a:pPr marL="83818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0" i="0" u="none" strike="noStrike" kern="0" cap="none" spc="0" normalizeH="0" baseline="0" noProof="0">
                <a:ln>
                  <a:noFill/>
                </a:ln>
                <a:solidFill>
                  <a:srgbClr val="000000"/>
                </a:solidFill>
                <a:effectLst/>
                <a:uLnTx/>
                <a:uFillTx/>
                <a:latin typeface="Arial"/>
                <a:ea typeface="+mn-ea"/>
                <a:cs typeface="Arial"/>
              </a:rPr>
              <a:t>POA&amp;M</a:t>
            </a:r>
          </a:p>
          <a:p>
            <a:pPr marL="83818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0" i="0" u="none" strike="noStrike" kern="0" cap="none" spc="0" normalizeH="0" baseline="0" noProof="0">
                <a:ln>
                  <a:noFill/>
                </a:ln>
                <a:solidFill>
                  <a:srgbClr val="000000"/>
                </a:solidFill>
                <a:effectLst/>
                <a:uLnTx/>
                <a:uFillTx/>
                <a:latin typeface="Arial"/>
                <a:ea typeface="+mn-ea"/>
                <a:cs typeface="Arial"/>
              </a:rPr>
              <a:t>SCTM</a:t>
            </a:r>
          </a:p>
          <a:p>
            <a:pPr marL="83818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0" i="0" u="none" strike="noStrike" kern="0" cap="none" spc="0" normalizeH="0" baseline="0" noProof="0">
                <a:ln>
                  <a:noFill/>
                </a:ln>
                <a:solidFill>
                  <a:srgbClr val="000000"/>
                </a:solidFill>
                <a:effectLst/>
                <a:uLnTx/>
                <a:uFillTx/>
                <a:latin typeface="Arial"/>
                <a:ea typeface="+mn-ea"/>
                <a:cs typeface="Arial"/>
              </a:rPr>
              <a:t>STIG’s</a:t>
            </a:r>
          </a:p>
          <a:p>
            <a:pPr marL="83818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0" i="0" u="none" strike="noStrike" kern="0" cap="none" spc="0" normalizeH="0" baseline="0" noProof="0">
                <a:ln>
                  <a:noFill/>
                </a:ln>
                <a:solidFill>
                  <a:srgbClr val="000000"/>
                </a:solidFill>
                <a:effectLst/>
                <a:uLnTx/>
                <a:uFillTx/>
                <a:latin typeface="Arial"/>
                <a:ea typeface="+mn-ea"/>
                <a:cs typeface="Arial"/>
              </a:rPr>
              <a:t>ACAS Scans</a:t>
            </a:r>
          </a:p>
          <a:p>
            <a:pPr marL="83818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0" i="0" u="none" strike="noStrike" kern="0" cap="none" spc="0" normalizeH="0" baseline="0" noProof="0">
                <a:ln>
                  <a:noFill/>
                </a:ln>
                <a:solidFill>
                  <a:srgbClr val="000000"/>
                </a:solidFill>
                <a:effectLst/>
                <a:uLnTx/>
                <a:uFillTx/>
                <a:latin typeface="Arial"/>
                <a:ea typeface="+mn-ea"/>
                <a:cs typeface="Arial"/>
              </a:rPr>
              <a:t>SAP &amp; SAR </a:t>
            </a:r>
          </a:p>
          <a:p>
            <a:pPr marL="83818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0" i="0" u="none" strike="noStrike" kern="0" cap="none" spc="0" normalizeH="0" baseline="0" noProof="0">
                <a:ln>
                  <a:noFill/>
                </a:ln>
                <a:solidFill>
                  <a:srgbClr val="000000"/>
                </a:solidFill>
                <a:effectLst/>
                <a:uLnTx/>
                <a:uFillTx/>
                <a:latin typeface="Arial"/>
                <a:ea typeface="+mn-ea"/>
                <a:cs typeface="Arial"/>
              </a:rPr>
              <a:t>ConMon Plan</a:t>
            </a:r>
          </a:p>
          <a:p>
            <a:pPr marL="83818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0" i="0" u="none" strike="noStrike" kern="0" cap="none" spc="0" normalizeH="0" baseline="0" noProof="0">
                <a:ln>
                  <a:noFill/>
                </a:ln>
                <a:solidFill>
                  <a:srgbClr val="000000"/>
                </a:solidFill>
                <a:effectLst/>
                <a:uLnTx/>
                <a:uFillTx/>
                <a:latin typeface="Arial"/>
                <a:ea typeface="+mn-ea"/>
                <a:cs typeface="Arial"/>
              </a:rPr>
              <a:t>Incident Response Plan</a:t>
            </a:r>
          </a:p>
          <a:p>
            <a:pPr marL="83818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0" i="0" u="none" strike="noStrike" kern="0" cap="none" spc="0" normalizeH="0" baseline="0" noProof="0">
                <a:ln>
                  <a:noFill/>
                </a:ln>
                <a:solidFill>
                  <a:srgbClr val="000000"/>
                </a:solidFill>
                <a:effectLst/>
                <a:uLnTx/>
                <a:uFillTx/>
                <a:latin typeface="Arial"/>
                <a:ea typeface="+mn-ea"/>
                <a:cs typeface="Arial"/>
              </a:rPr>
              <a:t>Contingency Plan</a:t>
            </a:r>
          </a:p>
        </p:txBody>
      </p:sp>
      <p:pic>
        <p:nvPicPr>
          <p:cNvPr id="7" name="Google Shape;676;p93">
            <a:extLst>
              <a:ext uri="{FF2B5EF4-FFF2-40B4-BE49-F238E27FC236}">
                <a16:creationId xmlns:a16="http://schemas.microsoft.com/office/drawing/2014/main" id="{94B4713A-0509-BFDC-FFBA-5A0EFB782D21}"/>
              </a:ext>
            </a:extLst>
          </p:cNvPr>
          <p:cNvPicPr preferRelativeResize="0"/>
          <p:nvPr/>
        </p:nvPicPr>
        <p:blipFill>
          <a:blip r:embed="rId2"/>
          <a:srcRect/>
          <a:stretch/>
        </p:blipFill>
        <p:spPr>
          <a:xfrm>
            <a:off x="3969144" y="2841321"/>
            <a:ext cx="1682496" cy="2203704"/>
          </a:xfrm>
          <a:prstGeom prst="rect">
            <a:avLst/>
          </a:prstGeom>
          <a:noFill/>
          <a:ln>
            <a:solidFill>
              <a:schemeClr val="accent1"/>
            </a:solidFill>
          </a:ln>
          <a:effectLst>
            <a:outerShdw blurRad="50800" dist="38100" dir="2700000" algn="tl" rotWithShape="0">
              <a:prstClr val="black">
                <a:alpha val="40000"/>
              </a:prstClr>
            </a:outerShdw>
          </a:effectLst>
        </p:spPr>
      </p:pic>
      <p:pic>
        <p:nvPicPr>
          <p:cNvPr id="8" name="Google Shape;676;p93">
            <a:extLst>
              <a:ext uri="{FF2B5EF4-FFF2-40B4-BE49-F238E27FC236}">
                <a16:creationId xmlns:a16="http://schemas.microsoft.com/office/drawing/2014/main" id="{68ED6A62-3B22-297A-5D96-9F4456BBBD19}"/>
              </a:ext>
            </a:extLst>
          </p:cNvPr>
          <p:cNvPicPr preferRelativeResize="0"/>
          <p:nvPr/>
        </p:nvPicPr>
        <p:blipFill>
          <a:blip r:embed="rId2"/>
          <a:srcRect/>
          <a:stretch/>
        </p:blipFill>
        <p:spPr>
          <a:xfrm>
            <a:off x="3898982" y="2966883"/>
            <a:ext cx="1682496" cy="2203704"/>
          </a:xfrm>
          <a:prstGeom prst="rect">
            <a:avLst/>
          </a:prstGeom>
          <a:noFill/>
          <a:ln>
            <a:solidFill>
              <a:schemeClr val="accent1"/>
            </a:solidFill>
          </a:ln>
          <a:effectLst>
            <a:outerShdw blurRad="50800" dist="38100" dir="2700000" algn="tl" rotWithShape="0">
              <a:prstClr val="black">
                <a:alpha val="40000"/>
              </a:prstClr>
            </a:outerShdw>
          </a:effectLst>
        </p:spPr>
      </p:pic>
      <p:pic>
        <p:nvPicPr>
          <p:cNvPr id="9" name="Google Shape;677;p93">
            <a:extLst>
              <a:ext uri="{FF2B5EF4-FFF2-40B4-BE49-F238E27FC236}">
                <a16:creationId xmlns:a16="http://schemas.microsoft.com/office/drawing/2014/main" id="{14A66E73-6F4B-9DC5-EFBB-AD9CC077B088}"/>
              </a:ext>
            </a:extLst>
          </p:cNvPr>
          <p:cNvPicPr preferRelativeResize="0"/>
          <p:nvPr/>
        </p:nvPicPr>
        <p:blipFill>
          <a:blip r:embed="rId3"/>
          <a:srcRect/>
          <a:stretch/>
        </p:blipFill>
        <p:spPr>
          <a:xfrm>
            <a:off x="3846778" y="3084577"/>
            <a:ext cx="1682496" cy="2203704"/>
          </a:xfrm>
          <a:prstGeom prst="rect">
            <a:avLst/>
          </a:prstGeom>
          <a:noFill/>
          <a:ln>
            <a:solidFill>
              <a:schemeClr val="accent1"/>
            </a:solidFill>
          </a:ln>
          <a:effectLst>
            <a:outerShdw blurRad="50800" dist="38100" dir="2700000" algn="tl" rotWithShape="0">
              <a:prstClr val="black">
                <a:alpha val="40000"/>
              </a:prstClr>
            </a:outerShdw>
          </a:effectLst>
        </p:spPr>
      </p:pic>
      <p:pic>
        <p:nvPicPr>
          <p:cNvPr id="10" name="Google Shape;678;p93">
            <a:extLst>
              <a:ext uri="{FF2B5EF4-FFF2-40B4-BE49-F238E27FC236}">
                <a16:creationId xmlns:a16="http://schemas.microsoft.com/office/drawing/2014/main" id="{91F3BCCD-DA9B-511B-09AC-8DA9303FD55E}"/>
              </a:ext>
            </a:extLst>
          </p:cNvPr>
          <p:cNvPicPr preferRelativeResize="0"/>
          <p:nvPr/>
        </p:nvPicPr>
        <p:blipFill>
          <a:blip r:embed="rId4"/>
          <a:srcRect/>
          <a:stretch/>
        </p:blipFill>
        <p:spPr>
          <a:xfrm>
            <a:off x="3794574" y="3210138"/>
            <a:ext cx="1682496" cy="2203704"/>
          </a:xfrm>
          <a:prstGeom prst="rect">
            <a:avLst/>
          </a:prstGeom>
          <a:noFill/>
          <a:ln>
            <a:solidFill>
              <a:schemeClr val="accent1"/>
            </a:solidFill>
          </a:ln>
          <a:effectLst>
            <a:outerShdw blurRad="50800" dist="38100" dir="2700000" algn="tl" rotWithShape="0">
              <a:prstClr val="black">
                <a:alpha val="40000"/>
              </a:prstClr>
            </a:outerShdw>
          </a:effectLst>
        </p:spPr>
      </p:pic>
      <p:pic>
        <p:nvPicPr>
          <p:cNvPr id="11" name="Picture 3">
            <a:extLst>
              <a:ext uri="{FF2B5EF4-FFF2-40B4-BE49-F238E27FC236}">
                <a16:creationId xmlns:a16="http://schemas.microsoft.com/office/drawing/2014/main" id="{E129C4DE-6D93-2403-E44D-28FFC0BF35CE}"/>
              </a:ext>
            </a:extLst>
          </p:cNvPr>
          <p:cNvPicPr>
            <a:picLocks noChangeAspect="1"/>
          </p:cNvPicPr>
          <p:nvPr/>
        </p:nvPicPr>
        <p:blipFill>
          <a:blip r:embed="rId5"/>
          <a:stretch>
            <a:fillRect/>
          </a:stretch>
        </p:blipFill>
        <p:spPr>
          <a:xfrm>
            <a:off x="3731245" y="3320467"/>
            <a:ext cx="1682496" cy="2218935"/>
          </a:xfrm>
          <a:prstGeom prst="rect">
            <a:avLst/>
          </a:prstGeom>
          <a:noFill/>
          <a:ln>
            <a:solidFill>
              <a:schemeClr val="accent1"/>
            </a:solid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AB92E805-D2BC-02BE-6F91-451DF61A6FCC}"/>
              </a:ext>
            </a:extLst>
          </p:cNvPr>
          <p:cNvSpPr txBox="1"/>
          <p:nvPr/>
        </p:nvSpPr>
        <p:spPr>
          <a:xfrm>
            <a:off x="4027525" y="3378901"/>
            <a:ext cx="1057027" cy="215444"/>
          </a:xfrm>
          <a:prstGeom prst="rect">
            <a:avLst/>
          </a:prstGeom>
          <a:solidFill>
            <a:schemeClr val="bg1"/>
          </a:solidFill>
          <a:ln>
            <a:solidFill>
              <a:schemeClr val="bg1"/>
            </a:solidFill>
          </a:ln>
        </p:spPr>
        <p:txBody>
          <a:bodyPr wrap="square" rtlCol="0">
            <a:spAutoFit/>
          </a:bodyPr>
          <a:lstStyle/>
          <a:p>
            <a:pPr algn="ctr"/>
            <a:r>
              <a:rPr lang="en-US" sz="800"/>
              <a:t>Body of Evidence</a:t>
            </a:r>
          </a:p>
        </p:txBody>
      </p:sp>
      <p:pic>
        <p:nvPicPr>
          <p:cNvPr id="13" name="Google Shape;676;p93">
            <a:extLst>
              <a:ext uri="{FF2B5EF4-FFF2-40B4-BE49-F238E27FC236}">
                <a16:creationId xmlns:a16="http://schemas.microsoft.com/office/drawing/2014/main" id="{F8ED5083-E718-1C83-A3B6-B8F2D13A4EA4}"/>
              </a:ext>
            </a:extLst>
          </p:cNvPr>
          <p:cNvPicPr preferRelativeResize="0"/>
          <p:nvPr/>
        </p:nvPicPr>
        <p:blipFill>
          <a:blip r:embed="rId2"/>
          <a:srcRect/>
          <a:stretch/>
        </p:blipFill>
        <p:spPr>
          <a:xfrm>
            <a:off x="1555736" y="2987624"/>
            <a:ext cx="1682496" cy="2203704"/>
          </a:xfrm>
          <a:prstGeom prst="rect">
            <a:avLst/>
          </a:prstGeom>
          <a:noFill/>
          <a:ln>
            <a:solidFill>
              <a:schemeClr val="accent1"/>
            </a:solidFill>
          </a:ln>
          <a:effectLst>
            <a:outerShdw blurRad="50800" dist="38100" dir="2700000" algn="tl" rotWithShape="0">
              <a:prstClr val="black">
                <a:alpha val="40000"/>
              </a:prstClr>
            </a:outerShdw>
          </a:effectLst>
        </p:spPr>
      </p:pic>
      <p:pic>
        <p:nvPicPr>
          <p:cNvPr id="14" name="Google Shape;676;p93">
            <a:extLst>
              <a:ext uri="{FF2B5EF4-FFF2-40B4-BE49-F238E27FC236}">
                <a16:creationId xmlns:a16="http://schemas.microsoft.com/office/drawing/2014/main" id="{9596D56E-4813-D62F-6A06-051CB083C959}"/>
              </a:ext>
            </a:extLst>
          </p:cNvPr>
          <p:cNvPicPr preferRelativeResize="0"/>
          <p:nvPr/>
        </p:nvPicPr>
        <p:blipFill>
          <a:blip r:embed="rId2"/>
          <a:srcRect/>
          <a:stretch/>
        </p:blipFill>
        <p:spPr>
          <a:xfrm>
            <a:off x="1485574" y="3113186"/>
            <a:ext cx="1682496" cy="2203704"/>
          </a:xfrm>
          <a:prstGeom prst="rect">
            <a:avLst/>
          </a:prstGeom>
          <a:noFill/>
          <a:ln>
            <a:solidFill>
              <a:schemeClr val="accent1"/>
            </a:solidFill>
          </a:ln>
          <a:effectLst>
            <a:outerShdw blurRad="50800" dist="38100" dir="2700000" algn="tl" rotWithShape="0">
              <a:prstClr val="black">
                <a:alpha val="40000"/>
              </a:prstClr>
            </a:outerShdw>
          </a:effectLst>
        </p:spPr>
      </p:pic>
      <p:pic>
        <p:nvPicPr>
          <p:cNvPr id="15" name="Google Shape;677;p93">
            <a:extLst>
              <a:ext uri="{FF2B5EF4-FFF2-40B4-BE49-F238E27FC236}">
                <a16:creationId xmlns:a16="http://schemas.microsoft.com/office/drawing/2014/main" id="{51E5F087-DDEE-2304-CD15-E6EE5D936BC5}"/>
              </a:ext>
            </a:extLst>
          </p:cNvPr>
          <p:cNvPicPr preferRelativeResize="0"/>
          <p:nvPr/>
        </p:nvPicPr>
        <p:blipFill>
          <a:blip r:embed="rId3"/>
          <a:srcRect/>
          <a:stretch/>
        </p:blipFill>
        <p:spPr>
          <a:xfrm>
            <a:off x="1433370" y="3230880"/>
            <a:ext cx="1682496" cy="2203704"/>
          </a:xfrm>
          <a:prstGeom prst="rect">
            <a:avLst/>
          </a:prstGeom>
          <a:noFill/>
          <a:ln>
            <a:solidFill>
              <a:schemeClr val="accent1"/>
            </a:solidFill>
          </a:ln>
          <a:effectLst>
            <a:outerShdw blurRad="50800" dist="38100" dir="2700000" algn="tl" rotWithShape="0">
              <a:prstClr val="black">
                <a:alpha val="40000"/>
              </a:prstClr>
            </a:outerShdw>
          </a:effectLst>
        </p:spPr>
      </p:pic>
      <p:pic>
        <p:nvPicPr>
          <p:cNvPr id="16" name="Google Shape;678;p93">
            <a:extLst>
              <a:ext uri="{FF2B5EF4-FFF2-40B4-BE49-F238E27FC236}">
                <a16:creationId xmlns:a16="http://schemas.microsoft.com/office/drawing/2014/main" id="{D4FCFA56-A027-B757-2EA5-9ADF3C255612}"/>
              </a:ext>
            </a:extLst>
          </p:cNvPr>
          <p:cNvPicPr preferRelativeResize="0"/>
          <p:nvPr/>
        </p:nvPicPr>
        <p:blipFill>
          <a:blip r:embed="rId4"/>
          <a:srcRect/>
          <a:stretch/>
        </p:blipFill>
        <p:spPr>
          <a:xfrm>
            <a:off x="1381166" y="3356441"/>
            <a:ext cx="1682496" cy="2203704"/>
          </a:xfrm>
          <a:prstGeom prst="rect">
            <a:avLst/>
          </a:prstGeom>
          <a:noFill/>
          <a:ln>
            <a:solidFill>
              <a:schemeClr val="accent1"/>
            </a:solidFill>
          </a:ln>
          <a:effectLst>
            <a:outerShdw blurRad="50800" dist="38100" dir="2700000" algn="tl" rotWithShape="0">
              <a:prstClr val="black">
                <a:alpha val="40000"/>
              </a:prstClr>
            </a:outerShdw>
          </a:effectLst>
        </p:spPr>
      </p:pic>
      <p:pic>
        <p:nvPicPr>
          <p:cNvPr id="17" name="Google Shape;679;p93">
            <a:extLst>
              <a:ext uri="{FF2B5EF4-FFF2-40B4-BE49-F238E27FC236}">
                <a16:creationId xmlns:a16="http://schemas.microsoft.com/office/drawing/2014/main" id="{C9FFE133-2896-E434-C538-11CBC11B6EB9}"/>
              </a:ext>
            </a:extLst>
          </p:cNvPr>
          <p:cNvPicPr preferRelativeResize="0"/>
          <p:nvPr/>
        </p:nvPicPr>
        <p:blipFill>
          <a:blip r:embed="rId6"/>
          <a:srcRect/>
          <a:stretch/>
        </p:blipFill>
        <p:spPr>
          <a:xfrm>
            <a:off x="1304043" y="3482002"/>
            <a:ext cx="1682496" cy="2203704"/>
          </a:xfrm>
          <a:prstGeom prst="rect">
            <a:avLst/>
          </a:prstGeom>
          <a:noFill/>
          <a:ln>
            <a:solidFill>
              <a:schemeClr val="accent1"/>
            </a:solidFill>
          </a:ln>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072A5B78-8758-0D7D-2AB8-A653F620BFAD}"/>
              </a:ext>
            </a:extLst>
          </p:cNvPr>
          <p:cNvSpPr txBox="1"/>
          <p:nvPr/>
        </p:nvSpPr>
        <p:spPr>
          <a:xfrm>
            <a:off x="1658842" y="3525204"/>
            <a:ext cx="1057027" cy="338554"/>
          </a:xfrm>
          <a:prstGeom prst="rect">
            <a:avLst/>
          </a:prstGeom>
          <a:solidFill>
            <a:schemeClr val="bg1"/>
          </a:solidFill>
          <a:ln>
            <a:solidFill>
              <a:schemeClr val="bg1"/>
            </a:solidFill>
          </a:ln>
        </p:spPr>
        <p:txBody>
          <a:bodyPr wrap="square" rtlCol="0">
            <a:spAutoFit/>
          </a:bodyPr>
          <a:lstStyle/>
          <a:p>
            <a:pPr algn="ctr"/>
            <a:r>
              <a:rPr lang="en-US" sz="800"/>
              <a:t>Authorization Package</a:t>
            </a:r>
          </a:p>
        </p:txBody>
      </p:sp>
    </p:spTree>
    <p:extLst>
      <p:ext uri="{BB962C8B-B14F-4D97-AF65-F5344CB8AC3E}">
        <p14:creationId xmlns:p14="http://schemas.microsoft.com/office/powerpoint/2010/main" val="3846737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B55E6B-CD39-9B2D-246E-2661E5A6688C}"/>
              </a:ext>
            </a:extLst>
          </p:cNvPr>
          <p:cNvSpPr>
            <a:spLocks noGrp="1"/>
          </p:cNvSpPr>
          <p:nvPr>
            <p:ph type="title"/>
          </p:nvPr>
        </p:nvSpPr>
        <p:spPr/>
        <p:txBody>
          <a:bodyPr>
            <a:normAutofit/>
          </a:bodyPr>
          <a:lstStyle/>
          <a:p>
            <a:r>
              <a:rPr lang="en-US"/>
              <a:t>Documentation A&amp;A Life Cycle</a:t>
            </a:r>
          </a:p>
        </p:txBody>
      </p:sp>
      <p:pic>
        <p:nvPicPr>
          <p:cNvPr id="3" name="Picture 2">
            <a:extLst>
              <a:ext uri="{FF2B5EF4-FFF2-40B4-BE49-F238E27FC236}">
                <a16:creationId xmlns:a16="http://schemas.microsoft.com/office/drawing/2014/main" id="{2023D2E1-0740-9296-E014-FDBDB0E1BA44}"/>
              </a:ext>
            </a:extLst>
          </p:cNvPr>
          <p:cNvPicPr>
            <a:picLocks noChangeAspect="1"/>
          </p:cNvPicPr>
          <p:nvPr/>
        </p:nvPicPr>
        <p:blipFill>
          <a:blip r:embed="rId2"/>
          <a:stretch>
            <a:fillRect/>
          </a:stretch>
        </p:blipFill>
        <p:spPr>
          <a:xfrm>
            <a:off x="383685" y="1275827"/>
            <a:ext cx="8376630" cy="4858933"/>
          </a:xfrm>
          <a:prstGeom prst="rect">
            <a:avLst/>
          </a:prstGeom>
        </p:spPr>
      </p:pic>
    </p:spTree>
    <p:extLst>
      <p:ext uri="{BB962C8B-B14F-4D97-AF65-F5344CB8AC3E}">
        <p14:creationId xmlns:p14="http://schemas.microsoft.com/office/powerpoint/2010/main" val="891402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56AF1-AD83-10AB-13D6-F9E4C2A7C538}"/>
              </a:ext>
            </a:extLst>
          </p:cNvPr>
          <p:cNvSpPr>
            <a:spLocks noGrp="1"/>
          </p:cNvSpPr>
          <p:nvPr>
            <p:ph type="title"/>
          </p:nvPr>
        </p:nvSpPr>
        <p:spPr/>
        <p:txBody>
          <a:bodyPr/>
          <a:lstStyle/>
          <a:p>
            <a:r>
              <a:rPr lang="en-US"/>
              <a:t>Questions</a:t>
            </a:r>
          </a:p>
        </p:txBody>
      </p:sp>
      <p:sp>
        <p:nvSpPr>
          <p:cNvPr id="4" name="TextBox 3">
            <a:extLst>
              <a:ext uri="{FF2B5EF4-FFF2-40B4-BE49-F238E27FC236}">
                <a16:creationId xmlns:a16="http://schemas.microsoft.com/office/drawing/2014/main" id="{A13243E1-189A-080A-9B21-AF9CB80533EA}"/>
              </a:ext>
            </a:extLst>
          </p:cNvPr>
          <p:cNvSpPr txBox="1"/>
          <p:nvPr/>
        </p:nvSpPr>
        <p:spPr>
          <a:xfrm>
            <a:off x="533399" y="1515879"/>
            <a:ext cx="8229599" cy="3447098"/>
          </a:xfrm>
          <a:prstGeom prst="rect">
            <a:avLst/>
          </a:prstGeom>
          <a:noFill/>
        </p:spPr>
        <p:txBody>
          <a:bodyPr wrap="square" rtlCol="0">
            <a:spAutoFit/>
          </a:bodyPr>
          <a:lstStyle/>
          <a:p>
            <a:pPr marL="285750" indent="-285750">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Should the CRA be very clear upfront in terms of what they are asking the program to provide?</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What is included in the Body Of Evidence to the AO?</a:t>
            </a:r>
          </a:p>
          <a:p>
            <a:pPr marL="285750" indent="-285750">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What other artifacts must be completed, but not necessarily provided as part of the Authorization Package?</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In reference to the A&amp;A lifecycle, what is the organization responsible?</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What is the program responsible for?</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Who updates the system artifacts?</a:t>
            </a:r>
          </a:p>
          <a:p>
            <a:pPr marL="285750" indent="-285750">
              <a:buFont typeface="Wingdings" panose="05000000000000000000" pitchFamily="2" charset="2"/>
              <a:buChar char="§"/>
            </a:pPr>
            <a:endParaRPr lang="en-US"/>
          </a:p>
        </p:txBody>
      </p:sp>
    </p:spTree>
    <p:extLst>
      <p:ext uri="{BB962C8B-B14F-4D97-AF65-F5344CB8AC3E}">
        <p14:creationId xmlns:p14="http://schemas.microsoft.com/office/powerpoint/2010/main" val="2880688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E60EDB-A42A-D62E-403F-322E5F5AA64C}"/>
              </a:ext>
            </a:extLst>
          </p:cNvPr>
          <p:cNvSpPr>
            <a:spLocks noGrp="1"/>
          </p:cNvSpPr>
          <p:nvPr>
            <p:ph type="title"/>
          </p:nvPr>
        </p:nvSpPr>
        <p:spPr/>
        <p:txBody>
          <a:bodyPr/>
          <a:lstStyle/>
          <a:p>
            <a:r>
              <a:rPr lang="en-US"/>
              <a:t>Module 5</a:t>
            </a:r>
          </a:p>
        </p:txBody>
      </p:sp>
      <p:sp>
        <p:nvSpPr>
          <p:cNvPr id="5" name="Text Placeholder 4">
            <a:extLst>
              <a:ext uri="{FF2B5EF4-FFF2-40B4-BE49-F238E27FC236}">
                <a16:creationId xmlns:a16="http://schemas.microsoft.com/office/drawing/2014/main" id="{D0D3C8BB-C8CF-3AB3-E1D2-38FF7E24DC67}"/>
              </a:ext>
            </a:extLst>
          </p:cNvPr>
          <p:cNvSpPr>
            <a:spLocks noGrp="1"/>
          </p:cNvSpPr>
          <p:nvPr>
            <p:ph type="body" idx="1"/>
          </p:nvPr>
        </p:nvSpPr>
        <p:spPr/>
        <p:txBody>
          <a:bodyPr/>
          <a:lstStyle/>
          <a:p>
            <a:r>
              <a:rPr lang="en-US"/>
              <a:t>CRA Assessments</a:t>
            </a:r>
          </a:p>
          <a:p>
            <a:endParaRPr lang="en-US"/>
          </a:p>
        </p:txBody>
      </p:sp>
    </p:spTree>
    <p:extLst>
      <p:ext uri="{BB962C8B-B14F-4D97-AF65-F5344CB8AC3E}">
        <p14:creationId xmlns:p14="http://schemas.microsoft.com/office/powerpoint/2010/main" val="248338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DFB5-3C77-4B9A-7D6A-22AF3B7C952E}"/>
              </a:ext>
            </a:extLst>
          </p:cNvPr>
          <p:cNvSpPr>
            <a:spLocks noGrp="1"/>
          </p:cNvSpPr>
          <p:nvPr>
            <p:ph type="title"/>
          </p:nvPr>
        </p:nvSpPr>
        <p:spPr/>
        <p:txBody>
          <a:bodyPr>
            <a:normAutofit fontScale="90000"/>
          </a:bodyPr>
          <a:lstStyle/>
          <a:p>
            <a:r>
              <a:rPr lang="en-US"/>
              <a:t>Operation Vulcan Logic: </a:t>
            </a:r>
            <a:br>
              <a:rPr lang="en-US"/>
            </a:br>
            <a:r>
              <a:rPr lang="en-US"/>
              <a:t>Agile Authorizations Execution NorthStar</a:t>
            </a:r>
          </a:p>
        </p:txBody>
      </p:sp>
      <p:sp>
        <p:nvSpPr>
          <p:cNvPr id="3" name="TextBox 13">
            <a:extLst>
              <a:ext uri="{FF2B5EF4-FFF2-40B4-BE49-F238E27FC236}">
                <a16:creationId xmlns:a16="http://schemas.microsoft.com/office/drawing/2014/main" id="{4A24C5DB-707D-1AF8-DAE1-D78F1A8D8127}"/>
              </a:ext>
            </a:extLst>
          </p:cNvPr>
          <p:cNvSpPr txBox="1"/>
          <p:nvPr/>
        </p:nvSpPr>
        <p:spPr>
          <a:xfrm>
            <a:off x="782857" y="5924646"/>
            <a:ext cx="7578286" cy="307777"/>
          </a:xfrm>
          <a:prstGeom prst="rect">
            <a:avLst/>
          </a:prstGeom>
          <a:solidFill>
            <a:srgbClr val="00B0F0"/>
          </a:solidFill>
          <a:scene3d>
            <a:camera prst="orthographicFront"/>
            <a:lightRig rig="threePt" dir="t"/>
          </a:scene3d>
          <a:sp3d>
            <a:bevelT/>
          </a:sp3d>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cs typeface="Arial"/>
                <a:sym typeface="Arial"/>
              </a:rPr>
              <a:t>The holistic, continuous authorization ecosystem is focused on Risk of Use.</a:t>
            </a:r>
          </a:p>
        </p:txBody>
      </p:sp>
      <p:pic>
        <p:nvPicPr>
          <p:cNvPr id="6" name="Picture 7">
            <a:extLst>
              <a:ext uri="{FF2B5EF4-FFF2-40B4-BE49-F238E27FC236}">
                <a16:creationId xmlns:a16="http://schemas.microsoft.com/office/drawing/2014/main" id="{C0907684-5CC5-BC68-CDBD-A85E9E8B30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8244" y="1057934"/>
            <a:ext cx="7702898" cy="4819557"/>
          </a:xfrm>
          <a:prstGeom prst="rect">
            <a:avLst/>
          </a:prstGeom>
        </p:spPr>
      </p:pic>
      <p:sp>
        <p:nvSpPr>
          <p:cNvPr id="7" name="TextBox 6">
            <a:extLst>
              <a:ext uri="{FF2B5EF4-FFF2-40B4-BE49-F238E27FC236}">
                <a16:creationId xmlns:a16="http://schemas.microsoft.com/office/drawing/2014/main" id="{C6BD46C9-EAF5-616B-B213-D5DFFFC0E94F}"/>
              </a:ext>
            </a:extLst>
          </p:cNvPr>
          <p:cNvSpPr txBox="1"/>
          <p:nvPr/>
        </p:nvSpPr>
        <p:spPr>
          <a:xfrm>
            <a:off x="6000765" y="3859340"/>
            <a:ext cx="2825700"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AO Assesses and determines risk of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AO Informs the decision makers (e.g., PMs, PEO. System Owners, Operations,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Focus is on the Risk, not the compliance</a:t>
            </a:r>
          </a:p>
        </p:txBody>
      </p:sp>
      <p:sp>
        <p:nvSpPr>
          <p:cNvPr id="8" name="TextBox 7">
            <a:extLst>
              <a:ext uri="{FF2B5EF4-FFF2-40B4-BE49-F238E27FC236}">
                <a16:creationId xmlns:a16="http://schemas.microsoft.com/office/drawing/2014/main" id="{AFAEA261-43C5-8DB1-3D33-7EF512B77FE5}"/>
              </a:ext>
            </a:extLst>
          </p:cNvPr>
          <p:cNvSpPr txBox="1"/>
          <p:nvPr/>
        </p:nvSpPr>
        <p:spPr>
          <a:xfrm>
            <a:off x="84667" y="4290227"/>
            <a:ext cx="3818467" cy="95410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Shift Culture to Risk of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Accept Risk is Temporal and Contextual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One Size standardization is inherently wrong approach</a:t>
            </a:r>
          </a:p>
        </p:txBody>
      </p:sp>
    </p:spTree>
    <p:extLst>
      <p:ext uri="{BB962C8B-B14F-4D97-AF65-F5344CB8AC3E}">
        <p14:creationId xmlns:p14="http://schemas.microsoft.com/office/powerpoint/2010/main" val="435095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lstStyle/>
          <a:p>
            <a:r>
              <a:rPr lang="en-US"/>
              <a:t>Assess Only</a:t>
            </a:r>
          </a:p>
        </p:txBody>
      </p:sp>
      <p:sp>
        <p:nvSpPr>
          <p:cNvPr id="6" name="TextBox 5">
            <a:extLst>
              <a:ext uri="{FF2B5EF4-FFF2-40B4-BE49-F238E27FC236}">
                <a16:creationId xmlns:a16="http://schemas.microsoft.com/office/drawing/2014/main" id="{5FBD7FBD-CC8C-D260-CD2C-0A2AF0B7F139}"/>
              </a:ext>
            </a:extLst>
          </p:cNvPr>
          <p:cNvSpPr txBox="1"/>
          <p:nvPr/>
        </p:nvSpPr>
        <p:spPr>
          <a:xfrm>
            <a:off x="533400" y="1411802"/>
            <a:ext cx="8037945" cy="403187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333333"/>
                </a:solidFill>
                <a:effectLst/>
                <a:uLnTx/>
                <a:uFillTx/>
                <a:latin typeface="Times New Roman" panose="02020603050405020304" pitchFamily="18" charset="0"/>
                <a:ea typeface="+mn-ea"/>
                <a:cs typeface="Times New Roman" panose="02020603050405020304" pitchFamily="18" charset="0"/>
              </a:rPr>
              <a:t>All IT Services and Products have cybersecurity considerations even though they might not be authorized for operation by implementing the full process. However, cybersecurity requirements must still be identified, tailored appropriately, and assessed or evaluated before operational use, whether they are included in a system's authorization boundary or not.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All assessments must provide the due diligence review and assessment commensurate with the type of product, or service and the risks associated.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The Assess Only construct identifies two assessment approaches: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the Assess, Approve for Use, and Inherit which addresses IT products and services that are assessed, but “</a:t>
            </a: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do not become”</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part of an authorized system's authorization boundary, and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 the Assess and Incorporate approach which addresses IT products or services that “</a:t>
            </a: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will become”</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part of another authorized system's authorization boundary.</a:t>
            </a:r>
          </a:p>
        </p:txBody>
      </p:sp>
    </p:spTree>
    <p:extLst>
      <p:ext uri="{BB962C8B-B14F-4D97-AF65-F5344CB8AC3E}">
        <p14:creationId xmlns:p14="http://schemas.microsoft.com/office/powerpoint/2010/main" val="943993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lstStyle/>
          <a:p>
            <a:r>
              <a:rPr lang="en-US"/>
              <a:t>Assessment Tools</a:t>
            </a:r>
          </a:p>
        </p:txBody>
      </p:sp>
      <p:sp>
        <p:nvSpPr>
          <p:cNvPr id="2" name="TextBox 1">
            <a:extLst>
              <a:ext uri="{FF2B5EF4-FFF2-40B4-BE49-F238E27FC236}">
                <a16:creationId xmlns:a16="http://schemas.microsoft.com/office/drawing/2014/main" id="{6FA40AE6-E71C-9238-6E78-5487CF149444}"/>
              </a:ext>
            </a:extLst>
          </p:cNvPr>
          <p:cNvSpPr txBox="1"/>
          <p:nvPr/>
        </p:nvSpPr>
        <p:spPr>
          <a:xfrm>
            <a:off x="457199" y="1662463"/>
            <a:ext cx="8229599" cy="400109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457200" algn="l"/>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Security Assessment Plan</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The security assessment plan “</a:t>
            </a:r>
            <a:r>
              <a:rPr kumimoji="0" lang="en-US" sz="1600" b="1"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identifies objectives for the security assessment”</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roadmap describing how to conduct the assessment, and points to the detailed assessment procedures.</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8001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457200" algn="l"/>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Security Assessment Report</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The SAR “</a:t>
            </a:r>
            <a:r>
              <a:rPr kumimoji="0" lang="en-US" sz="1600" b="1"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documents the CRA’s findings”</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with assigned requirements based on actual assessment results.  It addresses findings in a non-mitigated status, including existing and planned mitigations.</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457200" algn="l"/>
              </a:tabLst>
              <a:defRPr/>
            </a:pP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457200" algn="l"/>
              </a:tabLst>
              <a:defRPr/>
            </a:pP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Risk Analysis Report</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This report is focused on “</a:t>
            </a:r>
            <a:r>
              <a:rPr kumimoji="0" lang="en-US" sz="1600" b="1"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risk assessment of non-mitigated risks and addresses vulnerabilities and weaknesses displayed in the SAR after the assessment”</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has been completed by the CRA. All non-mitigated risks must be subjected to a risk assessment that considers multiple factors in assigning a residual risk level to each non-mitigated requirement. The individual risk levels are then used to inform the CRA’s recommendation (i.e., SAR executive summary) to the AO on acceptance of the cybersecurity risk of operating the system.</a:t>
            </a:r>
          </a:p>
          <a:p>
            <a:pPr marR="0" lvl="0" algn="l" defTabSz="914400" rtl="0" eaLnBrk="1" fontAlgn="auto" latinLnBrk="0" hangingPunct="1">
              <a:lnSpc>
                <a:spcPct val="100000"/>
              </a:lnSpc>
              <a:spcBef>
                <a:spcPts val="0"/>
              </a:spcBef>
              <a:spcAft>
                <a:spcPts val="0"/>
              </a:spcAft>
              <a:buClrTx/>
              <a:buSzTx/>
              <a:tabLst>
                <a:tab pos="457200" algn="l"/>
              </a:tabLst>
              <a:defRPr/>
            </a:pPr>
            <a:endPar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8868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lstStyle/>
          <a:p>
            <a:r>
              <a:rPr lang="en-US"/>
              <a:t>Security Assessment Plan</a:t>
            </a:r>
          </a:p>
        </p:txBody>
      </p:sp>
      <p:sp>
        <p:nvSpPr>
          <p:cNvPr id="3" name="TextBox 2">
            <a:extLst>
              <a:ext uri="{FF2B5EF4-FFF2-40B4-BE49-F238E27FC236}">
                <a16:creationId xmlns:a16="http://schemas.microsoft.com/office/drawing/2014/main" id="{941FA8F8-ABF9-FF16-85D0-65759CB4AAAE}"/>
              </a:ext>
            </a:extLst>
          </p:cNvPr>
          <p:cNvSpPr txBox="1"/>
          <p:nvPr/>
        </p:nvSpPr>
        <p:spPr>
          <a:xfrm>
            <a:off x="304800" y="1371600"/>
            <a:ext cx="8252459" cy="5078313"/>
          </a:xfrm>
          <a:prstGeom prst="rect">
            <a:avLst/>
          </a:prstGeom>
          <a:noFill/>
        </p:spPr>
        <p:txBody>
          <a:bodyPr wrap="square" rtlCol="0" anchor="t">
            <a:spAutoFit/>
          </a:bodyPr>
          <a:lstStyle/>
          <a:p>
            <a:pPr marL="171450" indent="-171450">
              <a:buFont typeface="Wingdings" panose="05000000000000000000" pitchFamily="2" charset="2"/>
              <a:buChar char="§"/>
            </a:pPr>
            <a:r>
              <a:rPr lang="en-US" sz="1300">
                <a:latin typeface="Times New Roman" panose="02020603050405020304" pitchFamily="18" charset="0"/>
              </a:rPr>
              <a:t>The CRA develops the security assessment plan, and the AO or AODR reviews and approves the plan.</a:t>
            </a:r>
          </a:p>
          <a:p>
            <a:endParaRPr lang="en-US" sz="1300">
              <a:latin typeface="Times New Roman" panose="02020603050405020304" pitchFamily="18" charset="0"/>
            </a:endParaRPr>
          </a:p>
          <a:p>
            <a:pPr marL="628650" lvl="1" indent="-171450">
              <a:buFont typeface="Wingdings" panose="05000000000000000000" pitchFamily="2" charset="2"/>
              <a:buChar char="§"/>
            </a:pPr>
            <a:r>
              <a:rPr lang="en-US" sz="1300">
                <a:latin typeface="Times New Roman" panose="02020603050405020304" pitchFamily="18" charset="0"/>
              </a:rPr>
              <a:t> Establish the appropriate expectations for the assessment and to bound the level of effort. </a:t>
            </a:r>
          </a:p>
          <a:p>
            <a:pPr lvl="1"/>
            <a:endParaRPr lang="en-US" sz="1300">
              <a:latin typeface="Times New Roman" panose="02020603050405020304" pitchFamily="18" charset="0"/>
            </a:endParaRPr>
          </a:p>
          <a:p>
            <a:pPr marL="171450" indent="-171450">
              <a:buFont typeface="Wingdings" panose="05000000000000000000" pitchFamily="2" charset="2"/>
              <a:buChar char="§"/>
            </a:pPr>
            <a:r>
              <a:rPr lang="en-US" sz="1300">
                <a:latin typeface="Times New Roman" panose="02020603050405020304" pitchFamily="18" charset="0"/>
              </a:rPr>
              <a:t>Identify the objectives, a roadmap describing how the assessment will be conducted.</a:t>
            </a:r>
          </a:p>
          <a:p>
            <a:endParaRPr lang="en-US" sz="1300">
              <a:latin typeface="Times New Roman" panose="02020603050405020304" pitchFamily="18" charset="0"/>
            </a:endParaRPr>
          </a:p>
          <a:p>
            <a:pPr marL="628650" lvl="1" indent="-171450">
              <a:buFont typeface="Wingdings" panose="05000000000000000000" pitchFamily="2" charset="2"/>
              <a:buChar char="§"/>
            </a:pPr>
            <a:r>
              <a:rPr lang="en-US" sz="1300">
                <a:latin typeface="Times New Roman" panose="02020603050405020304" pitchFamily="18" charset="0"/>
              </a:rPr>
              <a:t>Simple a high-level plan for completing the task of assessing the requirements for the specific system(s).</a:t>
            </a:r>
          </a:p>
          <a:p>
            <a:pPr marL="628650" lvl="1" indent="-171450">
              <a:buFont typeface="Wingdings" panose="05000000000000000000" pitchFamily="2" charset="2"/>
              <a:buChar char="§"/>
            </a:pPr>
            <a:r>
              <a:rPr lang="en-US" sz="1300">
                <a:latin typeface="Times New Roman" panose="02020603050405020304" pitchFamily="18" charset="0"/>
              </a:rPr>
              <a:t>Consideration should be given to starting assessments early, before development and integration of all components is completed; and to leverage the results of testing done by developers and integrators.  This allows for early identification and correction of deficiencies and completion of assessments in a timely manner.</a:t>
            </a:r>
          </a:p>
          <a:p>
            <a:pPr marL="628650" lvl="1" indent="-171450">
              <a:buFont typeface="Wingdings" panose="05000000000000000000" pitchFamily="2" charset="2"/>
              <a:buChar char="§"/>
            </a:pPr>
            <a:endParaRPr lang="en-US" sz="1300">
              <a:latin typeface="Times New Roman" panose="02020603050405020304" pitchFamily="18" charset="0"/>
            </a:endParaRPr>
          </a:p>
          <a:p>
            <a:pPr marL="171450" indent="-171450">
              <a:buFont typeface="Wingdings" panose="05000000000000000000" pitchFamily="2" charset="2"/>
              <a:buChar char="§"/>
            </a:pPr>
            <a:r>
              <a:rPr lang="en-US" sz="1300">
                <a:latin typeface="Times New Roman" panose="02020603050405020304" pitchFamily="18" charset="0"/>
              </a:rPr>
              <a:t>Ensure the plan is consistent with the security objectives of your organization; employ state-of-the-practice tools, techniques, procedures, and automation to support the concept of information security monitoring and near real-time risk management; and is cost-effective regarding the resources allocated for the assessment. </a:t>
            </a:r>
          </a:p>
          <a:p>
            <a:endParaRPr lang="en-US" sz="1300">
              <a:latin typeface="Times New Roman" panose="02020603050405020304" pitchFamily="18" charset="0"/>
            </a:endParaRPr>
          </a:p>
          <a:p>
            <a:pPr marL="628650" lvl="1" indent="-171450">
              <a:buFont typeface="Wingdings" panose="05000000000000000000" pitchFamily="2" charset="2"/>
              <a:buChar char="§"/>
            </a:pPr>
            <a:r>
              <a:rPr lang="en-US" sz="1300">
                <a:latin typeface="Times New Roman" panose="02020603050405020304" pitchFamily="18" charset="0"/>
              </a:rPr>
              <a:t>Ensuring that appropriate policies covering assessments are in place and understood by all affected organizational elements;</a:t>
            </a:r>
          </a:p>
          <a:p>
            <a:pPr marL="628650" lvl="1" indent="-171450">
              <a:buFont typeface="Wingdings" panose="05000000000000000000" pitchFamily="2" charset="2"/>
              <a:buChar char="§"/>
            </a:pPr>
            <a:r>
              <a:rPr lang="en-US" sz="1300">
                <a:latin typeface="Times New Roman" panose="02020603050405020304" pitchFamily="18" charset="0"/>
              </a:rPr>
              <a:t>Ensuring that all steps in the process prior to the assessment step, have been successfully completed and received appropriate management oversight;</a:t>
            </a:r>
          </a:p>
          <a:p>
            <a:pPr marL="628650" lvl="1" indent="-171450">
              <a:buFont typeface="Wingdings" panose="05000000000000000000" pitchFamily="2" charset="2"/>
              <a:buChar char="§"/>
            </a:pPr>
            <a:r>
              <a:rPr lang="en-US" sz="1300">
                <a:latin typeface="Times New Roman" panose="02020603050405020304" pitchFamily="18" charset="0"/>
              </a:rPr>
              <a:t>Ensuring that requirements identified as common controls (and the common portion of hybrid controls) have been assigned to appropriate organizational entities (i.e., common control providers) for development and implementation</a:t>
            </a:r>
          </a:p>
          <a:p>
            <a:pPr marL="628650" lvl="1" indent="-171450">
              <a:buFont typeface="Wingdings" panose="05000000000000000000" pitchFamily="2" charset="2"/>
              <a:buChar char="§"/>
            </a:pPr>
            <a:r>
              <a:rPr lang="en-US" sz="1300">
                <a:latin typeface="Times New Roman" panose="02020603050405020304" pitchFamily="18" charset="0"/>
              </a:rPr>
              <a:t>Establish the objective and scope of the assessment (i.e., the purpose of the assessment and what is being assessed)</a:t>
            </a:r>
          </a:p>
          <a:p>
            <a:pPr marL="628650" lvl="1" indent="-171450">
              <a:buFont typeface="Wingdings" panose="05000000000000000000" pitchFamily="2" charset="2"/>
              <a:buChar char="§"/>
            </a:pPr>
            <a:endParaRPr lang="en-US" sz="1200">
              <a:latin typeface="Times New Roman" panose="02020603050405020304" pitchFamily="18" charset="0"/>
            </a:endParaRPr>
          </a:p>
        </p:txBody>
      </p:sp>
    </p:spTree>
    <p:extLst>
      <p:ext uri="{BB962C8B-B14F-4D97-AF65-F5344CB8AC3E}">
        <p14:creationId xmlns:p14="http://schemas.microsoft.com/office/powerpoint/2010/main" val="4021008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fontScale="90000"/>
          </a:bodyPr>
          <a:lstStyle/>
          <a:p>
            <a:r>
              <a:rPr lang="en-US"/>
              <a:t>Security Assessment Plan – Talking Points</a:t>
            </a:r>
          </a:p>
        </p:txBody>
      </p:sp>
      <p:sp>
        <p:nvSpPr>
          <p:cNvPr id="6" name="TextBox 5">
            <a:extLst>
              <a:ext uri="{FF2B5EF4-FFF2-40B4-BE49-F238E27FC236}">
                <a16:creationId xmlns:a16="http://schemas.microsoft.com/office/drawing/2014/main" id="{04656013-A536-D63F-603B-A2A60D65E996}"/>
              </a:ext>
            </a:extLst>
          </p:cNvPr>
          <p:cNvSpPr txBox="1"/>
          <p:nvPr/>
        </p:nvSpPr>
        <p:spPr>
          <a:xfrm>
            <a:off x="304800" y="1371600"/>
            <a:ext cx="8252459" cy="5032147"/>
          </a:xfrm>
          <a:prstGeom prst="rect">
            <a:avLst/>
          </a:prstGeom>
          <a:noFill/>
        </p:spPr>
        <p:txBody>
          <a:bodyPr wrap="square" rtlCol="0" anchor="t">
            <a:spAutoFit/>
          </a:bodyPr>
          <a:lstStyle/>
          <a:p>
            <a:pPr marL="628650" lvl="1" indent="-171450">
              <a:lnSpc>
                <a:spcPct val="150000"/>
              </a:lnSpc>
              <a:buFont typeface="Wingdings" panose="05000000000000000000" pitchFamily="2" charset="2"/>
              <a:buChar char="§"/>
            </a:pPr>
            <a:r>
              <a:rPr lang="en-US">
                <a:latin typeface="Times New Roman" panose="02020603050405020304" pitchFamily="18" charset="0"/>
              </a:rPr>
              <a:t>What is the AO looking for?  Defer to the Determination Brief.</a:t>
            </a:r>
          </a:p>
          <a:p>
            <a:pPr marL="1085850" lvl="2" indent="-171450">
              <a:lnSpc>
                <a:spcPct val="150000"/>
              </a:lnSpc>
              <a:buFont typeface="Wingdings" panose="05000000000000000000" pitchFamily="2" charset="2"/>
              <a:buChar char="§"/>
            </a:pPr>
            <a:r>
              <a:rPr lang="en-US">
                <a:latin typeface="Times New Roman" panose="02020603050405020304" pitchFamily="18" charset="0"/>
              </a:rPr>
              <a:t>Hygiene Risk Areas?</a:t>
            </a:r>
          </a:p>
          <a:p>
            <a:pPr marL="628650" lvl="1" indent="-171450">
              <a:lnSpc>
                <a:spcPct val="150000"/>
              </a:lnSpc>
              <a:buFont typeface="Wingdings" panose="05000000000000000000" pitchFamily="2" charset="2"/>
              <a:buChar char="§"/>
            </a:pPr>
            <a:r>
              <a:rPr lang="en-US">
                <a:latin typeface="Times New Roman" panose="02020603050405020304" pitchFamily="18" charset="0"/>
              </a:rPr>
              <a:t>Review and “understand” your evidence</a:t>
            </a:r>
          </a:p>
          <a:p>
            <a:pPr marL="628650" lvl="1" indent="-171450">
              <a:lnSpc>
                <a:spcPct val="150000"/>
              </a:lnSpc>
              <a:buFont typeface="Wingdings" panose="05000000000000000000" pitchFamily="2" charset="2"/>
              <a:buChar char="§"/>
            </a:pPr>
            <a:r>
              <a:rPr lang="en-US">
                <a:latin typeface="Times New Roman" panose="02020603050405020304" pitchFamily="18" charset="0"/>
              </a:rPr>
              <a:t>From the requirements (controls) break them down to control types.</a:t>
            </a:r>
          </a:p>
          <a:p>
            <a:pPr marL="1200150" lvl="2" indent="-285750">
              <a:lnSpc>
                <a:spcPct val="150000"/>
              </a:lnSpc>
              <a:buFont typeface="Arial" panose="020B0604020202020204" pitchFamily="34" charset="0"/>
              <a:buChar char="•"/>
            </a:pPr>
            <a:r>
              <a:rPr lang="en-US">
                <a:latin typeface="Times New Roman" panose="02020603050405020304" pitchFamily="18" charset="0"/>
              </a:rPr>
              <a:t>Technical, Operational and Management – know these!</a:t>
            </a:r>
          </a:p>
          <a:p>
            <a:pPr marL="628650" lvl="1" indent="-171450">
              <a:lnSpc>
                <a:spcPct val="150000"/>
              </a:lnSpc>
              <a:buFont typeface="Wingdings" panose="05000000000000000000" pitchFamily="2" charset="2"/>
              <a:buChar char="§"/>
            </a:pPr>
            <a:r>
              <a:rPr lang="en-US">
                <a:latin typeface="Times New Roman" panose="02020603050405020304" pitchFamily="18" charset="0"/>
              </a:rPr>
              <a:t>Determine which requirements need to be assessed during the actual assessment and what you can determine by the provided evidence?</a:t>
            </a:r>
          </a:p>
          <a:p>
            <a:pPr marL="1200150" lvl="2" indent="-285750">
              <a:lnSpc>
                <a:spcPct val="150000"/>
              </a:lnSpc>
              <a:buFont typeface="Arial" panose="020B0604020202020204" pitchFamily="34" charset="0"/>
              <a:buChar char="•"/>
            </a:pPr>
            <a:r>
              <a:rPr lang="en-US">
                <a:latin typeface="Times New Roman" panose="02020603050405020304" pitchFamily="18" charset="0"/>
              </a:rPr>
              <a:t>Example – Technical requirements will be assessed via STIGs/scans.</a:t>
            </a:r>
          </a:p>
          <a:p>
            <a:pPr marL="1200150" lvl="2" indent="-285750">
              <a:lnSpc>
                <a:spcPct val="150000"/>
              </a:lnSpc>
              <a:buFont typeface="Arial" panose="020B0604020202020204" pitchFamily="34" charset="0"/>
              <a:buChar char="•"/>
            </a:pPr>
            <a:r>
              <a:rPr lang="en-US">
                <a:latin typeface="Times New Roman" panose="02020603050405020304" pitchFamily="18" charset="0"/>
              </a:rPr>
              <a:t>O&amp;M – Most of these requirements will be achieved in the evidence/documentation.</a:t>
            </a:r>
          </a:p>
          <a:p>
            <a:pPr marL="1200150" lvl="2" indent="-285750">
              <a:lnSpc>
                <a:spcPct val="150000"/>
              </a:lnSpc>
              <a:buFont typeface="Arial" panose="020B0604020202020204" pitchFamily="34" charset="0"/>
              <a:buChar char="•"/>
            </a:pPr>
            <a:r>
              <a:rPr lang="en-US">
                <a:latin typeface="Times New Roman" panose="02020603050405020304" pitchFamily="18" charset="0"/>
              </a:rPr>
              <a:t>Upfront - Do we know what requirements have not been met?</a:t>
            </a:r>
          </a:p>
          <a:p>
            <a:pPr lvl="1"/>
            <a:endParaRPr lang="en-US" sz="1200">
              <a:latin typeface="Times New Roman" panose="02020603050405020304" pitchFamily="18" charset="0"/>
            </a:endParaRPr>
          </a:p>
          <a:p>
            <a:pPr marL="628650" lvl="1" indent="-171450">
              <a:buFont typeface="Wingdings" panose="05000000000000000000" pitchFamily="2" charset="2"/>
              <a:buChar char="§"/>
            </a:pPr>
            <a:endParaRPr lang="en-US" sz="1200">
              <a:latin typeface="Times New Roman" panose="02020603050405020304" pitchFamily="18" charset="0"/>
            </a:endParaRPr>
          </a:p>
        </p:txBody>
      </p:sp>
    </p:spTree>
    <p:extLst>
      <p:ext uri="{BB962C8B-B14F-4D97-AF65-F5344CB8AC3E}">
        <p14:creationId xmlns:p14="http://schemas.microsoft.com/office/powerpoint/2010/main" val="3802245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a:bodyPr>
          <a:lstStyle/>
          <a:p>
            <a:r>
              <a:rPr lang="en-US"/>
              <a:t>Security Assessment Report</a:t>
            </a:r>
          </a:p>
        </p:txBody>
      </p:sp>
      <p:sp>
        <p:nvSpPr>
          <p:cNvPr id="2" name="TextBox 1">
            <a:extLst>
              <a:ext uri="{FF2B5EF4-FFF2-40B4-BE49-F238E27FC236}">
                <a16:creationId xmlns:a16="http://schemas.microsoft.com/office/drawing/2014/main" id="{975FF180-A72A-762F-14D4-E6B54D1016D8}"/>
              </a:ext>
            </a:extLst>
          </p:cNvPr>
          <p:cNvSpPr txBox="1"/>
          <p:nvPr/>
        </p:nvSpPr>
        <p:spPr>
          <a:xfrm>
            <a:off x="304800" y="1371600"/>
            <a:ext cx="8252459" cy="3785652"/>
          </a:xfrm>
          <a:prstGeom prst="rect">
            <a:avLst/>
          </a:prstGeom>
          <a:noFill/>
        </p:spPr>
        <p:txBody>
          <a:bodyPr wrap="square" rtlCol="0" anchor="t">
            <a:spAutoFit/>
          </a:bodyPr>
          <a:lstStyle/>
          <a:p>
            <a:pPr marL="171450" indent="-171450">
              <a:buFont typeface="Wingdings" panose="05000000000000000000" pitchFamily="2" charset="2"/>
              <a:buChar char="§"/>
            </a:pPr>
            <a:r>
              <a:rPr lang="en-US" sz="1600">
                <a:latin typeface="Times New Roman" panose="02020603050405020304" pitchFamily="18" charset="0"/>
              </a:rPr>
              <a:t>The results of the security control assessment, including recommendations for correcting any weaknesses or deficiencies in the controls, are documented in the security assessment report (SAR). </a:t>
            </a:r>
          </a:p>
          <a:p>
            <a:pPr marL="171450" indent="-171450">
              <a:buFont typeface="Wingdings" panose="05000000000000000000" pitchFamily="2" charset="2"/>
              <a:buChar char="§"/>
            </a:pPr>
            <a:endParaRPr lang="en-US" sz="1600">
              <a:latin typeface="Times New Roman" panose="02020603050405020304" pitchFamily="18" charset="0"/>
            </a:endParaRPr>
          </a:p>
          <a:p>
            <a:pPr marL="171450" indent="-171450">
              <a:buFont typeface="Wingdings" panose="05000000000000000000" pitchFamily="2" charset="2"/>
              <a:buChar char="§"/>
            </a:pPr>
            <a:r>
              <a:rPr lang="en-US" sz="1600">
                <a:latin typeface="Times New Roman" panose="02020603050405020304" pitchFamily="18" charset="0"/>
              </a:rPr>
              <a:t>The SAR includes information from the assessor necessary to determine the effectiveness of the security controls employed within or inherited by the information system based upon the assessor’s findings. The SAR is the primary document used by an authorizing official to determine risk to organizational operations and assets, individuals, other organizations, and the Nation.</a:t>
            </a:r>
          </a:p>
          <a:p>
            <a:pPr marL="171450" indent="-171450">
              <a:buFont typeface="Wingdings" panose="05000000000000000000" pitchFamily="2" charset="2"/>
              <a:buChar char="§"/>
            </a:pPr>
            <a:endParaRPr lang="en-US" sz="1600">
              <a:latin typeface="Times New Roman" panose="02020603050405020304" pitchFamily="18" charset="0"/>
            </a:endParaRPr>
          </a:p>
          <a:p>
            <a:pPr marL="171450" indent="-171450">
              <a:buFont typeface="Wingdings" panose="05000000000000000000" pitchFamily="2" charset="2"/>
              <a:buChar char="§"/>
            </a:pPr>
            <a:r>
              <a:rPr lang="en-US" sz="1600">
                <a:latin typeface="Times New Roman" panose="02020603050405020304" pitchFamily="18" charset="0"/>
              </a:rPr>
              <a:t>The SAR documents the security control assessor (CRA’s) findings of compliance with assigned security controls based on actual assessment results.  It addresses security controls in a non-compliant (NC) status, including existing and planned mitigations. If a compelling mission or business need requires the rapid introduction of a new IS or PIT system, assessment activity and a SAR are still needed. </a:t>
            </a:r>
          </a:p>
        </p:txBody>
      </p:sp>
    </p:spTree>
    <p:extLst>
      <p:ext uri="{BB962C8B-B14F-4D97-AF65-F5344CB8AC3E}">
        <p14:creationId xmlns:p14="http://schemas.microsoft.com/office/powerpoint/2010/main" val="448613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fontScale="90000"/>
          </a:bodyPr>
          <a:lstStyle/>
          <a:p>
            <a:r>
              <a:rPr lang="en-US"/>
              <a:t>Cyber Hygiene Areas</a:t>
            </a:r>
            <a:br>
              <a:rPr lang="en-US"/>
            </a:br>
            <a:r>
              <a:rPr lang="en-US"/>
              <a:t>AO Emphasis (Superset)</a:t>
            </a:r>
          </a:p>
        </p:txBody>
      </p:sp>
      <p:sp>
        <p:nvSpPr>
          <p:cNvPr id="3" name="TextBox 2">
            <a:extLst>
              <a:ext uri="{FF2B5EF4-FFF2-40B4-BE49-F238E27FC236}">
                <a16:creationId xmlns:a16="http://schemas.microsoft.com/office/drawing/2014/main" id="{6321194F-2942-F43A-C481-07C8B70330C8}"/>
              </a:ext>
            </a:extLst>
          </p:cNvPr>
          <p:cNvSpPr txBox="1"/>
          <p:nvPr/>
        </p:nvSpPr>
        <p:spPr>
          <a:xfrm>
            <a:off x="974597" y="811143"/>
            <a:ext cx="3456432" cy="240066"/>
          </a:xfrm>
          <a:prstGeom prst="rect">
            <a:avLst/>
          </a:prstGeom>
          <a:noFill/>
        </p:spPr>
        <p:txBody>
          <a:bodyPr wrap="square" rtlCol="0">
            <a:spAutoFit/>
          </a:bodyPr>
          <a:lstStyle/>
          <a:p>
            <a:pPr defTabSz="1097280">
              <a:buClr>
                <a:srgbClr val="000000"/>
              </a:buClr>
            </a:pPr>
            <a:r>
              <a:rPr lang="en-US" sz="960" kern="0">
                <a:solidFill>
                  <a:srgbClr val="000000"/>
                </a:solidFill>
                <a:latin typeface="Arial"/>
                <a:cs typeface="Arial"/>
                <a:sym typeface="Arial"/>
              </a:rPr>
              <a:t>*</a:t>
            </a:r>
            <a:r>
              <a:rPr lang="en-US" sz="960" b="1" kern="0">
                <a:solidFill>
                  <a:srgbClr val="FF0000"/>
                </a:solidFill>
                <a:latin typeface="Arial"/>
                <a:cs typeface="Arial"/>
                <a:sym typeface="Arial"/>
              </a:rPr>
              <a:t>Red font </a:t>
            </a:r>
            <a:r>
              <a:rPr lang="en-US" sz="960" kern="0">
                <a:solidFill>
                  <a:srgbClr val="000000"/>
                </a:solidFill>
                <a:latin typeface="Arial"/>
                <a:cs typeface="Arial"/>
                <a:sym typeface="Arial"/>
              </a:rPr>
              <a:t>indicates specific JSIG, Non-Tailorable controls</a:t>
            </a:r>
          </a:p>
        </p:txBody>
      </p:sp>
      <p:graphicFrame>
        <p:nvGraphicFramePr>
          <p:cNvPr id="5" name="Table 4">
            <a:extLst>
              <a:ext uri="{FF2B5EF4-FFF2-40B4-BE49-F238E27FC236}">
                <a16:creationId xmlns:a16="http://schemas.microsoft.com/office/drawing/2014/main" id="{7888C3EF-0951-E4E9-4599-B803DB7A9D59}"/>
              </a:ext>
            </a:extLst>
          </p:cNvPr>
          <p:cNvGraphicFramePr>
            <a:graphicFrameLocks noGrp="1"/>
          </p:cNvGraphicFramePr>
          <p:nvPr>
            <p:extLst>
              <p:ext uri="{D42A27DB-BD31-4B8C-83A1-F6EECF244321}">
                <p14:modId xmlns:p14="http://schemas.microsoft.com/office/powerpoint/2010/main" val="476715746"/>
              </p:ext>
            </p:extLst>
          </p:nvPr>
        </p:nvGraphicFramePr>
        <p:xfrm>
          <a:off x="201166" y="1121235"/>
          <a:ext cx="8741667" cy="5285232"/>
        </p:xfrm>
        <a:graphic>
          <a:graphicData uri="http://schemas.openxmlformats.org/drawingml/2006/table">
            <a:tbl>
              <a:tblPr>
                <a:tableStyleId>{85BE263C-DBD7-4A20-BB59-AAB30ACAA65A}</a:tableStyleId>
              </a:tblPr>
              <a:tblGrid>
                <a:gridCol w="599442">
                  <a:extLst>
                    <a:ext uri="{9D8B030D-6E8A-4147-A177-3AD203B41FA5}">
                      <a16:colId xmlns:a16="http://schemas.microsoft.com/office/drawing/2014/main" val="4151969922"/>
                    </a:ext>
                  </a:extLst>
                </a:gridCol>
                <a:gridCol w="5232401">
                  <a:extLst>
                    <a:ext uri="{9D8B030D-6E8A-4147-A177-3AD203B41FA5}">
                      <a16:colId xmlns:a16="http://schemas.microsoft.com/office/drawing/2014/main" val="116595094"/>
                    </a:ext>
                  </a:extLst>
                </a:gridCol>
                <a:gridCol w="851408">
                  <a:extLst>
                    <a:ext uri="{9D8B030D-6E8A-4147-A177-3AD203B41FA5}">
                      <a16:colId xmlns:a16="http://schemas.microsoft.com/office/drawing/2014/main" val="1459938308"/>
                    </a:ext>
                  </a:extLst>
                </a:gridCol>
                <a:gridCol w="851408">
                  <a:extLst>
                    <a:ext uri="{9D8B030D-6E8A-4147-A177-3AD203B41FA5}">
                      <a16:colId xmlns:a16="http://schemas.microsoft.com/office/drawing/2014/main" val="2364200600"/>
                    </a:ext>
                  </a:extLst>
                </a:gridCol>
                <a:gridCol w="1207008">
                  <a:extLst>
                    <a:ext uri="{9D8B030D-6E8A-4147-A177-3AD203B41FA5}">
                      <a16:colId xmlns:a16="http://schemas.microsoft.com/office/drawing/2014/main" val="1553724903"/>
                    </a:ext>
                  </a:extLst>
                </a:gridCol>
              </a:tblGrid>
              <a:tr h="256032">
                <a:tc rowSpan="2">
                  <a:txBody>
                    <a:bodyPr/>
                    <a:lstStyle/>
                    <a:p>
                      <a:pPr algn="ctr" rtl="0" fontAlgn="ctr"/>
                      <a:r>
                        <a:rPr lang="en-US" sz="1000" b="1" u="none" strike="noStrike">
                          <a:solidFill>
                            <a:schemeClr val="bg1"/>
                          </a:solidFill>
                          <a:effectLst/>
                        </a:rPr>
                        <a:t>#</a:t>
                      </a:r>
                      <a:endParaRPr lang="en-US" sz="1000" b="1" i="0" u="none" strike="noStrike">
                        <a:solidFill>
                          <a:schemeClr val="bg1"/>
                        </a:solidFill>
                        <a:effectLst/>
                        <a:latin typeface="+mn-lt"/>
                      </a:endParaRPr>
                    </a:p>
                  </a:txBody>
                  <a:tcPr marL="109728" marR="109728" marT="54864" marB="54864"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rowSpan="2">
                  <a:txBody>
                    <a:bodyPr/>
                    <a:lstStyle/>
                    <a:p>
                      <a:pPr algn="l" rtl="0" fontAlgn="ctr"/>
                      <a:r>
                        <a:rPr lang="en-US" sz="1000" b="1" u="none" strike="noStrike">
                          <a:solidFill>
                            <a:schemeClr val="bg1"/>
                          </a:solidFill>
                          <a:effectLst/>
                        </a:rPr>
                        <a:t>Cyber Hygiene Area (associated controls)</a:t>
                      </a:r>
                      <a:endParaRPr lang="en-US" sz="1000" b="1" i="0" u="none" strike="noStrike">
                        <a:solidFill>
                          <a:schemeClr val="bg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gridSpan="2">
                  <a:txBody>
                    <a:bodyPr/>
                    <a:lstStyle/>
                    <a:p>
                      <a:pPr algn="ctr" rtl="0" fontAlgn="ctr"/>
                      <a:r>
                        <a:rPr lang="en-US" sz="1000" b="1" i="0" u="none" strike="noStrike">
                          <a:solidFill>
                            <a:schemeClr val="bg1"/>
                          </a:solidFill>
                          <a:effectLst/>
                          <a:latin typeface="+mn-lt"/>
                        </a:rPr>
                        <a:t>Version 1.0</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hMerge="1">
                  <a:txBody>
                    <a:bodyPr/>
                    <a:lstStyle/>
                    <a:p>
                      <a:pPr algn="ctr" rtl="0" fontAlgn="ctr"/>
                      <a:endParaRPr lang="en-US" sz="800" b="1" i="0" u="none" strike="noStrike">
                        <a:solidFill>
                          <a:schemeClr val="bg1"/>
                        </a:solidFill>
                        <a:effectLst/>
                        <a:latin typeface="+mn-lt"/>
                      </a:endParaRPr>
                    </a:p>
                  </a:txBody>
                  <a:tcPr anchor="ctr">
                    <a:solidFill>
                      <a:srgbClr val="0070C0"/>
                    </a:solidFill>
                  </a:tcPr>
                </a:tc>
                <a:tc>
                  <a:txBody>
                    <a:bodyPr/>
                    <a:lstStyle/>
                    <a:p>
                      <a:pPr algn="ctr" rtl="0" fontAlgn="ctr"/>
                      <a:r>
                        <a:rPr lang="en-US" sz="1000" b="1" i="0" u="none" strike="noStrike">
                          <a:solidFill>
                            <a:schemeClr val="bg1"/>
                          </a:solidFill>
                          <a:effectLst/>
                          <a:latin typeface="+mn-lt"/>
                        </a:rPr>
                        <a:t>Version 2.0</a:t>
                      </a:r>
                    </a:p>
                  </a:txBody>
                  <a:tcPr marL="109728" marR="109728" marT="54864" marB="54864"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4221477097"/>
                  </a:ext>
                </a:extLst>
              </a:tr>
              <a:tr h="402336">
                <a:tc vMerge="1">
                  <a:txBody>
                    <a:bodyPr/>
                    <a:lstStyle/>
                    <a:p>
                      <a:pPr algn="ctr" rtl="0" fontAlgn="ctr"/>
                      <a:r>
                        <a:rPr lang="en-US" sz="800" b="1" u="none" strike="noStrike">
                          <a:solidFill>
                            <a:schemeClr val="bg1"/>
                          </a:solidFill>
                          <a:effectLst/>
                        </a:rPr>
                        <a:t>#</a:t>
                      </a:r>
                      <a:endParaRPr lang="en-US" sz="800" b="1" i="0" u="none" strike="noStrike">
                        <a:solidFill>
                          <a:schemeClr val="bg1"/>
                        </a:solidFill>
                        <a:effectLst/>
                        <a:latin typeface="+mn-lt"/>
                      </a:endParaRPr>
                    </a:p>
                  </a:txBody>
                  <a:tcPr anchor="ctr">
                    <a:lnT w="12700" cap="flat" cmpd="sng" algn="ctr">
                      <a:solidFill>
                        <a:schemeClr val="tx1"/>
                      </a:solidFill>
                      <a:prstDash val="solid"/>
                      <a:round/>
                      <a:headEnd type="none" w="med" len="med"/>
                      <a:tailEnd type="none" w="med" len="med"/>
                    </a:lnT>
                    <a:solidFill>
                      <a:srgbClr val="0070C0"/>
                    </a:solidFill>
                  </a:tcPr>
                </a:tc>
                <a:tc vMerge="1">
                  <a:txBody>
                    <a:bodyPr/>
                    <a:lstStyle/>
                    <a:p>
                      <a:pPr algn="l" rtl="0" fontAlgn="ctr"/>
                      <a:r>
                        <a:rPr lang="en-US" sz="800" b="1" u="none" strike="noStrike">
                          <a:solidFill>
                            <a:schemeClr val="bg1"/>
                          </a:solidFill>
                          <a:effectLst/>
                        </a:rPr>
                        <a:t>Cyber Hygiene Area (associated controls)</a:t>
                      </a:r>
                      <a:endParaRPr lang="en-US" sz="800" b="1" i="0" u="none" strike="noStrike">
                        <a:solidFill>
                          <a:schemeClr val="bg1"/>
                        </a:solidFill>
                        <a:effectLst/>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70C0"/>
                    </a:solidFill>
                  </a:tcPr>
                </a:tc>
                <a:tc>
                  <a:txBody>
                    <a:bodyPr/>
                    <a:lstStyle/>
                    <a:p>
                      <a:pPr algn="ctr" rtl="0" fontAlgn="ctr"/>
                      <a:r>
                        <a:rPr lang="en-US" sz="1000" b="1" u="none" strike="noStrike">
                          <a:solidFill>
                            <a:schemeClr val="bg1"/>
                          </a:solidFill>
                          <a:effectLst/>
                        </a:rPr>
                        <a:t>Weapons </a:t>
                      </a:r>
                      <a:endParaRPr lang="en-US" sz="1000" b="1" i="0" u="none" strike="noStrike">
                        <a:solidFill>
                          <a:schemeClr val="bg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en-US" sz="1000" b="1" u="none" strike="noStrike">
                          <a:solidFill>
                            <a:schemeClr val="bg1"/>
                          </a:solidFill>
                          <a:effectLst/>
                        </a:rPr>
                        <a:t>SAP </a:t>
                      </a:r>
                    </a:p>
                    <a:p>
                      <a:pPr algn="ctr" rtl="0" fontAlgn="ctr"/>
                      <a:r>
                        <a:rPr lang="en-US" sz="1000" b="1" u="none" strike="noStrike">
                          <a:solidFill>
                            <a:schemeClr val="bg1"/>
                          </a:solidFill>
                          <a:effectLst/>
                        </a:rPr>
                        <a:t>(JSIG)</a:t>
                      </a:r>
                    </a:p>
                  </a:txBody>
                  <a:tcPr marL="109728" marR="109728" marT="54864" marB="5486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ctr"/>
                      <a:r>
                        <a:rPr lang="en-US" sz="1000" b="1" u="none" strike="noStrike">
                          <a:solidFill>
                            <a:schemeClr val="bg1"/>
                          </a:solidFill>
                          <a:effectLst/>
                        </a:rPr>
                        <a:t>Weapons, </a:t>
                      </a:r>
                      <a:r>
                        <a:rPr lang="en-US" sz="1000" b="1" i="0" u="none" strike="noStrike">
                          <a:solidFill>
                            <a:schemeClr val="bg1"/>
                          </a:solidFill>
                          <a:effectLst/>
                          <a:latin typeface="+mn-lt"/>
                        </a:rPr>
                        <a:t>SAP, </a:t>
                      </a:r>
                    </a:p>
                    <a:p>
                      <a:pPr algn="ctr" rtl="0" fontAlgn="ctr"/>
                      <a:r>
                        <a:rPr lang="en-US" sz="1000" b="1" i="0" u="none" strike="noStrike">
                          <a:solidFill>
                            <a:schemeClr val="bg1"/>
                          </a:solidFill>
                          <a:effectLst/>
                          <a:latin typeface="+mn-lt"/>
                        </a:rPr>
                        <a:t>Cloud, DSOP</a:t>
                      </a:r>
                    </a:p>
                  </a:txBody>
                  <a:tcPr marL="109728" marR="109728" marT="54864" marB="5486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923828171"/>
                  </a:ext>
                </a:extLst>
              </a:tr>
              <a:tr h="256032">
                <a:tc>
                  <a:txBody>
                    <a:bodyPr/>
                    <a:lstStyle/>
                    <a:p>
                      <a:pPr algn="ctr" rtl="0" fontAlgn="ctr"/>
                      <a:r>
                        <a:rPr lang="en-US" sz="1000" u="none" strike="noStrike">
                          <a:effectLst/>
                        </a:rPr>
                        <a:t>1.0</a:t>
                      </a:r>
                      <a:endParaRPr lang="en-US" sz="1000" b="0" i="0" u="none" strike="noStrike">
                        <a:solidFill>
                          <a:srgbClr val="000000"/>
                        </a:solidFill>
                        <a:effectLst/>
                        <a:latin typeface="+mn-lt"/>
                      </a:endParaRPr>
                    </a:p>
                  </a:txBody>
                  <a:tcPr marL="109728" marR="109728" marT="54864" marB="5486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rtl="0" fontAlgn="ctr"/>
                      <a:r>
                        <a:rPr lang="en-US" sz="1000" u="none" strike="noStrike">
                          <a:effectLst/>
                        </a:rPr>
                        <a:t>Account Management (Aligns</a:t>
                      </a:r>
                      <a:r>
                        <a:rPr lang="en-US" sz="1000" u="none" strike="noStrike" baseline="0">
                          <a:effectLst/>
                        </a:rPr>
                        <a:t> to </a:t>
                      </a:r>
                      <a:r>
                        <a:rPr lang="en-US" sz="1000" u="none" strike="noStrike">
                          <a:effectLst/>
                        </a:rPr>
                        <a:t>ORTB: AC-2)</a:t>
                      </a:r>
                      <a:endParaRPr lang="en-US" sz="1000" b="0" i="0" u="none" strike="noStrike">
                        <a:solidFill>
                          <a:srgbClr val="000000"/>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53767155"/>
                  </a:ext>
                </a:extLst>
              </a:tr>
              <a:tr h="256032">
                <a:tc>
                  <a:txBody>
                    <a:bodyPr/>
                    <a:lstStyle/>
                    <a:p>
                      <a:pPr algn="ctr" rtl="0" fontAlgn="t"/>
                      <a:r>
                        <a:rPr lang="en-US" sz="1000" u="none" strike="noStrike">
                          <a:effectLst/>
                        </a:rPr>
                        <a:t>2.0</a:t>
                      </a:r>
                      <a:endParaRPr lang="en-US" sz="1000" b="0" i="0" u="none" strike="noStrike">
                        <a:solidFill>
                          <a:srgbClr val="000000"/>
                        </a:solidFill>
                        <a:effectLst/>
                        <a:latin typeface="+mn-lt"/>
                      </a:endParaRPr>
                    </a:p>
                  </a:txBody>
                  <a:tcPr marL="109728" marR="109728" marT="54864" marB="54864"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l" rtl="0" fontAlgn="t"/>
                      <a:r>
                        <a:rPr lang="en-US" sz="1000" u="none" strike="noStrike">
                          <a:effectLst/>
                        </a:rPr>
                        <a:t>Administrative Privileged Accounts (Aligns</a:t>
                      </a:r>
                      <a:r>
                        <a:rPr lang="en-US" sz="1000" u="none" strike="noStrike" baseline="0">
                          <a:effectLst/>
                        </a:rPr>
                        <a:t> to </a:t>
                      </a:r>
                      <a:r>
                        <a:rPr lang="en-US" sz="1000" u="none" strike="noStrike">
                          <a:effectLst/>
                        </a:rPr>
                        <a:t>ORTB:</a:t>
                      </a:r>
                      <a:r>
                        <a:rPr lang="en-US" sz="1000" u="none" strike="noStrike" baseline="0">
                          <a:effectLst/>
                        </a:rPr>
                        <a:t> </a:t>
                      </a:r>
                      <a:r>
                        <a:rPr lang="en-US" sz="1000" b="1" u="none" strike="noStrike" baseline="0">
                          <a:solidFill>
                            <a:srgbClr val="FF0000"/>
                          </a:solidFill>
                          <a:effectLst/>
                        </a:rPr>
                        <a:t>AC-6</a:t>
                      </a:r>
                      <a:r>
                        <a:rPr lang="en-US" sz="1000" u="none" strike="noStrike">
                          <a:solidFill>
                            <a:srgbClr val="FF0000"/>
                          </a:solidFill>
                          <a:effectLst/>
                        </a:rPr>
                        <a:t>) </a:t>
                      </a:r>
                      <a:endParaRPr lang="en-US" sz="1000" b="0" i="0" u="none" strike="noStrike">
                        <a:solidFill>
                          <a:srgbClr val="FF0000"/>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t"/>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t"/>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t"/>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4114971964"/>
                  </a:ext>
                </a:extLst>
              </a:tr>
              <a:tr h="256032">
                <a:tc>
                  <a:txBody>
                    <a:bodyPr/>
                    <a:lstStyle/>
                    <a:p>
                      <a:pPr algn="ctr" rtl="0" fontAlgn="ctr"/>
                      <a:r>
                        <a:rPr lang="en-US" sz="1000" u="none" strike="noStrike">
                          <a:effectLst/>
                        </a:rPr>
                        <a:t>3.0</a:t>
                      </a:r>
                      <a:endParaRPr lang="en-US" sz="1000" b="0" i="0" u="none" strike="noStrike">
                        <a:solidFill>
                          <a:srgbClr val="000000"/>
                        </a:solidFill>
                        <a:effectLst/>
                        <a:latin typeface="+mn-lt"/>
                      </a:endParaRPr>
                    </a:p>
                  </a:txBody>
                  <a:tcPr marL="109728" marR="109728" marT="54864" marB="54864" anchor="ctr">
                    <a:lnR w="12700" cap="flat" cmpd="sng" algn="ctr">
                      <a:solidFill>
                        <a:schemeClr val="tx1"/>
                      </a:solidFill>
                      <a:prstDash val="solid"/>
                      <a:round/>
                      <a:headEnd type="none" w="med" len="med"/>
                      <a:tailEnd type="none" w="med" len="med"/>
                    </a:lnR>
                  </a:tcPr>
                </a:tc>
                <a:tc>
                  <a:txBody>
                    <a:bodyPr/>
                    <a:lstStyle/>
                    <a:p>
                      <a:pPr algn="l" rtl="0" fontAlgn="ctr"/>
                      <a:r>
                        <a:rPr lang="en-US" sz="1000" u="none" strike="noStrike">
                          <a:effectLst/>
                        </a:rPr>
                        <a:t>Audit Review, Analysis, and Reporting (Aligns</a:t>
                      </a:r>
                      <a:r>
                        <a:rPr lang="en-US" sz="1000" u="none" strike="noStrike" baseline="0">
                          <a:effectLst/>
                        </a:rPr>
                        <a:t> to </a:t>
                      </a:r>
                      <a:r>
                        <a:rPr lang="en-US" sz="1000" u="none" strike="noStrike">
                          <a:effectLst/>
                        </a:rPr>
                        <a:t>ORTB: AU-6)</a:t>
                      </a:r>
                      <a:endParaRPr lang="en-US" sz="1000" b="0" i="0" u="none" strike="noStrike">
                        <a:solidFill>
                          <a:srgbClr val="000000"/>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36416475"/>
                  </a:ext>
                </a:extLst>
              </a:tr>
              <a:tr h="256032">
                <a:tc>
                  <a:txBody>
                    <a:bodyPr/>
                    <a:lstStyle/>
                    <a:p>
                      <a:pPr algn="ctr" rtl="0" fontAlgn="ctr"/>
                      <a:r>
                        <a:rPr lang="en-US" sz="1000" u="none" strike="noStrike">
                          <a:effectLst/>
                        </a:rPr>
                        <a:t>4.0</a:t>
                      </a:r>
                      <a:endParaRPr lang="en-US" sz="1000" b="0" i="0" u="none" strike="noStrike">
                        <a:solidFill>
                          <a:srgbClr val="000000"/>
                        </a:solidFill>
                        <a:effectLst/>
                        <a:latin typeface="+mn-lt"/>
                      </a:endParaRPr>
                    </a:p>
                  </a:txBody>
                  <a:tcPr marL="109728" marR="109728" marT="54864" marB="54864"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l" rtl="0" fontAlgn="ctr"/>
                      <a:r>
                        <a:rPr lang="en-US" sz="1000" u="none" strike="noStrike">
                          <a:effectLst/>
                        </a:rPr>
                        <a:t>Boundary Protection (Aligns</a:t>
                      </a:r>
                      <a:r>
                        <a:rPr lang="en-US" sz="1000" u="none" strike="noStrike" baseline="0">
                          <a:effectLst/>
                        </a:rPr>
                        <a:t> to </a:t>
                      </a:r>
                      <a:r>
                        <a:rPr lang="en-US" sz="1000" u="none" strike="noStrike">
                          <a:effectLst/>
                        </a:rPr>
                        <a:t>ORTB:</a:t>
                      </a:r>
                      <a:r>
                        <a:rPr lang="en-US" sz="1000" u="none" strike="noStrike" baseline="0">
                          <a:effectLst/>
                        </a:rPr>
                        <a:t> SC-7</a:t>
                      </a:r>
                      <a:r>
                        <a:rPr lang="en-US" sz="1000" u="none" strike="noStrike">
                          <a:effectLst/>
                        </a:rPr>
                        <a:t>)</a:t>
                      </a:r>
                      <a:endParaRPr lang="en-US" sz="1000" b="0" i="0" u="none" strike="noStrike">
                        <a:solidFill>
                          <a:srgbClr val="000000"/>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3022055203"/>
                  </a:ext>
                </a:extLst>
              </a:tr>
              <a:tr h="256032">
                <a:tc>
                  <a:txBody>
                    <a:bodyPr/>
                    <a:lstStyle/>
                    <a:p>
                      <a:pPr algn="ctr" rtl="0" fontAlgn="t"/>
                      <a:r>
                        <a:rPr lang="en-US" sz="1000" u="none" strike="noStrike">
                          <a:effectLst/>
                        </a:rPr>
                        <a:t>5.0</a:t>
                      </a:r>
                      <a:endParaRPr lang="en-US" sz="1000" b="0" i="0" u="none" strike="noStrike">
                        <a:solidFill>
                          <a:srgbClr val="000000"/>
                        </a:solidFill>
                        <a:effectLst/>
                        <a:latin typeface="+mn-lt"/>
                      </a:endParaRPr>
                    </a:p>
                  </a:txBody>
                  <a:tcPr marL="109728" marR="109728" marT="54864" marB="54864" anchor="ctr">
                    <a:lnR w="12700" cap="flat" cmpd="sng" algn="ctr">
                      <a:solidFill>
                        <a:schemeClr val="tx1"/>
                      </a:solidFill>
                      <a:prstDash val="solid"/>
                      <a:round/>
                      <a:headEnd type="none" w="med" len="med"/>
                      <a:tailEnd type="none" w="med" len="med"/>
                    </a:lnR>
                  </a:tcPr>
                </a:tc>
                <a:tc>
                  <a:txBody>
                    <a:bodyPr/>
                    <a:lstStyle/>
                    <a:p>
                      <a:pPr algn="l" rtl="0" fontAlgn="t"/>
                      <a:r>
                        <a:rPr lang="en-US" sz="1000" b="0" u="none" strike="noStrike">
                          <a:solidFill>
                            <a:schemeClr val="tx1"/>
                          </a:solidFill>
                          <a:effectLst/>
                        </a:rPr>
                        <a:t>Continuous Monitoring (Aligns</a:t>
                      </a:r>
                      <a:r>
                        <a:rPr lang="en-US" sz="1000" b="0" u="none" strike="noStrike" baseline="0">
                          <a:solidFill>
                            <a:schemeClr val="tx1"/>
                          </a:solidFill>
                          <a:effectLst/>
                        </a:rPr>
                        <a:t> to </a:t>
                      </a:r>
                      <a:r>
                        <a:rPr lang="en-US" sz="1000" b="0" u="none" strike="noStrike">
                          <a:solidFill>
                            <a:schemeClr val="tx1"/>
                          </a:solidFill>
                          <a:effectLst/>
                        </a:rPr>
                        <a:t>ORTB: CA-7)</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55521908"/>
                  </a:ext>
                </a:extLst>
              </a:tr>
              <a:tr h="256032">
                <a:tc>
                  <a:txBody>
                    <a:bodyPr/>
                    <a:lstStyle/>
                    <a:p>
                      <a:pPr algn="ctr" rtl="0" fontAlgn="ctr"/>
                      <a:r>
                        <a:rPr lang="en-US" sz="1000" u="none" strike="noStrike">
                          <a:effectLst/>
                        </a:rPr>
                        <a:t>6.0</a:t>
                      </a:r>
                      <a:endParaRPr lang="en-US" sz="1000" b="0" i="0" u="none" strike="noStrike">
                        <a:solidFill>
                          <a:srgbClr val="000000"/>
                        </a:solidFill>
                        <a:effectLst/>
                        <a:latin typeface="+mn-lt"/>
                      </a:endParaRPr>
                    </a:p>
                  </a:txBody>
                  <a:tcPr marL="109728" marR="109728" marT="54864" marB="54864"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l" rtl="0" fontAlgn="t"/>
                      <a:r>
                        <a:rPr lang="en-US" sz="1000" b="0" u="none" strike="noStrike">
                          <a:solidFill>
                            <a:schemeClr val="tx1"/>
                          </a:solidFill>
                          <a:effectLst/>
                        </a:rPr>
                        <a:t>Data Integrity (Aligns</a:t>
                      </a:r>
                      <a:r>
                        <a:rPr lang="en-US" sz="1000" b="0" u="none" strike="noStrike" baseline="0">
                          <a:solidFill>
                            <a:schemeClr val="tx1"/>
                          </a:solidFill>
                          <a:effectLst/>
                        </a:rPr>
                        <a:t> to </a:t>
                      </a:r>
                      <a:r>
                        <a:rPr lang="en-US" sz="1000" b="0" u="none" strike="noStrike">
                          <a:solidFill>
                            <a:schemeClr val="tx1"/>
                          </a:solidFill>
                          <a:effectLst/>
                        </a:rPr>
                        <a:t>ORTB: SI-7)</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endParaRPr lang="en-US" sz="1000" b="0" i="0" u="none" strike="noStrike">
                        <a:solidFill>
                          <a:schemeClr val="tx1"/>
                        </a:solidFill>
                        <a:effectLst/>
                        <a:latin typeface="+mn-lt"/>
                      </a:endParaRPr>
                    </a:p>
                  </a:txBody>
                  <a:tcPr marL="109728" marR="109728" marT="54864" marB="5486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r>
                        <a:rPr lang="en-US" sz="1000" b="0" i="0" u="none" strike="noStrike">
                          <a:solidFill>
                            <a:schemeClr val="tx1"/>
                          </a:solidFill>
                          <a:effectLst/>
                          <a:latin typeface="+mn-lt"/>
                        </a:rPr>
                        <a:t>X</a:t>
                      </a:r>
                    </a:p>
                  </a:txBody>
                  <a:tcPr marL="109728" marR="109728" marT="54864" marB="54864"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67842247"/>
                  </a:ext>
                </a:extLst>
              </a:tr>
              <a:tr h="256032">
                <a:tc>
                  <a:txBody>
                    <a:bodyPr/>
                    <a:lstStyle/>
                    <a:p>
                      <a:pPr algn="ctr" rtl="0" fontAlgn="ctr"/>
                      <a:r>
                        <a:rPr lang="en-US" sz="1000" b="0" u="none" strike="noStrike">
                          <a:solidFill>
                            <a:srgbClr val="000000"/>
                          </a:solidFill>
                          <a:effectLst/>
                        </a:rPr>
                        <a:t>7.0</a:t>
                      </a:r>
                      <a:endParaRPr lang="en-US" sz="1000" b="0" i="0" u="none" strike="noStrike">
                        <a:solidFill>
                          <a:srgbClr val="000000"/>
                        </a:solidFill>
                        <a:effectLst/>
                        <a:latin typeface="+mn-lt"/>
                      </a:endParaRPr>
                    </a:p>
                  </a:txBody>
                  <a:tcPr marL="109728" marR="109728" marT="54864" marB="54864" anchor="ctr">
                    <a:lnR w="12700" cap="flat" cmpd="sng" algn="ctr">
                      <a:solidFill>
                        <a:schemeClr val="tx1"/>
                      </a:solidFill>
                      <a:prstDash val="solid"/>
                      <a:round/>
                      <a:headEnd type="none" w="med" len="med"/>
                      <a:tailEnd type="none" w="med" len="med"/>
                    </a:lnR>
                  </a:tcPr>
                </a:tc>
                <a:tc>
                  <a:txBody>
                    <a:bodyPr/>
                    <a:lstStyle/>
                    <a:p>
                      <a:pPr algn="l" rtl="0" fontAlgn="ctr"/>
                      <a:r>
                        <a:rPr lang="en-US" sz="1000" b="0" u="none" strike="noStrike">
                          <a:solidFill>
                            <a:schemeClr val="tx1"/>
                          </a:solidFill>
                          <a:effectLst/>
                        </a:rPr>
                        <a:t>External Connections (Aligns</a:t>
                      </a:r>
                      <a:r>
                        <a:rPr lang="en-US" sz="1000" b="0" u="none" strike="noStrike" baseline="0">
                          <a:solidFill>
                            <a:schemeClr val="tx1"/>
                          </a:solidFill>
                          <a:effectLst/>
                        </a:rPr>
                        <a:t> to </a:t>
                      </a:r>
                      <a:r>
                        <a:rPr lang="en-US" sz="1000" b="0" u="none" strike="noStrike">
                          <a:solidFill>
                            <a:schemeClr val="tx1"/>
                          </a:solidFill>
                          <a:effectLst/>
                        </a:rPr>
                        <a:t>ORTB:</a:t>
                      </a:r>
                      <a:r>
                        <a:rPr lang="en-US" sz="1000" b="0" u="none" strike="noStrike" baseline="0">
                          <a:solidFill>
                            <a:schemeClr val="tx1"/>
                          </a:solidFill>
                          <a:effectLst/>
                        </a:rPr>
                        <a:t> </a:t>
                      </a:r>
                      <a:r>
                        <a:rPr lang="en-US" sz="1000" b="0" u="none" strike="noStrike">
                          <a:solidFill>
                            <a:schemeClr val="tx1"/>
                          </a:solidFill>
                          <a:effectLst/>
                        </a:rPr>
                        <a:t>CA-3)</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23503068"/>
                  </a:ext>
                </a:extLst>
              </a:tr>
              <a:tr h="256032">
                <a:tc>
                  <a:txBody>
                    <a:bodyPr/>
                    <a:lstStyle/>
                    <a:p>
                      <a:pPr algn="ctr" rtl="0" fontAlgn="ctr"/>
                      <a:r>
                        <a:rPr lang="en-US" sz="1000" u="none" strike="noStrike">
                          <a:effectLst/>
                        </a:rPr>
                        <a:t>8.0</a:t>
                      </a:r>
                      <a:endParaRPr lang="en-US" sz="1000" b="0" i="0" u="none" strike="noStrike">
                        <a:solidFill>
                          <a:srgbClr val="000000"/>
                        </a:solidFill>
                        <a:effectLst/>
                        <a:latin typeface="+mn-lt"/>
                      </a:endParaRPr>
                    </a:p>
                  </a:txBody>
                  <a:tcPr marL="109728" marR="109728" marT="54864" marB="54864"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l" rtl="0" fontAlgn="ctr"/>
                      <a:r>
                        <a:rPr lang="en-US" sz="1000" b="0" u="none" strike="noStrike">
                          <a:solidFill>
                            <a:schemeClr val="tx1"/>
                          </a:solidFill>
                          <a:effectLst/>
                        </a:rPr>
                        <a:t>External Media (Aligns to ORTB:</a:t>
                      </a:r>
                      <a:r>
                        <a:rPr lang="en-US" sz="1000" b="0" u="none" strike="noStrike" baseline="0">
                          <a:solidFill>
                            <a:schemeClr val="tx1"/>
                          </a:solidFill>
                          <a:effectLst/>
                        </a:rPr>
                        <a:t> </a:t>
                      </a:r>
                      <a:r>
                        <a:rPr lang="en-US" sz="1000" b="0" u="none" strike="noStrike">
                          <a:solidFill>
                            <a:schemeClr val="tx1"/>
                          </a:solidFill>
                          <a:effectLst/>
                        </a:rPr>
                        <a:t>AC-4, MP-7) </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endParaRPr lang="en-US" sz="1000" b="0" i="0" u="none" strike="noStrike">
                        <a:solidFill>
                          <a:schemeClr val="tx1"/>
                        </a:solidFill>
                        <a:effectLst/>
                        <a:latin typeface="+mn-lt"/>
                      </a:endParaRPr>
                    </a:p>
                  </a:txBody>
                  <a:tcPr marL="109728" marR="109728" marT="54864" marB="5486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3616334146"/>
                  </a:ext>
                </a:extLst>
              </a:tr>
              <a:tr h="256032">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000" u="none" strike="noStrike">
                          <a:effectLst/>
                        </a:rPr>
                        <a:t>9.0</a:t>
                      </a:r>
                      <a:endParaRPr lang="en-US" sz="1000" b="0" i="0" u="none" strike="noStrike">
                        <a:solidFill>
                          <a:srgbClr val="000000"/>
                        </a:solidFill>
                        <a:effectLst/>
                        <a:latin typeface="+mn-lt"/>
                      </a:endParaRPr>
                    </a:p>
                  </a:txBody>
                  <a:tcPr marL="109728" marR="109728" marT="54864" marB="54864" anchor="ctr">
                    <a:lnR w="12700" cap="flat" cmpd="sng" algn="ctr">
                      <a:solidFill>
                        <a:schemeClr val="tx1"/>
                      </a:solidFill>
                      <a:prstDash val="solid"/>
                      <a:round/>
                      <a:headEnd type="none" w="med" len="med"/>
                      <a:tailEnd type="none" w="med" len="med"/>
                    </a:lnR>
                  </a:tcPr>
                </a:tc>
                <a:tc>
                  <a:txBody>
                    <a:bodyPr/>
                    <a:lstStyle/>
                    <a:p>
                      <a:pPr algn="l" rtl="0" fontAlgn="ctr"/>
                      <a:r>
                        <a:rPr lang="en-US" sz="1000" b="0" u="none" strike="noStrike">
                          <a:solidFill>
                            <a:schemeClr val="tx1"/>
                          </a:solidFill>
                          <a:effectLst/>
                        </a:rPr>
                        <a:t>Information Flow Enforcement (Aligns</a:t>
                      </a:r>
                      <a:r>
                        <a:rPr lang="en-US" sz="1000" b="0" u="none" strike="noStrike" baseline="0">
                          <a:solidFill>
                            <a:schemeClr val="tx1"/>
                          </a:solidFill>
                          <a:effectLst/>
                        </a:rPr>
                        <a:t> to </a:t>
                      </a:r>
                      <a:r>
                        <a:rPr lang="en-US" sz="1000" b="0" u="none" strike="noStrike">
                          <a:solidFill>
                            <a:schemeClr val="tx1"/>
                          </a:solidFill>
                          <a:effectLst/>
                        </a:rPr>
                        <a:t>ORTB: AC-4)</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5715164"/>
                  </a:ext>
                </a:extLst>
              </a:tr>
              <a:tr h="256032">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000" u="none" strike="noStrike">
                          <a:solidFill>
                            <a:schemeClr val="tx1"/>
                          </a:solidFill>
                          <a:effectLst/>
                        </a:rPr>
                        <a:t>10.0</a:t>
                      </a:r>
                      <a:endParaRPr lang="en-US" sz="1000" b="0" i="0" u="none" strike="noStrike">
                        <a:solidFill>
                          <a:schemeClr val="tx1"/>
                        </a:solidFill>
                        <a:effectLst/>
                        <a:latin typeface="+mn-lt"/>
                      </a:endParaRPr>
                    </a:p>
                  </a:txBody>
                  <a:tcPr marL="109728" marR="109728" marT="54864" marB="54864"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000" b="0" u="none" strike="noStrike">
                          <a:solidFill>
                            <a:schemeClr val="tx1"/>
                          </a:solidFill>
                          <a:effectLst/>
                        </a:rPr>
                        <a:t>Least Privilege (Aligns</a:t>
                      </a:r>
                      <a:r>
                        <a:rPr lang="en-US" sz="1000" b="0" u="none" strike="noStrike" baseline="0">
                          <a:solidFill>
                            <a:schemeClr val="tx1"/>
                          </a:solidFill>
                          <a:effectLst/>
                        </a:rPr>
                        <a:t> to </a:t>
                      </a:r>
                      <a:r>
                        <a:rPr lang="en-US" sz="1000" b="0" u="none" strike="noStrike">
                          <a:solidFill>
                            <a:schemeClr val="tx1"/>
                          </a:solidFill>
                          <a:effectLst/>
                        </a:rPr>
                        <a:t>ORTB:</a:t>
                      </a:r>
                      <a:r>
                        <a:rPr lang="en-US" sz="1000" b="0" u="none" strike="noStrike" baseline="0">
                          <a:solidFill>
                            <a:schemeClr val="tx1"/>
                          </a:solidFill>
                          <a:effectLst/>
                        </a:rPr>
                        <a:t> </a:t>
                      </a:r>
                      <a:r>
                        <a:rPr lang="en-US" sz="1000" b="1" u="none" strike="noStrike" baseline="0">
                          <a:solidFill>
                            <a:srgbClr val="FF0000"/>
                          </a:solidFill>
                          <a:effectLst/>
                        </a:rPr>
                        <a:t>AC-6</a:t>
                      </a:r>
                      <a:r>
                        <a:rPr lang="en-US" sz="1000" b="0" u="none" strike="noStrike">
                          <a:solidFill>
                            <a:schemeClr val="tx1"/>
                          </a:solidFill>
                          <a:effectLst/>
                        </a:rPr>
                        <a:t>) </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2300401280"/>
                  </a:ext>
                </a:extLst>
              </a:tr>
              <a:tr h="256032">
                <a:tc>
                  <a:txBody>
                    <a:bodyPr/>
                    <a:lstStyle/>
                    <a:p>
                      <a:pPr algn="ctr" rtl="0" fontAlgn="t"/>
                      <a:r>
                        <a:rPr lang="en-US" sz="1000" u="none" strike="noStrike">
                          <a:effectLst/>
                        </a:rPr>
                        <a:t>11.0</a:t>
                      </a:r>
                      <a:endParaRPr lang="en-US" sz="1000" b="0" i="0" u="none" strike="noStrike">
                        <a:solidFill>
                          <a:srgbClr val="000000"/>
                        </a:solidFill>
                        <a:effectLst/>
                        <a:latin typeface="+mn-lt"/>
                      </a:endParaRPr>
                    </a:p>
                  </a:txBody>
                  <a:tcPr marL="109728" marR="109728" marT="54864" marB="54864"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000" b="0" u="none" strike="noStrike">
                          <a:solidFill>
                            <a:schemeClr val="tx1"/>
                          </a:solidFill>
                          <a:effectLst/>
                        </a:rPr>
                        <a:t>Operational Change Management (Aligns</a:t>
                      </a:r>
                      <a:r>
                        <a:rPr lang="en-US" sz="1000" b="0" u="none" strike="noStrike" baseline="0">
                          <a:solidFill>
                            <a:schemeClr val="tx1"/>
                          </a:solidFill>
                          <a:effectLst/>
                        </a:rPr>
                        <a:t> to </a:t>
                      </a:r>
                      <a:r>
                        <a:rPr lang="en-US" sz="1000" b="0" u="none" strike="noStrike">
                          <a:solidFill>
                            <a:schemeClr val="tx1"/>
                          </a:solidFill>
                          <a:effectLst/>
                        </a:rPr>
                        <a:t>ORTB:</a:t>
                      </a:r>
                      <a:r>
                        <a:rPr lang="en-US" sz="1000" b="0" u="none" strike="noStrike" baseline="0">
                          <a:solidFill>
                            <a:schemeClr val="tx1"/>
                          </a:solidFill>
                          <a:effectLst/>
                        </a:rPr>
                        <a:t> </a:t>
                      </a:r>
                      <a:r>
                        <a:rPr lang="en-US" sz="1000" b="0" u="none" strike="noStrike">
                          <a:solidFill>
                            <a:schemeClr val="tx1"/>
                          </a:solidFill>
                          <a:effectLst/>
                        </a:rPr>
                        <a:t>CM-8, CM-8(3))</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1000" b="0" i="0" u="none" strike="noStrike">
                        <a:solidFill>
                          <a:schemeClr val="tx1"/>
                        </a:solidFill>
                        <a:effectLst/>
                        <a:latin typeface="+mn-lt"/>
                      </a:endParaRPr>
                    </a:p>
                  </a:txBody>
                  <a:tcPr marL="109728" marR="109728" marT="54864" marB="5486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000" b="0" i="0" u="none" strike="noStrike">
                          <a:solidFill>
                            <a:schemeClr val="tx1"/>
                          </a:solidFill>
                          <a:effectLst/>
                          <a:latin typeface="+mn-lt"/>
                        </a:rPr>
                        <a:t>X</a:t>
                      </a:r>
                    </a:p>
                  </a:txBody>
                  <a:tcPr marL="109728" marR="109728" marT="54864" marB="54864"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4112211"/>
                  </a:ext>
                </a:extLst>
              </a:tr>
              <a:tr h="402336">
                <a:tc>
                  <a:txBody>
                    <a:bodyPr/>
                    <a:lstStyle/>
                    <a:p>
                      <a:pPr algn="ctr" rtl="0" fontAlgn="ctr"/>
                      <a:r>
                        <a:rPr lang="en-US" sz="1000" u="none" strike="noStrike">
                          <a:effectLst/>
                        </a:rPr>
                        <a:t>12.0</a:t>
                      </a:r>
                      <a:endParaRPr lang="en-US" sz="1000" b="0" i="0" u="none" strike="noStrike">
                        <a:solidFill>
                          <a:srgbClr val="000000"/>
                        </a:solidFill>
                        <a:effectLst/>
                        <a:latin typeface="+mn-lt"/>
                      </a:endParaRPr>
                    </a:p>
                  </a:txBody>
                  <a:tcPr marL="109728" marR="109728" marT="54864" marB="54864"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l" rtl="0" fontAlgn="t"/>
                      <a:r>
                        <a:rPr lang="en-US" sz="1000" b="0" u="none" strike="noStrike">
                          <a:solidFill>
                            <a:schemeClr val="tx1"/>
                          </a:solidFill>
                          <a:effectLst/>
                        </a:rPr>
                        <a:t>Proposed Equipment (Aligns</a:t>
                      </a:r>
                      <a:r>
                        <a:rPr lang="en-US" sz="1000" b="0" u="none" strike="noStrike" baseline="0">
                          <a:solidFill>
                            <a:schemeClr val="tx1"/>
                          </a:solidFill>
                          <a:effectLst/>
                        </a:rPr>
                        <a:t> to </a:t>
                      </a:r>
                      <a:r>
                        <a:rPr lang="en-US" sz="1000" b="0" u="none" strike="noStrike">
                          <a:solidFill>
                            <a:schemeClr val="tx1"/>
                          </a:solidFill>
                          <a:effectLst/>
                        </a:rPr>
                        <a:t>ORTB:</a:t>
                      </a:r>
                      <a:r>
                        <a:rPr lang="en-US" sz="1000" b="0" u="none" strike="noStrike" baseline="0">
                          <a:solidFill>
                            <a:schemeClr val="tx1"/>
                          </a:solidFill>
                          <a:effectLst/>
                        </a:rPr>
                        <a:t> </a:t>
                      </a:r>
                      <a:r>
                        <a:rPr lang="en-US" sz="1000" b="1" u="none" strike="noStrike">
                          <a:solidFill>
                            <a:srgbClr val="FF0000"/>
                          </a:solidFill>
                          <a:effectLst/>
                        </a:rPr>
                        <a:t>SA-22 </a:t>
                      </a:r>
                      <a:r>
                        <a:rPr lang="en-US" sz="1000" b="0" u="none" strike="noStrike">
                          <a:solidFill>
                            <a:schemeClr val="tx1"/>
                          </a:solidFill>
                          <a:effectLst/>
                        </a:rPr>
                        <a:t>– applies to C.I.A. impact High on non-SAP systems, CM-3) </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710331619"/>
                  </a:ext>
                </a:extLst>
              </a:tr>
              <a:tr h="256032">
                <a:tc>
                  <a:txBody>
                    <a:bodyPr/>
                    <a:lstStyle/>
                    <a:p>
                      <a:pPr algn="ctr" rtl="0" fontAlgn="ctr"/>
                      <a:r>
                        <a:rPr lang="en-US" sz="1000" u="none" strike="noStrike">
                          <a:effectLst/>
                        </a:rPr>
                        <a:t>13.0</a:t>
                      </a:r>
                      <a:endParaRPr lang="en-US" sz="1000" b="0" i="0" u="none" strike="noStrike">
                        <a:solidFill>
                          <a:srgbClr val="000000"/>
                        </a:solidFill>
                        <a:effectLst/>
                        <a:latin typeface="+mn-lt"/>
                      </a:endParaRPr>
                    </a:p>
                  </a:txBody>
                  <a:tcPr marL="109728" marR="109728" marT="54864" marB="54864" anchor="ctr">
                    <a:lnR w="12700" cap="flat" cmpd="sng" algn="ctr">
                      <a:solidFill>
                        <a:schemeClr val="tx1"/>
                      </a:solidFill>
                      <a:prstDash val="solid"/>
                      <a:round/>
                      <a:headEnd type="none" w="med" len="med"/>
                      <a:tailEnd type="none" w="med" len="med"/>
                    </a:lnR>
                  </a:tcPr>
                </a:tc>
                <a:tc>
                  <a:txBody>
                    <a:bodyPr/>
                    <a:lstStyle/>
                    <a:p>
                      <a:pPr algn="l" rtl="0" fontAlgn="ctr"/>
                      <a:r>
                        <a:rPr lang="en-US" sz="1000" b="0" u="none" strike="noStrike">
                          <a:solidFill>
                            <a:schemeClr val="tx1"/>
                          </a:solidFill>
                          <a:effectLst/>
                        </a:rPr>
                        <a:t>Protection of Information at Rest (Aligns</a:t>
                      </a:r>
                      <a:r>
                        <a:rPr lang="en-US" sz="1000" b="0" u="none" strike="noStrike" baseline="0">
                          <a:solidFill>
                            <a:schemeClr val="tx1"/>
                          </a:solidFill>
                          <a:effectLst/>
                        </a:rPr>
                        <a:t> to </a:t>
                      </a:r>
                      <a:r>
                        <a:rPr lang="en-US" sz="1000" b="0" u="none" strike="noStrike">
                          <a:solidFill>
                            <a:schemeClr val="tx1"/>
                          </a:solidFill>
                          <a:effectLst/>
                        </a:rPr>
                        <a:t>ORTB:</a:t>
                      </a:r>
                      <a:r>
                        <a:rPr lang="en-US" sz="1000" b="0" u="none" strike="noStrike">
                          <a:solidFill>
                            <a:srgbClr val="FF0000"/>
                          </a:solidFill>
                          <a:effectLst/>
                        </a:rPr>
                        <a:t> </a:t>
                      </a:r>
                      <a:r>
                        <a:rPr lang="en-US" sz="1000" b="1" u="none" strike="noStrike">
                          <a:solidFill>
                            <a:srgbClr val="FF0000"/>
                          </a:solidFill>
                          <a:effectLst/>
                        </a:rPr>
                        <a:t>SC-28, SC-28(1))</a:t>
                      </a:r>
                      <a:endParaRPr lang="en-US" sz="1000" b="1" i="0" u="none" strike="noStrike">
                        <a:solidFill>
                          <a:srgbClr val="FF0000"/>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59740351"/>
                  </a:ext>
                </a:extLst>
              </a:tr>
              <a:tr h="256032">
                <a:tc>
                  <a:txBody>
                    <a:bodyPr/>
                    <a:lstStyle/>
                    <a:p>
                      <a:pPr algn="ctr" rtl="0" fontAlgn="ctr"/>
                      <a:r>
                        <a:rPr lang="en-US" sz="1000" u="none" strike="noStrike">
                          <a:effectLst/>
                        </a:rPr>
                        <a:t>14.0</a:t>
                      </a:r>
                      <a:endParaRPr lang="en-US" sz="1000" b="0" i="0" u="none" strike="noStrike">
                        <a:solidFill>
                          <a:srgbClr val="000000"/>
                        </a:solidFill>
                        <a:effectLst/>
                        <a:latin typeface="+mn-lt"/>
                      </a:endParaRPr>
                    </a:p>
                  </a:txBody>
                  <a:tcPr marL="109728" marR="109728" marT="54864" marB="54864"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l" rtl="0" fontAlgn="ctr"/>
                      <a:r>
                        <a:rPr lang="en-US" sz="1000" b="0" u="none" strike="noStrike">
                          <a:solidFill>
                            <a:schemeClr val="tx1"/>
                          </a:solidFill>
                          <a:effectLst/>
                        </a:rPr>
                        <a:t>Secure Baseline Configuration (Aligns</a:t>
                      </a:r>
                      <a:r>
                        <a:rPr lang="en-US" sz="1000" b="0" u="none" strike="noStrike" baseline="0">
                          <a:solidFill>
                            <a:schemeClr val="tx1"/>
                          </a:solidFill>
                          <a:effectLst/>
                        </a:rPr>
                        <a:t> to </a:t>
                      </a:r>
                      <a:r>
                        <a:rPr lang="en-US" sz="1000" b="0" u="none" strike="noStrike">
                          <a:solidFill>
                            <a:schemeClr val="tx1"/>
                          </a:solidFill>
                          <a:effectLst/>
                        </a:rPr>
                        <a:t>ORTB: CM-2, CM-6) </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681400639"/>
                  </a:ext>
                </a:extLst>
              </a:tr>
              <a:tr h="256032">
                <a:tc>
                  <a:txBody>
                    <a:bodyPr/>
                    <a:lstStyle/>
                    <a:p>
                      <a:pPr algn="ctr" rtl="0" fontAlgn="ctr"/>
                      <a:r>
                        <a:rPr lang="en-US" sz="1000" u="none" strike="noStrike">
                          <a:effectLst/>
                        </a:rPr>
                        <a:t>15.0</a:t>
                      </a:r>
                      <a:endParaRPr lang="en-US" sz="1000" b="0" i="0" u="none" strike="noStrike">
                        <a:solidFill>
                          <a:srgbClr val="000000"/>
                        </a:solidFill>
                        <a:effectLst/>
                        <a:latin typeface="+mn-lt"/>
                      </a:endParaRPr>
                    </a:p>
                  </a:txBody>
                  <a:tcPr marL="109728" marR="109728" marT="54864" marB="54864" anchor="ctr">
                    <a:lnR w="12700" cap="flat" cmpd="sng" algn="ctr">
                      <a:solidFill>
                        <a:schemeClr val="tx1"/>
                      </a:solidFill>
                      <a:prstDash val="solid"/>
                      <a:round/>
                      <a:headEnd type="none" w="med" len="med"/>
                      <a:tailEnd type="none" w="med" len="med"/>
                    </a:lnR>
                  </a:tcPr>
                </a:tc>
                <a:tc>
                  <a:txBody>
                    <a:bodyPr/>
                    <a:lstStyle/>
                    <a:p>
                      <a:pPr algn="l" rtl="0" fontAlgn="ctr"/>
                      <a:r>
                        <a:rPr lang="en-US" sz="1000" b="0" u="none" strike="noStrike">
                          <a:solidFill>
                            <a:schemeClr val="tx1"/>
                          </a:solidFill>
                          <a:effectLst/>
                        </a:rPr>
                        <a:t>Security Categorization (Aligns</a:t>
                      </a:r>
                      <a:r>
                        <a:rPr lang="en-US" sz="1000" b="0" u="none" strike="noStrike" baseline="0">
                          <a:solidFill>
                            <a:schemeClr val="tx1"/>
                          </a:solidFill>
                          <a:effectLst/>
                        </a:rPr>
                        <a:t> to </a:t>
                      </a:r>
                      <a:r>
                        <a:rPr lang="en-US" sz="1000" b="0" u="none" strike="noStrike">
                          <a:solidFill>
                            <a:schemeClr val="tx1"/>
                          </a:solidFill>
                          <a:effectLst/>
                        </a:rPr>
                        <a:t>ORTB: RA-2)</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9968165"/>
                  </a:ext>
                </a:extLst>
              </a:tr>
              <a:tr h="256032">
                <a:tc>
                  <a:txBody>
                    <a:bodyPr/>
                    <a:lstStyle/>
                    <a:p>
                      <a:pPr algn="ctr" rtl="0" fontAlgn="ctr"/>
                      <a:r>
                        <a:rPr lang="en-US" sz="1000" u="none" strike="noStrike">
                          <a:effectLst/>
                        </a:rPr>
                        <a:t>16.0</a:t>
                      </a:r>
                      <a:endParaRPr lang="en-US" sz="1000" b="0" i="0" u="none" strike="noStrike">
                        <a:solidFill>
                          <a:srgbClr val="000000"/>
                        </a:solidFill>
                        <a:effectLst/>
                        <a:latin typeface="+mn-lt"/>
                      </a:endParaRPr>
                    </a:p>
                  </a:txBody>
                  <a:tcPr marL="109728" marR="109728" marT="54864" marB="54864"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l" rtl="0" fontAlgn="ctr"/>
                      <a:r>
                        <a:rPr lang="en-US" sz="1000" b="0" u="none" strike="noStrike">
                          <a:solidFill>
                            <a:schemeClr val="tx1"/>
                          </a:solidFill>
                          <a:effectLst/>
                        </a:rPr>
                        <a:t>Separation of Duties (Aligns</a:t>
                      </a:r>
                      <a:r>
                        <a:rPr lang="en-US" sz="1000" b="0" u="none" strike="noStrike" baseline="0">
                          <a:solidFill>
                            <a:schemeClr val="tx1"/>
                          </a:solidFill>
                          <a:effectLst/>
                        </a:rPr>
                        <a:t> to </a:t>
                      </a:r>
                      <a:r>
                        <a:rPr lang="en-US" sz="1000" b="0" u="none" strike="noStrike">
                          <a:solidFill>
                            <a:schemeClr val="tx1"/>
                          </a:solidFill>
                          <a:effectLst/>
                        </a:rPr>
                        <a:t>ORTB: AC-5)</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4255293195"/>
                  </a:ext>
                </a:extLst>
              </a:tr>
              <a:tr h="256032">
                <a:tc>
                  <a:txBody>
                    <a:bodyPr/>
                    <a:lstStyle/>
                    <a:p>
                      <a:pPr algn="ctr" rtl="0" fontAlgn="ctr"/>
                      <a:r>
                        <a:rPr lang="en-US" sz="1000" u="none" strike="noStrike">
                          <a:effectLst/>
                        </a:rPr>
                        <a:t>17.0</a:t>
                      </a:r>
                      <a:endParaRPr lang="en-US" sz="1000" b="0" i="0" u="none" strike="noStrike">
                        <a:solidFill>
                          <a:srgbClr val="000000"/>
                        </a:solidFill>
                        <a:effectLst/>
                        <a:latin typeface="+mn-lt"/>
                      </a:endParaRPr>
                    </a:p>
                  </a:txBody>
                  <a:tcPr marL="109728" marR="109728" marT="54864" marB="54864" anchor="ctr">
                    <a:lnR w="12700" cap="flat" cmpd="sng" algn="ctr">
                      <a:solidFill>
                        <a:schemeClr val="tx1"/>
                      </a:solidFill>
                      <a:prstDash val="solid"/>
                      <a:round/>
                      <a:headEnd type="none" w="med" len="med"/>
                      <a:tailEnd type="none" w="med" len="med"/>
                    </a:lnR>
                  </a:tcPr>
                </a:tc>
                <a:tc>
                  <a:txBody>
                    <a:bodyPr/>
                    <a:lstStyle/>
                    <a:p>
                      <a:pPr algn="l" rtl="0" fontAlgn="ctr"/>
                      <a:r>
                        <a:rPr lang="en-US" sz="1000" b="0" u="none" strike="noStrike">
                          <a:solidFill>
                            <a:schemeClr val="tx1"/>
                          </a:solidFill>
                          <a:effectLst/>
                        </a:rPr>
                        <a:t>Vulnerability / Anti-Virus Scanning (Aligns</a:t>
                      </a:r>
                      <a:r>
                        <a:rPr lang="en-US" sz="1000" b="0" u="none" strike="noStrike" baseline="0">
                          <a:solidFill>
                            <a:schemeClr val="tx1"/>
                          </a:solidFill>
                          <a:effectLst/>
                        </a:rPr>
                        <a:t> to </a:t>
                      </a:r>
                      <a:r>
                        <a:rPr lang="en-US" sz="1000" b="0" u="none" strike="noStrike">
                          <a:solidFill>
                            <a:schemeClr val="tx1"/>
                          </a:solidFill>
                          <a:effectLst/>
                        </a:rPr>
                        <a:t>ORTB: RA-5) </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000" b="0" u="none" strike="noStrike">
                          <a:solidFill>
                            <a:schemeClr val="tx1"/>
                          </a:solidFill>
                          <a:effectLst/>
                        </a:rPr>
                        <a:t>X</a:t>
                      </a:r>
                      <a:endParaRPr lang="en-US" sz="1000" b="0" i="0" u="none" strike="noStrike">
                        <a:solidFill>
                          <a:schemeClr val="tx1"/>
                        </a:solidFill>
                        <a:effectLst/>
                        <a:latin typeface="+mn-lt"/>
                      </a:endParaRPr>
                    </a:p>
                  </a:txBody>
                  <a:tcPr marL="109728" marR="109728" marT="54864" marB="54864"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05937888"/>
                  </a:ext>
                </a:extLst>
              </a:tr>
            </a:tbl>
          </a:graphicData>
        </a:graphic>
      </p:graphicFrame>
    </p:spTree>
    <p:extLst>
      <p:ext uri="{BB962C8B-B14F-4D97-AF65-F5344CB8AC3E}">
        <p14:creationId xmlns:p14="http://schemas.microsoft.com/office/powerpoint/2010/main" val="867095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fontScale="90000"/>
          </a:bodyPr>
          <a:lstStyle/>
          <a:p>
            <a:r>
              <a:rPr lang="en-US"/>
              <a:t>Cyber Hygiene Areas</a:t>
            </a:r>
            <a:br>
              <a:rPr lang="en-US"/>
            </a:br>
            <a:r>
              <a:rPr lang="en-US"/>
              <a:t>AO Emphasis (Superset)</a:t>
            </a:r>
          </a:p>
        </p:txBody>
      </p:sp>
      <p:sp>
        <p:nvSpPr>
          <p:cNvPr id="3" name="TextBox 2">
            <a:extLst>
              <a:ext uri="{FF2B5EF4-FFF2-40B4-BE49-F238E27FC236}">
                <a16:creationId xmlns:a16="http://schemas.microsoft.com/office/drawing/2014/main" id="{6321194F-2942-F43A-C481-07C8B70330C8}"/>
              </a:ext>
            </a:extLst>
          </p:cNvPr>
          <p:cNvSpPr txBox="1"/>
          <p:nvPr/>
        </p:nvSpPr>
        <p:spPr>
          <a:xfrm>
            <a:off x="974597" y="811143"/>
            <a:ext cx="3456432" cy="240066"/>
          </a:xfrm>
          <a:prstGeom prst="rect">
            <a:avLst/>
          </a:prstGeom>
          <a:noFill/>
        </p:spPr>
        <p:txBody>
          <a:bodyPr wrap="square" rtlCol="0">
            <a:spAutoFit/>
          </a:bodyPr>
          <a:lstStyle/>
          <a:p>
            <a:pPr defTabSz="1097280">
              <a:buClr>
                <a:srgbClr val="000000"/>
              </a:buClr>
            </a:pPr>
            <a:r>
              <a:rPr lang="en-US" sz="960" kern="0">
                <a:solidFill>
                  <a:srgbClr val="000000"/>
                </a:solidFill>
                <a:latin typeface="Arial"/>
                <a:cs typeface="Arial"/>
                <a:sym typeface="Arial"/>
              </a:rPr>
              <a:t>*</a:t>
            </a:r>
            <a:r>
              <a:rPr lang="en-US" sz="960" b="1" kern="0">
                <a:solidFill>
                  <a:srgbClr val="FF0000"/>
                </a:solidFill>
                <a:latin typeface="Arial"/>
                <a:cs typeface="Arial"/>
                <a:sym typeface="Arial"/>
              </a:rPr>
              <a:t>Red font </a:t>
            </a:r>
            <a:r>
              <a:rPr lang="en-US" sz="960" kern="0">
                <a:solidFill>
                  <a:srgbClr val="000000"/>
                </a:solidFill>
                <a:latin typeface="Arial"/>
                <a:cs typeface="Arial"/>
                <a:sym typeface="Arial"/>
              </a:rPr>
              <a:t>indicates specific JSIG, Non-Tailorable controls</a:t>
            </a:r>
          </a:p>
        </p:txBody>
      </p:sp>
      <p:graphicFrame>
        <p:nvGraphicFramePr>
          <p:cNvPr id="2" name="Table 3">
            <a:extLst>
              <a:ext uri="{FF2B5EF4-FFF2-40B4-BE49-F238E27FC236}">
                <a16:creationId xmlns:a16="http://schemas.microsoft.com/office/drawing/2014/main" id="{E1446915-367E-7655-21AF-035C58E7B66B}"/>
              </a:ext>
            </a:extLst>
          </p:cNvPr>
          <p:cNvGraphicFramePr>
            <a:graphicFrameLocks noGrp="1"/>
          </p:cNvGraphicFramePr>
          <p:nvPr>
            <p:extLst>
              <p:ext uri="{D42A27DB-BD31-4B8C-83A1-F6EECF244321}">
                <p14:modId xmlns:p14="http://schemas.microsoft.com/office/powerpoint/2010/main" val="4053744733"/>
              </p:ext>
            </p:extLst>
          </p:nvPr>
        </p:nvGraphicFramePr>
        <p:xfrm>
          <a:off x="82561" y="1270819"/>
          <a:ext cx="8999173" cy="4834128"/>
        </p:xfrm>
        <a:graphic>
          <a:graphicData uri="http://schemas.openxmlformats.org/drawingml/2006/table">
            <a:tbl>
              <a:tblPr firstRow="1" bandRow="1"/>
              <a:tblGrid>
                <a:gridCol w="4454605">
                  <a:extLst>
                    <a:ext uri="{9D8B030D-6E8A-4147-A177-3AD203B41FA5}">
                      <a16:colId xmlns:a16="http://schemas.microsoft.com/office/drawing/2014/main" val="3774567634"/>
                    </a:ext>
                  </a:extLst>
                </a:gridCol>
                <a:gridCol w="4544568">
                  <a:extLst>
                    <a:ext uri="{9D8B030D-6E8A-4147-A177-3AD203B41FA5}">
                      <a16:colId xmlns:a16="http://schemas.microsoft.com/office/drawing/2014/main" val="760645461"/>
                    </a:ext>
                  </a:extLst>
                </a:gridCol>
              </a:tblGrid>
              <a:tr h="4645152">
                <a:tc>
                  <a:txBody>
                    <a:bodyPr/>
                    <a:lstStyle/>
                    <a:p>
                      <a:pPr marL="117475" lvl="0">
                        <a:buClr>
                          <a:srgbClr val="151C77"/>
                        </a:buClr>
                        <a:buSzPct val="100000"/>
                      </a:pPr>
                      <a:r>
                        <a:rPr lang="en-US" sz="1000" b="1" i="0" u="none" strike="noStrike" cap="none">
                          <a:solidFill>
                            <a:srgbClr val="0070C0"/>
                          </a:solidFill>
                          <a:latin typeface="Arial"/>
                          <a:ea typeface="Arial"/>
                          <a:cs typeface="Arial"/>
                          <a:sym typeface="Arial"/>
                        </a:rPr>
                        <a:t>Account Management (Aligns to ORTB: AC-2)</a:t>
                      </a:r>
                    </a:p>
                    <a:p>
                      <a:pPr marL="288925" lvl="0" indent="-171450">
                        <a:buClr>
                          <a:srgbClr val="151C77"/>
                        </a:buClr>
                        <a:buSzPct val="100000"/>
                        <a:buFont typeface="Arial" panose="020B0604020202020204" pitchFamily="34" charset="0"/>
                        <a:buChar char="•"/>
                      </a:pPr>
                      <a:r>
                        <a:rPr lang="en-US" sz="1000" b="0" i="0" u="none" strike="noStrike" cap="none">
                          <a:solidFill>
                            <a:schemeClr val="tx1"/>
                          </a:solidFill>
                          <a:latin typeface="Arial"/>
                          <a:ea typeface="Arial"/>
                          <a:cs typeface="Arial"/>
                          <a:sym typeface="Arial"/>
                        </a:rPr>
                        <a:t>Monitor and Enforce user and group account creation/deletion</a:t>
                      </a:r>
                    </a:p>
                    <a:p>
                      <a:pPr marL="117475">
                        <a:buClr>
                          <a:srgbClr val="151C77"/>
                        </a:buClr>
                        <a:buSzPct val="100000"/>
                      </a:pPr>
                      <a:r>
                        <a:rPr lang="en-US" sz="1000" b="1" i="0" u="none" strike="noStrike" cap="none">
                          <a:solidFill>
                            <a:srgbClr val="0070C0"/>
                          </a:solidFill>
                          <a:latin typeface="Arial"/>
                          <a:ea typeface="Arial"/>
                          <a:cs typeface="Arial"/>
                          <a:sym typeface="Arial"/>
                        </a:rPr>
                        <a:t>Administrative Privileged Accounts (Aligns to ORTB:</a:t>
                      </a:r>
                      <a:r>
                        <a:rPr lang="en-US" sz="1000" b="1" i="0" u="none" strike="noStrike" cap="none">
                          <a:solidFill>
                            <a:srgbClr val="000000"/>
                          </a:solidFill>
                          <a:latin typeface="Arial"/>
                          <a:ea typeface="Arial"/>
                          <a:cs typeface="Arial"/>
                          <a:sym typeface="Arial"/>
                        </a:rPr>
                        <a:t> </a:t>
                      </a:r>
                      <a:r>
                        <a:rPr lang="en-US" sz="1000" b="1" i="0" u="none" strike="noStrike" cap="none">
                          <a:solidFill>
                            <a:srgbClr val="FF0000"/>
                          </a:solidFill>
                          <a:latin typeface="Arial"/>
                          <a:ea typeface="Arial"/>
                          <a:cs typeface="Arial"/>
                          <a:sym typeface="Arial"/>
                        </a:rPr>
                        <a:t>AC-6</a:t>
                      </a:r>
                      <a:r>
                        <a:rPr lang="en-US" sz="1000" b="1" i="0" u="none" strike="noStrike" cap="none">
                          <a:solidFill>
                            <a:srgbClr val="0070C0"/>
                          </a:solidFill>
                          <a:latin typeface="Arial"/>
                          <a:ea typeface="Arial"/>
                          <a:cs typeface="Arial"/>
                          <a:sym typeface="Arial"/>
                        </a:rPr>
                        <a:t>)</a:t>
                      </a:r>
                    </a:p>
                    <a:p>
                      <a:pPr marL="288925" indent="-171450">
                        <a:buClr>
                          <a:srgbClr val="151C77"/>
                        </a:buClr>
                        <a:buSzPct val="100000"/>
                        <a:buFont typeface="Arial" panose="020B0604020202020204" pitchFamily="34" charset="0"/>
                        <a:buChar char="•"/>
                      </a:pPr>
                      <a:r>
                        <a:rPr lang="en-US" sz="1000" b="0" i="0" u="none" strike="noStrike" cap="none">
                          <a:solidFill>
                            <a:schemeClr val="tx1"/>
                          </a:solidFill>
                          <a:latin typeface="Arial"/>
                          <a:ea typeface="Arial"/>
                          <a:cs typeface="Arial"/>
                          <a:sym typeface="Arial"/>
                        </a:rPr>
                        <a:t>Privileged user/service accounts are only  authorized to perform security relevant functions.  Review and approve annually.</a:t>
                      </a:r>
                    </a:p>
                    <a:p>
                      <a:pPr marL="117475">
                        <a:buClr>
                          <a:srgbClr val="151C77"/>
                        </a:buClr>
                        <a:buSzPct val="100000"/>
                      </a:pPr>
                      <a:r>
                        <a:rPr lang="en-US" sz="1000" b="1" i="0" u="none" strike="noStrike" cap="none">
                          <a:solidFill>
                            <a:srgbClr val="0070C0"/>
                          </a:solidFill>
                          <a:latin typeface="Arial"/>
                          <a:ea typeface="Arial"/>
                          <a:cs typeface="Arial"/>
                          <a:sym typeface="Arial"/>
                        </a:rPr>
                        <a:t>Audit Review, Analysis, and Reporting (Aligns to ORTB: AU-6)</a:t>
                      </a:r>
                    </a:p>
                    <a:p>
                      <a:pPr marL="288925" indent="-171450">
                        <a:buClr>
                          <a:srgbClr val="151C77"/>
                        </a:buClr>
                        <a:buSzPct val="100000"/>
                        <a:buFont typeface="Arial" panose="020B0604020202020204" pitchFamily="34" charset="0"/>
                        <a:buChar char="•"/>
                      </a:pPr>
                      <a:r>
                        <a:rPr lang="en-US" sz="1000" b="0" i="0" u="none" strike="noStrike" cap="none">
                          <a:solidFill>
                            <a:schemeClr val="tx1"/>
                          </a:solidFill>
                          <a:latin typeface="Arial"/>
                          <a:ea typeface="Arial"/>
                          <a:cs typeface="Arial"/>
                          <a:sym typeface="Arial"/>
                        </a:rPr>
                        <a:t>Review and analyze Information System (IS) audit logs for indications of inappropriate or unusual activity and reports findings to designated personnel IAW IRP</a:t>
                      </a:r>
                      <a:endParaRPr lang="en-US" sz="1000" b="0" i="0" u="none" strike="noStrike" cap="none" noProof="0">
                        <a:solidFill>
                          <a:schemeClr val="tx1"/>
                        </a:solidFill>
                        <a:highlight>
                          <a:srgbClr val="FFFF00"/>
                        </a:highlight>
                        <a:latin typeface="Arial"/>
                        <a:ea typeface="Arial"/>
                        <a:cs typeface="Arial"/>
                        <a:sym typeface="Arial"/>
                      </a:endParaRPr>
                    </a:p>
                    <a:p>
                      <a:pPr marL="117475">
                        <a:buClr>
                          <a:srgbClr val="151C77"/>
                        </a:buClr>
                        <a:buSzPct val="100000"/>
                        <a:defRPr/>
                      </a:pPr>
                      <a:r>
                        <a:rPr lang="en-US" sz="1000" b="1" i="0" u="none" strike="noStrike" cap="none">
                          <a:solidFill>
                            <a:srgbClr val="0070C0"/>
                          </a:solidFill>
                          <a:latin typeface="Arial"/>
                          <a:ea typeface="Arial"/>
                          <a:cs typeface="Arial"/>
                          <a:sym typeface="Arial"/>
                        </a:rPr>
                        <a:t>Boundary Protection (Aligns to ORTB: SC-7) </a:t>
                      </a:r>
                    </a:p>
                    <a:p>
                      <a:pPr marL="288925" marR="0" indent="-171450" algn="l" rtl="0">
                        <a:lnSpc>
                          <a:spcPct val="100000"/>
                        </a:lnSpc>
                        <a:spcBef>
                          <a:spcPts val="0"/>
                        </a:spcBef>
                        <a:spcAft>
                          <a:spcPts val="0"/>
                        </a:spcAft>
                        <a:buClr>
                          <a:srgbClr val="151C77"/>
                        </a:buClr>
                        <a:buSzPct val="100000"/>
                        <a:buFont typeface="Arial" panose="020B0604020202020204" pitchFamily="34" charset="0"/>
                        <a:buChar char="•"/>
                        <a:defRPr/>
                      </a:pPr>
                      <a:r>
                        <a:rPr lang="en-US" sz="1000" b="0" i="0" u="none" strike="noStrike" cap="none">
                          <a:solidFill>
                            <a:schemeClr val="tx1"/>
                          </a:solidFill>
                          <a:latin typeface="Arial"/>
                          <a:ea typeface="Arial"/>
                          <a:cs typeface="Arial"/>
                          <a:sym typeface="Arial"/>
                        </a:rPr>
                        <a:t>Monitors and controls communications at the external boundary of the system and at key internal boundaries within the system</a:t>
                      </a:r>
                    </a:p>
                    <a:p>
                      <a:pPr marL="114300" indent="0">
                        <a:buClr>
                          <a:srgbClr val="151C77"/>
                        </a:buClr>
                        <a:buSzPct val="100000"/>
                      </a:pPr>
                      <a:r>
                        <a:rPr lang="en-US" sz="1000" b="1" i="0" u="none" strike="noStrike" cap="none">
                          <a:solidFill>
                            <a:srgbClr val="0070C0"/>
                          </a:solidFill>
                          <a:latin typeface="Arial"/>
                          <a:ea typeface="Arial"/>
                          <a:cs typeface="Arial"/>
                          <a:sym typeface="Arial"/>
                        </a:rPr>
                        <a:t>Continuous Monitoring (Aligns to ORTB: CA-7)</a:t>
                      </a:r>
                    </a:p>
                    <a:p>
                      <a:pPr marL="288925"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000" b="0" i="0" u="none" strike="noStrike" cap="none">
                          <a:solidFill>
                            <a:schemeClr val="tx1"/>
                          </a:solidFill>
                          <a:latin typeface="Arial"/>
                          <a:ea typeface="Arial"/>
                          <a:cs typeface="Arial"/>
                          <a:sym typeface="Arial"/>
                        </a:rPr>
                        <a:t>System level monitoring metrics, including control monitoring frequencies, are defined by the organization and approved by the AO</a:t>
                      </a:r>
                    </a:p>
                    <a:p>
                      <a:pPr marL="117475">
                        <a:buClr>
                          <a:srgbClr val="151C77"/>
                        </a:buClr>
                        <a:buSzPct val="100000"/>
                      </a:pPr>
                      <a:r>
                        <a:rPr lang="en-US" sz="1000" b="1" i="0" u="none" strike="noStrike" cap="none">
                          <a:solidFill>
                            <a:srgbClr val="0070C0"/>
                          </a:solidFill>
                          <a:latin typeface="Arial"/>
                          <a:ea typeface="Arial"/>
                          <a:cs typeface="Arial"/>
                          <a:sym typeface="Arial"/>
                        </a:rPr>
                        <a:t>Data Integrity (Aligns to ORTB: SI-7)</a:t>
                      </a:r>
                    </a:p>
                    <a:p>
                      <a:pPr marL="288925"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000" b="0" i="0" u="none" strike="noStrike" cap="none">
                          <a:solidFill>
                            <a:schemeClr val="tx1"/>
                          </a:solidFill>
                          <a:latin typeface="Arial"/>
                          <a:ea typeface="Arial"/>
                          <a:cs typeface="Arial"/>
                          <a:sym typeface="Arial"/>
                        </a:rPr>
                        <a:t>Employ automated tools to report system (hw/sw/fw) and information (data) integrity violations. Ensure automatic integrity validation of all electronically transmitted software and data</a:t>
                      </a:r>
                    </a:p>
                    <a:p>
                      <a:pPr marL="117475">
                        <a:buClr>
                          <a:srgbClr val="151C77"/>
                        </a:buClr>
                        <a:buSzPct val="100000"/>
                      </a:pPr>
                      <a:r>
                        <a:rPr lang="en-US" sz="1000" b="1" i="0" u="none" strike="noStrike" cap="none">
                          <a:solidFill>
                            <a:srgbClr val="0070C0"/>
                          </a:solidFill>
                          <a:latin typeface="Arial"/>
                          <a:ea typeface="Arial"/>
                          <a:cs typeface="Arial"/>
                          <a:sym typeface="Arial"/>
                        </a:rPr>
                        <a:t>External Connections </a:t>
                      </a:r>
                      <a:r>
                        <a:rPr lang="fr-FR" sz="1000" b="1" i="0" u="none" strike="noStrike" cap="none">
                          <a:solidFill>
                            <a:srgbClr val="0070C0"/>
                          </a:solidFill>
                          <a:latin typeface="Arial"/>
                          <a:ea typeface="Arial"/>
                          <a:cs typeface="Arial"/>
                          <a:sym typeface="Arial"/>
                        </a:rPr>
                        <a:t>(</a:t>
                      </a:r>
                      <a:r>
                        <a:rPr lang="en-US" sz="1000" b="1" i="0" u="none" strike="noStrike" cap="none">
                          <a:solidFill>
                            <a:srgbClr val="0070C0"/>
                          </a:solidFill>
                          <a:latin typeface="Arial"/>
                          <a:ea typeface="Arial"/>
                          <a:cs typeface="Arial"/>
                          <a:sym typeface="Arial"/>
                        </a:rPr>
                        <a:t>Aligns to </a:t>
                      </a:r>
                      <a:r>
                        <a:rPr lang="fr-FR" sz="1000" b="1" i="0" u="none" strike="noStrike" cap="none">
                          <a:solidFill>
                            <a:srgbClr val="0070C0"/>
                          </a:solidFill>
                          <a:latin typeface="Arial"/>
                          <a:ea typeface="Arial"/>
                          <a:cs typeface="Arial"/>
                          <a:sym typeface="Arial"/>
                        </a:rPr>
                        <a:t>ORTB: CA-3)</a:t>
                      </a:r>
                      <a:endParaRPr lang="en-US" sz="1000" b="1" i="0" u="none" strike="noStrike" cap="none">
                        <a:solidFill>
                          <a:srgbClr val="0070C0"/>
                        </a:solidFill>
                        <a:latin typeface="Arial"/>
                        <a:ea typeface="Arial"/>
                        <a:cs typeface="Arial"/>
                        <a:sym typeface="Arial"/>
                      </a:endParaRPr>
                    </a:p>
                    <a:p>
                      <a:pPr marL="288925"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000" b="0" i="0" u="none" strike="noStrike" cap="none">
                          <a:solidFill>
                            <a:schemeClr val="tx1"/>
                          </a:solidFill>
                          <a:latin typeface="Arial"/>
                          <a:ea typeface="Arial"/>
                          <a:cs typeface="Arial"/>
                          <a:sym typeface="Arial"/>
                        </a:rPr>
                        <a:t>Agreement/authorization used to approve external connections and manage the exchange of information should be defined (ATC, ISA, CSA, ICD, etc.) and reviewed annually</a:t>
                      </a:r>
                    </a:p>
                    <a:p>
                      <a:pPr marL="97892">
                        <a:buClr>
                          <a:srgbClr val="151C77"/>
                        </a:buClr>
                        <a:buSzPct val="100000"/>
                      </a:pPr>
                      <a:r>
                        <a:rPr lang="en-US" sz="1000" b="1">
                          <a:solidFill>
                            <a:srgbClr val="0070C0"/>
                          </a:solidFill>
                        </a:rPr>
                        <a:t>External Media (Aligns to ORTB: AC-4, MP-7) </a:t>
                      </a:r>
                    </a:p>
                    <a:p>
                      <a:pPr marL="288925" marR="0" lvl="1" indent="-171450" algn="l" rtl="0">
                        <a:lnSpc>
                          <a:spcPct val="100000"/>
                        </a:lnSpc>
                        <a:spcBef>
                          <a:spcPts val="0"/>
                        </a:spcBef>
                        <a:spcAft>
                          <a:spcPts val="0"/>
                        </a:spcAft>
                        <a:buClr>
                          <a:srgbClr val="151C77"/>
                        </a:buClr>
                        <a:buSzPct val="100000"/>
                        <a:buFont typeface="Arial" panose="020B0604020202020204" pitchFamily="34" charset="0"/>
                        <a:buChar char="•"/>
                      </a:pPr>
                      <a:r>
                        <a:rPr lang="en-US" sz="1000" b="0" i="0" u="none" strike="noStrike" cap="none">
                          <a:solidFill>
                            <a:schemeClr val="tx1"/>
                          </a:solidFill>
                          <a:latin typeface="Arial"/>
                          <a:ea typeface="Arial"/>
                          <a:cs typeface="Arial"/>
                          <a:sym typeface="Arial"/>
                        </a:rPr>
                        <a:t>If authorized, place configuration control process on all external media including auditing. Institute external media whitelisting. Implement processes to monitor logs and audit usages.</a:t>
                      </a:r>
                    </a:p>
                    <a:p>
                      <a:pPr marL="117475">
                        <a:buClr>
                          <a:srgbClr val="151C77"/>
                        </a:buClr>
                        <a:buSzPct val="100000"/>
                      </a:pPr>
                      <a:r>
                        <a:rPr lang="en-US" sz="1000" b="1" i="0" u="none" strike="noStrike" cap="none">
                          <a:solidFill>
                            <a:srgbClr val="0070C0"/>
                          </a:solidFill>
                          <a:latin typeface="Arial"/>
                          <a:ea typeface="Arial"/>
                          <a:cs typeface="Arial"/>
                          <a:sym typeface="Arial"/>
                        </a:rPr>
                        <a:t>Information Flow Enforcement (Aligns to ORTB: AC-4)</a:t>
                      </a:r>
                    </a:p>
                    <a:p>
                      <a:pPr marL="288925"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000" b="0" i="0" u="none" strike="noStrike" cap="none">
                          <a:solidFill>
                            <a:schemeClr val="tx1"/>
                          </a:solidFill>
                          <a:latin typeface="Arial"/>
                          <a:ea typeface="Arial"/>
                          <a:cs typeface="Arial"/>
                          <a:sym typeface="Arial"/>
                        </a:rPr>
                        <a:t>The information system enforces approved connections for controlling the flow of information within the system and between interconnected systems</a:t>
                      </a:r>
                    </a:p>
                  </a:txBody>
                  <a:tcPr marL="109728" marR="109728" marT="54864" marB="54864">
                    <a:lnL w="12700" cmpd="sng">
                      <a:noFill/>
                      <a:prstDash val="solid"/>
                    </a:lnL>
                    <a:lnR w="12700" cap="flat" cmpd="sng" algn="ctr">
                      <a:solidFill>
                        <a:srgbClr val="0070C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buClr>
                          <a:srgbClr val="151C77"/>
                        </a:buClr>
                        <a:buSzPct val="100000"/>
                      </a:pPr>
                      <a:r>
                        <a:rPr lang="en-US" sz="1000" b="1" i="0" u="none" strike="noStrike" cap="none">
                          <a:solidFill>
                            <a:srgbClr val="0070C0"/>
                          </a:solidFill>
                          <a:latin typeface="Arial"/>
                          <a:ea typeface="Arial"/>
                          <a:cs typeface="Arial"/>
                          <a:sym typeface="Arial"/>
                        </a:rPr>
                        <a:t>Least Privilege (Aligns to ORTB: </a:t>
                      </a:r>
                      <a:r>
                        <a:rPr lang="en-US" sz="1000" b="1" i="0" u="none" strike="noStrike" cap="none">
                          <a:solidFill>
                            <a:srgbClr val="FF0000"/>
                          </a:solidFill>
                          <a:latin typeface="Arial"/>
                          <a:ea typeface="Arial"/>
                          <a:cs typeface="Arial"/>
                          <a:sym typeface="Arial"/>
                        </a:rPr>
                        <a:t>AC-6</a:t>
                      </a:r>
                      <a:r>
                        <a:rPr lang="en-US" sz="1000" b="1" i="0" u="none" strike="noStrike" cap="none">
                          <a:solidFill>
                            <a:srgbClr val="0070C0"/>
                          </a:solidFill>
                          <a:latin typeface="Arial"/>
                          <a:ea typeface="Arial"/>
                          <a:cs typeface="Arial"/>
                          <a:sym typeface="Arial"/>
                        </a:rPr>
                        <a:t>)</a:t>
                      </a:r>
                      <a:r>
                        <a:rPr lang="en-US" sz="1000" b="1" i="0" u="none" strike="noStrike" cap="none">
                          <a:solidFill>
                            <a:srgbClr val="000000"/>
                          </a:solidFill>
                          <a:latin typeface="Arial"/>
                          <a:ea typeface="Arial"/>
                          <a:cs typeface="Arial"/>
                          <a:sym typeface="Arial"/>
                        </a:rPr>
                        <a:t> </a:t>
                      </a:r>
                      <a:r>
                        <a:rPr lang="en-US" sz="1000" b="0" i="0" u="none" strike="noStrike" cap="none">
                          <a:solidFill>
                            <a:srgbClr val="FF0000"/>
                          </a:solidFill>
                          <a:latin typeface="Arial"/>
                          <a:ea typeface="Arial"/>
                          <a:cs typeface="Arial"/>
                          <a:sym typeface="Arial"/>
                        </a:rPr>
                        <a:t> </a:t>
                      </a:r>
                      <a:endParaRPr lang="en-US" sz="1000" b="1" i="0" u="none" strike="noStrike" cap="none">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000" b="0" i="0" u="none" strike="noStrike" cap="none">
                          <a:solidFill>
                            <a:schemeClr val="tx1"/>
                          </a:solidFill>
                          <a:latin typeface="Arial"/>
                          <a:ea typeface="Arial"/>
                          <a:cs typeface="Arial"/>
                          <a:sym typeface="Arial"/>
                        </a:rPr>
                        <a:t>Reviews, at least annually, the privileges assigned to privileged user accounts including Designated Transfer Agent  and Trusted Cloud Credential Manager roles</a:t>
                      </a:r>
                      <a:endParaRPr lang="en-US" sz="1000" b="0" i="0" u="none" strike="noStrike" cap="none">
                        <a:solidFill>
                          <a:schemeClr val="tx1"/>
                        </a:solidFill>
                        <a:latin typeface="Arial"/>
                        <a:cs typeface="Arial"/>
                        <a:sym typeface="Arial"/>
                      </a:endParaRPr>
                    </a:p>
                    <a:p>
                      <a:pPr>
                        <a:buClr>
                          <a:srgbClr val="151C77"/>
                        </a:buClr>
                        <a:buSzPct val="100000"/>
                      </a:pPr>
                      <a:r>
                        <a:rPr lang="en-US" sz="1000" b="1">
                          <a:solidFill>
                            <a:srgbClr val="0070C0"/>
                          </a:solidFill>
                        </a:rPr>
                        <a:t>Operational Change Management (Aligns to ORTB: CM-8, CM-8(3), SI-7)</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000" b="0" i="0" u="none" strike="noStrike" cap="none">
                          <a:solidFill>
                            <a:schemeClr val="tx1"/>
                          </a:solidFill>
                          <a:latin typeface="Arial"/>
                          <a:cs typeface="Arial"/>
                          <a:sym typeface="Arial"/>
                        </a:rPr>
                        <a:t>Automated mechanisms shall be used to detect the presence of unauthorized hardware/software/firmware within the system. One or more of the following action shall be taken upon discovery of unauthorized components: disable network access by unauthorized components; isolate unauthorized components; notify designated personnel identified in IRP</a:t>
                      </a:r>
                    </a:p>
                    <a:p>
                      <a:pPr>
                        <a:buClr>
                          <a:srgbClr val="151C77"/>
                        </a:buClr>
                        <a:buSzPct val="100000"/>
                      </a:pPr>
                      <a:r>
                        <a:rPr lang="en-US" sz="1000" b="1" i="0" u="none" strike="noStrike" cap="none">
                          <a:solidFill>
                            <a:srgbClr val="0070C0"/>
                          </a:solidFill>
                          <a:latin typeface="Arial"/>
                          <a:ea typeface="Arial"/>
                          <a:cs typeface="Arial"/>
                          <a:sym typeface="Arial"/>
                        </a:rPr>
                        <a:t>Proposed Equipment (Aligns to ORTB: </a:t>
                      </a:r>
                      <a:r>
                        <a:rPr lang="en-US" sz="1000" b="1" i="0" u="none" strike="noStrike" cap="none">
                          <a:solidFill>
                            <a:srgbClr val="FF0000"/>
                          </a:solidFill>
                          <a:latin typeface="Arial"/>
                          <a:ea typeface="Arial"/>
                          <a:cs typeface="Arial"/>
                          <a:sym typeface="Arial"/>
                        </a:rPr>
                        <a:t>SA-22</a:t>
                      </a:r>
                      <a:r>
                        <a:rPr lang="en-US" sz="1000" b="1" i="0" u="none" strike="noStrike" cap="none">
                          <a:solidFill>
                            <a:srgbClr val="000000"/>
                          </a:solidFill>
                          <a:latin typeface="Arial"/>
                          <a:ea typeface="Arial"/>
                          <a:cs typeface="Arial"/>
                          <a:sym typeface="Arial"/>
                        </a:rPr>
                        <a:t> </a:t>
                      </a:r>
                      <a:r>
                        <a:rPr lang="en-US" sz="1000" b="1" i="0" u="none" strike="noStrike" cap="none">
                          <a:solidFill>
                            <a:srgbClr val="0070C0"/>
                          </a:solidFill>
                          <a:latin typeface="Arial"/>
                          <a:ea typeface="Arial"/>
                          <a:cs typeface="Arial"/>
                          <a:sym typeface="Arial"/>
                        </a:rPr>
                        <a:t>– applies to C.I.A. impact High on non-SAP systems, CM-3) </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000" b="0" i="0" u="none" strike="noStrike" cap="none">
                          <a:solidFill>
                            <a:schemeClr val="tx1"/>
                          </a:solidFill>
                          <a:latin typeface="Arial"/>
                          <a:ea typeface="Arial"/>
                          <a:cs typeface="Arial"/>
                          <a:sym typeface="Arial"/>
                        </a:rPr>
                        <a:t>Lock down all mission support systems and migrate off unsupported operating systems.  Review support agreements (hw/sw/fw) annually</a:t>
                      </a:r>
                    </a:p>
                    <a:p>
                      <a:pPr>
                        <a:buClr>
                          <a:srgbClr val="151C77"/>
                        </a:buClr>
                        <a:buSzPct val="100000"/>
                      </a:pPr>
                      <a:r>
                        <a:rPr lang="en-US" sz="1000" b="1" i="0" u="none" strike="noStrike" cap="none">
                          <a:solidFill>
                            <a:srgbClr val="0070C0"/>
                          </a:solidFill>
                          <a:latin typeface="Arial"/>
                          <a:ea typeface="Arial"/>
                          <a:cs typeface="Arial"/>
                          <a:sym typeface="Arial"/>
                        </a:rPr>
                        <a:t>Protection of Information at Rest (Aligns to ORTB: </a:t>
                      </a:r>
                      <a:r>
                        <a:rPr lang="en-US" sz="1000" b="1" i="0" u="none" strike="noStrike" cap="none">
                          <a:solidFill>
                            <a:srgbClr val="FF0000"/>
                          </a:solidFill>
                          <a:latin typeface="Arial"/>
                          <a:ea typeface="Arial"/>
                          <a:cs typeface="Arial"/>
                          <a:sym typeface="Arial"/>
                        </a:rPr>
                        <a:t>SC-28, SC-28(1)</a:t>
                      </a:r>
                      <a:r>
                        <a:rPr lang="en-US" sz="1000" b="1" i="0" u="none" strike="noStrike" cap="none">
                          <a:solidFill>
                            <a:srgbClr val="0070C0"/>
                          </a:solidFill>
                          <a:latin typeface="Arial"/>
                          <a:ea typeface="Arial"/>
                          <a:cs typeface="Arial"/>
                          <a:sym typeface="Arial"/>
                        </a:rPr>
                        <a:t>)</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000" b="0" i="0" u="none" strike="noStrike" cap="none">
                          <a:solidFill>
                            <a:schemeClr val="tx1"/>
                          </a:solidFill>
                          <a:latin typeface="Arial"/>
                          <a:ea typeface="Arial"/>
                          <a:cs typeface="Arial"/>
                          <a:sym typeface="Arial"/>
                        </a:rPr>
                        <a:t>Encryption is implemented to complement protection of information at rest, using approved cryptographic methods for data encryption</a:t>
                      </a:r>
                    </a:p>
                    <a:p>
                      <a:pPr>
                        <a:buClr>
                          <a:srgbClr val="151C77"/>
                        </a:buClr>
                        <a:buSzPct val="100000"/>
                      </a:pPr>
                      <a:r>
                        <a:rPr lang="en-US" sz="1000" b="1" i="0" u="none" strike="noStrike" cap="none">
                          <a:solidFill>
                            <a:srgbClr val="0070C0"/>
                          </a:solidFill>
                          <a:latin typeface="Arial"/>
                          <a:ea typeface="Arial"/>
                          <a:cs typeface="Arial"/>
                          <a:sym typeface="Arial"/>
                        </a:rPr>
                        <a:t>Secure Baseline Configuration (Aligns to ORTB: CM-2, CM-6)</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000" b="0" i="0" u="none" strike="noStrike" cap="none">
                          <a:solidFill>
                            <a:schemeClr val="tx1"/>
                          </a:solidFill>
                          <a:latin typeface="Arial"/>
                          <a:ea typeface="Arial"/>
                          <a:cs typeface="Arial"/>
                          <a:sym typeface="Arial"/>
                        </a:rPr>
                        <a:t>This Information System's secure configuration includes DoD Security Technical Implementation Guides or industry best practices and verified conformance prior to introduction into production or operational environments </a:t>
                      </a:r>
                    </a:p>
                    <a:p>
                      <a:pPr>
                        <a:buClr>
                          <a:srgbClr val="151C77"/>
                        </a:buClr>
                        <a:buSzPct val="100000"/>
                      </a:pPr>
                      <a:r>
                        <a:rPr lang="en-US" sz="1000" b="1" i="0" u="none" strike="noStrike" cap="none">
                          <a:solidFill>
                            <a:srgbClr val="0070C0"/>
                          </a:solidFill>
                          <a:latin typeface="Arial"/>
                          <a:ea typeface="Arial"/>
                          <a:cs typeface="Arial"/>
                          <a:sym typeface="Arial"/>
                        </a:rPr>
                        <a:t>Security Categorization (Aligns to ORTB: RA-2)</a:t>
                      </a:r>
                      <a:endParaRPr lang="en-US" sz="1000" b="1" i="0" u="none" strike="sngStrike" cap="none">
                        <a:solidFill>
                          <a:srgbClr val="0070C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000" b="0" i="0" u="none" strike="noStrike" cap="none">
                          <a:solidFill>
                            <a:schemeClr val="tx1"/>
                          </a:solidFill>
                          <a:latin typeface="Arial"/>
                          <a:ea typeface="Arial"/>
                          <a:cs typeface="Arial"/>
                          <a:sym typeface="Arial"/>
                        </a:rPr>
                        <a:t>Enforce proper security categorization and review annually</a:t>
                      </a:r>
                    </a:p>
                    <a:p>
                      <a:pPr marL="0" indent="0">
                        <a:buClr>
                          <a:srgbClr val="151C77"/>
                        </a:buClr>
                        <a:buSzPct val="100000"/>
                      </a:pPr>
                      <a:r>
                        <a:rPr lang="en-US" sz="1000" b="1">
                          <a:solidFill>
                            <a:srgbClr val="0070C0"/>
                          </a:solidFill>
                        </a:rPr>
                        <a:t>Separation of Duties (Aligns to ORTB: AC-5)</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000" b="0" i="0" u="none" strike="noStrike" cap="none">
                          <a:solidFill>
                            <a:schemeClr val="tx1"/>
                          </a:solidFill>
                          <a:latin typeface="Arial"/>
                          <a:cs typeface="Arial"/>
                          <a:sym typeface="Arial"/>
                        </a:rPr>
                        <a:t>Separates defined duties of individuals and  documents separation of duties of individuals</a:t>
                      </a:r>
                      <a:endParaRPr lang="en-US" sz="1000" b="0" i="0" u="none" strike="noStrike" cap="none">
                        <a:solidFill>
                          <a:schemeClr val="tx1"/>
                        </a:solidFill>
                        <a:latin typeface="Arial"/>
                        <a:ea typeface="Arial"/>
                        <a:cs typeface="Arial"/>
                        <a:sym typeface="Arial"/>
                      </a:endParaRPr>
                    </a:p>
                    <a:p>
                      <a:pPr>
                        <a:buClr>
                          <a:srgbClr val="151C77"/>
                        </a:buClr>
                        <a:buSzPct val="100000"/>
                      </a:pPr>
                      <a:r>
                        <a:rPr lang="en-US" sz="1000" b="1" i="0" u="none" strike="noStrike" cap="none">
                          <a:solidFill>
                            <a:srgbClr val="0070C0"/>
                          </a:solidFill>
                          <a:latin typeface="Arial"/>
                          <a:ea typeface="Arial"/>
                          <a:cs typeface="Arial"/>
                          <a:sym typeface="Arial"/>
                        </a:rPr>
                        <a:t>Vulnerability / Anti-Virus Scanning (Aligns to ORTB: RA-5)</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000" b="0" i="0" u="none" strike="noStrike" cap="none">
                          <a:solidFill>
                            <a:schemeClr val="tx1"/>
                          </a:solidFill>
                          <a:latin typeface="Arial"/>
                          <a:ea typeface="Arial"/>
                          <a:cs typeface="Arial"/>
                          <a:sym typeface="Arial"/>
                        </a:rPr>
                        <a:t>Conduct routine anti-virus scans on traditional IT systems and hosted applications. Institute continuous monitoring protection on all IT systems to include   maintenance and testing support systems</a:t>
                      </a:r>
                    </a:p>
                  </a:txBody>
                  <a:tcPr marL="109728" marR="109728" marT="54864" marB="54864">
                    <a:lnL w="12700" cap="flat" cmpd="sng" algn="ctr">
                      <a:solidFill>
                        <a:srgbClr val="0070C0"/>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086129"/>
                  </a:ext>
                </a:extLst>
              </a:tr>
            </a:tbl>
          </a:graphicData>
        </a:graphic>
      </p:graphicFrame>
    </p:spTree>
    <p:extLst>
      <p:ext uri="{BB962C8B-B14F-4D97-AF65-F5344CB8AC3E}">
        <p14:creationId xmlns:p14="http://schemas.microsoft.com/office/powerpoint/2010/main" val="159177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a:bodyPr>
          <a:lstStyle/>
          <a:p>
            <a:r>
              <a:rPr lang="en-US"/>
              <a:t>Body Of Evidence</a:t>
            </a:r>
          </a:p>
        </p:txBody>
      </p:sp>
      <p:sp>
        <p:nvSpPr>
          <p:cNvPr id="5" name="Google Shape;208;p14">
            <a:extLst>
              <a:ext uri="{FF2B5EF4-FFF2-40B4-BE49-F238E27FC236}">
                <a16:creationId xmlns:a16="http://schemas.microsoft.com/office/drawing/2014/main" id="{4D3F86C1-063D-F884-1A27-EF516151CA31}"/>
              </a:ext>
            </a:extLst>
          </p:cNvPr>
          <p:cNvSpPr txBox="1"/>
          <p:nvPr/>
        </p:nvSpPr>
        <p:spPr>
          <a:xfrm>
            <a:off x="170786" y="1293119"/>
            <a:ext cx="8822723" cy="4979566"/>
          </a:xfrm>
          <a:prstGeom prst="rect">
            <a:avLst/>
          </a:prstGeom>
          <a:noFill/>
          <a:ln>
            <a:noFill/>
          </a:ln>
        </p:spPr>
        <p:txBody>
          <a:bodyPr spcFirstLastPara="1" wrap="square" lIns="91425" tIns="45700" rIns="91425" bIns="45700" anchor="t" anchorCtr="0">
            <a:noAutofit/>
          </a:bodyPr>
          <a:lstStyle/>
          <a:p>
            <a:pPr marL="342900" marR="0" lvl="0" indent="-225425" algn="l" defTabSz="914400" rtl="0" eaLnBrk="1" fontAlgn="auto" latinLnBrk="0" hangingPunct="1">
              <a:lnSpc>
                <a:spcPct val="100000"/>
              </a:lnSpc>
              <a:spcBef>
                <a:spcPts val="0"/>
              </a:spcBef>
              <a:spcAft>
                <a:spcPts val="0"/>
              </a:spcAft>
              <a:buClr>
                <a:srgbClr val="151C77"/>
              </a:buClr>
              <a:buSzPct val="100000"/>
              <a:buFont typeface="Arial"/>
              <a:buChar char="•"/>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AO Determination Briefing;</a:t>
            </a:r>
          </a:p>
          <a:p>
            <a:pPr marL="342900" marR="0" lvl="0" indent="-225425" algn="l" defTabSz="914400" rtl="0" eaLnBrk="1" fontAlgn="auto" latinLnBrk="0" hangingPunct="1">
              <a:lnSpc>
                <a:spcPct val="100000"/>
              </a:lnSpc>
              <a:spcBef>
                <a:spcPts val="0"/>
              </a:spcBef>
              <a:spcAft>
                <a:spcPts val="0"/>
              </a:spcAft>
              <a:buClr>
                <a:srgbClr val="151C77"/>
              </a:buClr>
              <a:buSzPct val="100000"/>
              <a:buFont typeface="Arial"/>
              <a:buChar char="•"/>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ATO Package, including CRA Risk Assessment;</a:t>
            </a:r>
          </a:p>
          <a:p>
            <a:pPr marL="342900" marR="0" lvl="0" indent="-225425" algn="l" defTabSz="914400" rtl="0" eaLnBrk="1" fontAlgn="auto" latinLnBrk="0" hangingPunct="1">
              <a:lnSpc>
                <a:spcPct val="100000"/>
              </a:lnSpc>
              <a:spcBef>
                <a:spcPts val="0"/>
              </a:spcBef>
              <a:spcAft>
                <a:spcPts val="0"/>
              </a:spcAft>
              <a:buClr>
                <a:srgbClr val="151C77"/>
              </a:buClr>
              <a:buSzPct val="100000"/>
              <a:buFont typeface="Arial"/>
              <a:buChar char="•"/>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Signed Information Technology Security Categorization and Selection Checklist (ITSC);</a:t>
            </a:r>
          </a:p>
          <a:p>
            <a:pPr marL="342900" marR="0" lvl="0" indent="-225425" algn="l" defTabSz="914400" rtl="0" eaLnBrk="1" fontAlgn="auto" latinLnBrk="0" hangingPunct="1">
              <a:lnSpc>
                <a:spcPct val="100000"/>
              </a:lnSpc>
              <a:spcBef>
                <a:spcPts val="0"/>
              </a:spcBef>
              <a:spcAft>
                <a:spcPts val="0"/>
              </a:spcAft>
              <a:buClr>
                <a:srgbClr val="151C77"/>
              </a:buClr>
              <a:buSzPct val="100000"/>
              <a:buFont typeface="Arial"/>
              <a:buChar char="•"/>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System Security Plan</a:t>
            </a:r>
          </a:p>
          <a:p>
            <a:pPr marL="342900" marR="0" lvl="0" indent="-225425" algn="l" defTabSz="914400" rtl="0" eaLnBrk="1" fontAlgn="auto" latinLnBrk="0" hangingPunct="1">
              <a:lnSpc>
                <a:spcPct val="100000"/>
              </a:lnSpc>
              <a:spcBef>
                <a:spcPts val="0"/>
              </a:spcBef>
              <a:spcAft>
                <a:spcPts val="0"/>
              </a:spcAft>
              <a:buClr>
                <a:srgbClr val="151C77"/>
              </a:buClr>
              <a:buSzPct val="100000"/>
              <a:buFont typeface="Arial"/>
              <a:buChar char="•"/>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Topology*</a:t>
            </a:r>
          </a:p>
          <a:p>
            <a:pPr marL="342900" marR="0" lvl="0" indent="-225425" algn="l" defTabSz="914400" rtl="0" eaLnBrk="1" fontAlgn="auto" latinLnBrk="0" hangingPunct="1">
              <a:lnSpc>
                <a:spcPct val="100000"/>
              </a:lnSpc>
              <a:spcBef>
                <a:spcPts val="0"/>
              </a:spcBef>
              <a:spcAft>
                <a:spcPts val="0"/>
              </a:spcAft>
              <a:buClr>
                <a:srgbClr val="151C77"/>
              </a:buClr>
              <a:buSzPct val="100000"/>
              <a:buFont typeface="Arial"/>
              <a:buChar char="•"/>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Hardware List*</a:t>
            </a:r>
          </a:p>
          <a:p>
            <a:pPr marL="342900" marR="0" lvl="0" indent="-225425" algn="l" defTabSz="914400" rtl="0" eaLnBrk="1" fontAlgn="auto" latinLnBrk="0" hangingPunct="1">
              <a:lnSpc>
                <a:spcPct val="100000"/>
              </a:lnSpc>
              <a:spcBef>
                <a:spcPts val="0"/>
              </a:spcBef>
              <a:spcAft>
                <a:spcPts val="0"/>
              </a:spcAft>
              <a:buClr>
                <a:srgbClr val="151C77"/>
              </a:buClr>
              <a:buSzPct val="100000"/>
              <a:buFont typeface="Arial"/>
              <a:buChar char="•"/>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Software List*</a:t>
            </a:r>
          </a:p>
          <a:p>
            <a:pPr marL="342900" marR="0" lvl="0" indent="-225425" algn="l" defTabSz="914400" rtl="0" eaLnBrk="1" fontAlgn="auto" latinLnBrk="0" hangingPunct="1">
              <a:lnSpc>
                <a:spcPct val="100000"/>
              </a:lnSpc>
              <a:spcBef>
                <a:spcPts val="0"/>
              </a:spcBef>
              <a:spcAft>
                <a:spcPts val="0"/>
              </a:spcAft>
              <a:buClr>
                <a:srgbClr val="151C77"/>
              </a:buClr>
              <a:buSzPct val="100000"/>
              <a:buFont typeface="Arial"/>
              <a:buChar char="•"/>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Security Technical Implementation Guide (STIG) applicability list</a:t>
            </a:r>
          </a:p>
          <a:p>
            <a:pPr marL="342900" marR="0" lvl="0" indent="-225425" algn="l" defTabSz="914400" rtl="0" eaLnBrk="1" fontAlgn="auto" latinLnBrk="0" hangingPunct="1">
              <a:lnSpc>
                <a:spcPct val="100000"/>
              </a:lnSpc>
              <a:spcBef>
                <a:spcPts val="0"/>
              </a:spcBef>
              <a:spcAft>
                <a:spcPts val="0"/>
              </a:spcAft>
              <a:buClr>
                <a:srgbClr val="151C77"/>
              </a:buClr>
              <a:buSzPct val="100000"/>
              <a:buFont typeface="Arial"/>
              <a:buChar char="•"/>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Ports, Protocols, and Service Matrix and registration number</a:t>
            </a:r>
          </a:p>
          <a:p>
            <a:pPr marL="342900" marR="0" lvl="0" indent="-225425" algn="l" defTabSz="914400" rtl="0" eaLnBrk="1" fontAlgn="auto" latinLnBrk="0" hangingPunct="1">
              <a:lnSpc>
                <a:spcPct val="100000"/>
              </a:lnSpc>
              <a:spcBef>
                <a:spcPts val="0"/>
              </a:spcBef>
              <a:spcAft>
                <a:spcPts val="0"/>
              </a:spcAft>
              <a:buClr>
                <a:srgbClr val="151C77"/>
              </a:buClr>
              <a:buSzPct val="100000"/>
              <a:buFont typeface="Arial"/>
              <a:buChar char="•"/>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Vulnerability scans (if applicable, analyzed and sated within 60 days of submission)</a:t>
            </a:r>
          </a:p>
          <a:p>
            <a:pPr marL="342900" marR="0" lvl="0" indent="-225425" algn="l" defTabSz="914400" rtl="0" eaLnBrk="1" fontAlgn="auto" latinLnBrk="0" hangingPunct="1">
              <a:lnSpc>
                <a:spcPct val="100000"/>
              </a:lnSpc>
              <a:spcBef>
                <a:spcPts val="0"/>
              </a:spcBef>
              <a:spcAft>
                <a:spcPts val="0"/>
              </a:spcAft>
              <a:buClr>
                <a:srgbClr val="151C77"/>
              </a:buClr>
              <a:buSzPct val="100000"/>
              <a:buFont typeface="Arial"/>
              <a:buChar char="•"/>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STIG Compliance scans (if applicable, analyzed and dated within 60 days of submission)</a:t>
            </a:r>
          </a:p>
          <a:p>
            <a:pPr marL="342900" marR="0" lvl="0" indent="-225425" algn="l" defTabSz="914400" rtl="0" eaLnBrk="1" fontAlgn="auto" latinLnBrk="0" hangingPunct="1">
              <a:lnSpc>
                <a:spcPct val="100000"/>
              </a:lnSpc>
              <a:spcBef>
                <a:spcPts val="0"/>
              </a:spcBef>
              <a:spcAft>
                <a:spcPts val="0"/>
              </a:spcAft>
              <a:buClr>
                <a:srgbClr val="151C77"/>
              </a:buClr>
              <a:buSzPct val="100000"/>
              <a:buFont typeface="Arial"/>
              <a:buChar char="•"/>
              <a:tabLst/>
              <a:defRPr/>
            </a:pPr>
            <a:endParaRPr kumimoji="0" lang="en-US" sz="1200" b="0" i="0" u="none" strike="noStrike" kern="0" cap="none" spc="0" normalizeH="0" baseline="0" noProof="0">
              <a:ln>
                <a:noFill/>
              </a:ln>
              <a:solidFill>
                <a:srgbClr val="000000"/>
              </a:solidFill>
              <a:effectLst/>
              <a:uLnTx/>
              <a:uFillTx/>
              <a:latin typeface="Arial"/>
              <a:cs typeface="Arial"/>
              <a:sym typeface="Arial"/>
            </a:endParaRPr>
          </a:p>
          <a:p>
            <a:pPr marL="117475" marR="0" lvl="0" indent="0" algn="l" defTabSz="914400" rtl="0" eaLnBrk="1" fontAlgn="auto" latinLnBrk="0" hangingPunct="1">
              <a:lnSpc>
                <a:spcPct val="100000"/>
              </a:lnSpc>
              <a:spcBef>
                <a:spcPts val="0"/>
              </a:spcBef>
              <a:spcAft>
                <a:spcPts val="0"/>
              </a:spcAft>
              <a:buClr>
                <a:srgbClr val="151C77"/>
              </a:buClr>
              <a:buSzPct val="100000"/>
              <a:buFont typeface="Arial"/>
              <a:buNone/>
              <a:tabLst/>
              <a:defRPr/>
            </a:pPr>
            <a:r>
              <a:rPr kumimoji="0" lang="en-US" sz="1400" b="1" i="0" u="none" strike="noStrike" kern="0" cap="none" spc="0" normalizeH="0" baseline="0" noProof="0">
                <a:ln>
                  <a:noFill/>
                </a:ln>
                <a:solidFill>
                  <a:srgbClr val="0070C0"/>
                </a:solidFill>
                <a:effectLst/>
                <a:uLnTx/>
                <a:uFillTx/>
                <a:latin typeface="Arial"/>
                <a:cs typeface="Arial"/>
                <a:sym typeface="Arial"/>
              </a:rPr>
              <a:t>Note: BOE Items Required to be in CORE folder prior to Authorization approval</a:t>
            </a:r>
          </a:p>
          <a:p>
            <a:pPr marL="117475" marR="0" lvl="0" indent="0" algn="l" defTabSz="914400" rtl="0" eaLnBrk="1" fontAlgn="auto" latinLnBrk="0" hangingPunct="1">
              <a:lnSpc>
                <a:spcPct val="100000"/>
              </a:lnSpc>
              <a:spcBef>
                <a:spcPts val="0"/>
              </a:spcBef>
              <a:spcAft>
                <a:spcPts val="0"/>
              </a:spcAft>
              <a:buClr>
                <a:srgbClr val="151C77"/>
              </a:buClr>
              <a:buSzPct val="100000"/>
              <a:buFont typeface="Arial"/>
              <a:buNone/>
              <a:tabLst/>
              <a:defRPr/>
            </a:pPr>
            <a:endParaRPr kumimoji="0" lang="en-US" sz="1050" b="0" i="1" u="none" strike="noStrike" kern="0" cap="none" spc="0" normalizeH="0" baseline="0" noProof="0">
              <a:ln>
                <a:noFill/>
              </a:ln>
              <a:solidFill>
                <a:srgbClr val="000000"/>
              </a:solidFill>
              <a:effectLst/>
              <a:uLnTx/>
              <a:uFillTx/>
              <a:latin typeface="Arial"/>
              <a:cs typeface="Arial"/>
              <a:sym typeface="Arial"/>
            </a:endParaRPr>
          </a:p>
          <a:p>
            <a:pPr marL="117475" marR="0" lvl="0" indent="0" algn="l" defTabSz="914400" rtl="0" eaLnBrk="1" fontAlgn="auto" latinLnBrk="0" hangingPunct="1">
              <a:lnSpc>
                <a:spcPct val="100000"/>
              </a:lnSpc>
              <a:spcBef>
                <a:spcPts val="0"/>
              </a:spcBef>
              <a:spcAft>
                <a:spcPts val="0"/>
              </a:spcAft>
              <a:buClr>
                <a:srgbClr val="151C77"/>
              </a:buClr>
              <a:buSzPct val="100000"/>
              <a:buFont typeface="Arial"/>
              <a:buNone/>
              <a:tabLst/>
              <a:defRPr/>
            </a:pPr>
            <a:r>
              <a:rPr kumimoji="0" lang="en-US" sz="1000" b="1" i="0" u="none" strike="noStrike" kern="0" cap="none" spc="0" normalizeH="0" baseline="0" noProof="0">
                <a:ln>
                  <a:noFill/>
                </a:ln>
                <a:solidFill>
                  <a:srgbClr val="000000"/>
                </a:solidFill>
                <a:effectLst/>
                <a:uLnTx/>
                <a:uFillTx/>
                <a:latin typeface="Arial"/>
                <a:cs typeface="Arial"/>
                <a:sym typeface="Arial"/>
              </a:rPr>
              <a:t>*</a:t>
            </a:r>
            <a:r>
              <a:rPr kumimoji="0" lang="en-US" sz="1000" b="1" i="1" u="none" strike="noStrike" kern="0" cap="none" spc="0" normalizeH="0" baseline="0" noProof="0">
                <a:ln>
                  <a:noFill/>
                </a:ln>
                <a:solidFill>
                  <a:srgbClr val="000000"/>
                </a:solidFill>
                <a:effectLst/>
                <a:uLnTx/>
                <a:uFillTx/>
                <a:latin typeface="Arial"/>
                <a:cs typeface="Arial"/>
                <a:sym typeface="Arial"/>
              </a:rPr>
              <a:t> </a:t>
            </a:r>
            <a:r>
              <a:rPr kumimoji="0" lang="en-US" sz="1000" b="1" i="0" u="none" strike="noStrike" kern="0" cap="none" spc="0" normalizeH="0" baseline="0" noProof="0">
                <a:ln>
                  <a:noFill/>
                </a:ln>
                <a:solidFill>
                  <a:srgbClr val="000000"/>
                </a:solidFill>
                <a:effectLst/>
                <a:uLnTx/>
                <a:uFillTx/>
                <a:latin typeface="Arial"/>
                <a:cs typeface="Arial"/>
                <a:sym typeface="Arial"/>
              </a:rPr>
              <a:t>Items Marked can be included as part of the System Security Plan Or can be referenced in the AO Determination Briefing</a:t>
            </a:r>
          </a:p>
        </p:txBody>
      </p:sp>
    </p:spTree>
    <p:extLst>
      <p:ext uri="{BB962C8B-B14F-4D97-AF65-F5344CB8AC3E}">
        <p14:creationId xmlns:p14="http://schemas.microsoft.com/office/powerpoint/2010/main" val="24740911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fontScale="90000"/>
          </a:bodyPr>
          <a:lstStyle/>
          <a:p>
            <a:r>
              <a:rPr lang="en-US"/>
              <a:t>Connection Package</a:t>
            </a:r>
            <a:br>
              <a:rPr lang="en-US"/>
            </a:br>
            <a:r>
              <a:rPr lang="en-US"/>
              <a:t>Required Documentation</a:t>
            </a:r>
          </a:p>
        </p:txBody>
      </p:sp>
      <p:sp>
        <p:nvSpPr>
          <p:cNvPr id="2" name="Content Placeholder 5">
            <a:extLst>
              <a:ext uri="{FF2B5EF4-FFF2-40B4-BE49-F238E27FC236}">
                <a16:creationId xmlns:a16="http://schemas.microsoft.com/office/drawing/2014/main" id="{769CA01B-E613-AF1B-7E33-767ED88AA0AA}"/>
              </a:ext>
            </a:extLst>
          </p:cNvPr>
          <p:cNvSpPr>
            <a:spLocks noGrp="1"/>
          </p:cNvSpPr>
          <p:nvPr>
            <p:ph sz="half" idx="1"/>
          </p:nvPr>
        </p:nvSpPr>
        <p:spPr>
          <a:xfrm>
            <a:off x="0" y="1639903"/>
            <a:ext cx="8964504" cy="3695262"/>
          </a:xfrm>
        </p:spPr>
        <p:txBody>
          <a:bodyPr/>
          <a:lstStyle/>
          <a:p>
            <a:pPr lvl="1">
              <a:spcAft>
                <a:spcPts val="600"/>
              </a:spcAft>
            </a:pPr>
            <a:r>
              <a:rPr lang="en-US" sz="2000" b="0"/>
              <a:t>Interconnection Security Agreement (ISA) signed by AO</a:t>
            </a:r>
          </a:p>
          <a:p>
            <a:pPr lvl="1">
              <a:spcAft>
                <a:spcPts val="600"/>
              </a:spcAft>
            </a:pPr>
            <a:r>
              <a:rPr lang="en-US" sz="2000" b="0"/>
              <a:t>Authorization to Operate - Signed by AO</a:t>
            </a:r>
          </a:p>
          <a:p>
            <a:pPr lvl="1">
              <a:spcAft>
                <a:spcPts val="600"/>
              </a:spcAft>
            </a:pPr>
            <a:r>
              <a:rPr lang="en-US" sz="2000" b="0"/>
              <a:t>Existing ISAs/ATCs and ATOs for other external connections</a:t>
            </a:r>
          </a:p>
          <a:p>
            <a:pPr lvl="1">
              <a:spcAft>
                <a:spcPts val="600"/>
              </a:spcAft>
            </a:pPr>
            <a:r>
              <a:rPr lang="en-US" sz="2000" b="0"/>
              <a:t>RAW Scan files (Nessus, XCCDF, etc.)</a:t>
            </a:r>
          </a:p>
          <a:p>
            <a:pPr lvl="1">
              <a:spcAft>
                <a:spcPts val="600"/>
              </a:spcAft>
            </a:pPr>
            <a:r>
              <a:rPr lang="en-US" sz="2000" b="0"/>
              <a:t>Evidence that all scans were credentialed</a:t>
            </a:r>
          </a:p>
          <a:p>
            <a:pPr lvl="1">
              <a:spcAft>
                <a:spcPts val="600"/>
              </a:spcAft>
            </a:pPr>
            <a:r>
              <a:rPr lang="en-US" sz="2000" b="0"/>
              <a:t>Topology includes device function, OS, IP address, make/model</a:t>
            </a:r>
          </a:p>
          <a:p>
            <a:pPr lvl="1">
              <a:spcAft>
                <a:spcPts val="600"/>
              </a:spcAft>
            </a:pPr>
            <a:r>
              <a:rPr lang="en-US" sz="2000" b="0"/>
              <a:t>POA&amp;M must include all CAT I and Critical findings from scans on all devices</a:t>
            </a:r>
          </a:p>
        </p:txBody>
      </p:sp>
      <p:sp>
        <p:nvSpPr>
          <p:cNvPr id="3" name="Rectangle 2">
            <a:extLst>
              <a:ext uri="{FF2B5EF4-FFF2-40B4-BE49-F238E27FC236}">
                <a16:creationId xmlns:a16="http://schemas.microsoft.com/office/drawing/2014/main" id="{7B125034-E2A2-0FB2-B9A5-E697D5C05C7D}"/>
              </a:ext>
            </a:extLst>
          </p:cNvPr>
          <p:cNvSpPr/>
          <p:nvPr/>
        </p:nvSpPr>
        <p:spPr>
          <a:xfrm>
            <a:off x="704334" y="5730469"/>
            <a:ext cx="7283965" cy="307777"/>
          </a:xfrm>
          <a:prstGeom prst="rect">
            <a:avLst/>
          </a:prstGeom>
        </p:spPr>
        <p:txBody>
          <a:bodyPr wrap="square">
            <a:spAutoFit/>
          </a:bodyPr>
          <a:lstStyle/>
          <a:p>
            <a:pPr marL="117475" marR="0" lvl="0" indent="0" algn="l" defTabSz="914400" rtl="0" eaLnBrk="1" fontAlgn="auto" latinLnBrk="0" hangingPunct="1">
              <a:lnSpc>
                <a:spcPct val="100000"/>
              </a:lnSpc>
              <a:spcBef>
                <a:spcPts val="0"/>
              </a:spcBef>
              <a:spcAft>
                <a:spcPts val="0"/>
              </a:spcAft>
              <a:buClr>
                <a:srgbClr val="151C77"/>
              </a:buClr>
              <a:buSzPct val="100000"/>
              <a:buFont typeface="Arial"/>
              <a:buNone/>
              <a:tabLst/>
              <a:defRPr/>
            </a:pPr>
            <a:r>
              <a:rPr kumimoji="0" lang="en-US" sz="1400" b="1" i="0" u="none" strike="noStrike" kern="0" cap="none" spc="0" normalizeH="0" baseline="0" noProof="0">
                <a:ln>
                  <a:noFill/>
                </a:ln>
                <a:solidFill>
                  <a:srgbClr val="0070C0"/>
                </a:solidFill>
                <a:effectLst/>
                <a:uLnTx/>
                <a:uFillTx/>
                <a:latin typeface="Arial"/>
                <a:cs typeface="Arial"/>
                <a:sym typeface="Arial"/>
              </a:rPr>
              <a:t>Note: BOE Items Required to be in CORE folder prior to Authorization approval</a:t>
            </a:r>
          </a:p>
        </p:txBody>
      </p:sp>
    </p:spTree>
    <p:extLst>
      <p:ext uri="{BB962C8B-B14F-4D97-AF65-F5344CB8AC3E}">
        <p14:creationId xmlns:p14="http://schemas.microsoft.com/office/powerpoint/2010/main" val="3631107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fontScale="90000"/>
          </a:bodyPr>
          <a:lstStyle/>
          <a:p>
            <a:r>
              <a:rPr lang="en-US"/>
              <a:t>Risk Assessment Report – Talking Points</a:t>
            </a:r>
          </a:p>
        </p:txBody>
      </p:sp>
      <p:sp>
        <p:nvSpPr>
          <p:cNvPr id="8" name="TextBox 7">
            <a:extLst>
              <a:ext uri="{FF2B5EF4-FFF2-40B4-BE49-F238E27FC236}">
                <a16:creationId xmlns:a16="http://schemas.microsoft.com/office/drawing/2014/main" id="{9721637E-D70A-3C1D-393A-741597E7EE0B}"/>
              </a:ext>
            </a:extLst>
          </p:cNvPr>
          <p:cNvSpPr txBox="1"/>
          <p:nvPr/>
        </p:nvSpPr>
        <p:spPr>
          <a:xfrm>
            <a:off x="317957" y="1225689"/>
            <a:ext cx="8252459" cy="5632311"/>
          </a:xfrm>
          <a:prstGeom prst="rect">
            <a:avLst/>
          </a:prstGeom>
          <a:noFill/>
        </p:spPr>
        <p:txBody>
          <a:bodyPr wrap="square" rtlCol="0" anchor="t">
            <a:spAutoFit/>
          </a:bodyPr>
          <a:lstStyle/>
          <a:p>
            <a:pPr marL="628650" lvl="1" indent="-171450">
              <a:buFont typeface="Wingdings" panose="05000000000000000000" pitchFamily="2" charset="2"/>
              <a:buChar char="§"/>
            </a:pPr>
            <a:r>
              <a:rPr lang="en-US" sz="1200" b="1">
                <a:latin typeface="Times New Roman" panose="02020603050405020304" pitchFamily="18" charset="0"/>
                <a:cs typeface="Times New Roman" panose="02020603050405020304" pitchFamily="18" charset="0"/>
              </a:rPr>
              <a:t>Purpose for Risk Assessment  </a:t>
            </a:r>
            <a:r>
              <a:rPr lang="en-US" sz="1200">
                <a:latin typeface="Times New Roman" panose="02020603050405020304" pitchFamily="18" charset="0"/>
                <a:cs typeface="Times New Roman" panose="02020603050405020304" pitchFamily="18" charset="0"/>
              </a:rPr>
              <a:t>-determine risk at various levels, categorization, tailor requirements, assess non-mitigated requirements etc.</a:t>
            </a:r>
          </a:p>
          <a:p>
            <a:pPr marL="628650" lvl="1" indent="-171450">
              <a:buFont typeface="Wingdings" panose="05000000000000000000" pitchFamily="2" charset="2"/>
              <a:buChar char="§"/>
            </a:pPr>
            <a:r>
              <a:rPr lang="en-US" sz="1200" b="1">
                <a:latin typeface="Times New Roman" panose="02020603050405020304" pitchFamily="18" charset="0"/>
                <a:cs typeface="Times New Roman" panose="02020603050405020304" pitchFamily="18" charset="0"/>
              </a:rPr>
              <a:t>POC’s</a:t>
            </a:r>
            <a:r>
              <a:rPr lang="en-US" sz="1200">
                <a:latin typeface="Times New Roman" panose="02020603050405020304" pitchFamily="18" charset="0"/>
                <a:cs typeface="Times New Roman" panose="02020603050405020304" pitchFamily="18" charset="0"/>
              </a:rPr>
              <a:t> – Name, phone number, email etc.</a:t>
            </a:r>
          </a:p>
          <a:p>
            <a:pPr marL="628650" lvl="1" indent="-171450">
              <a:buFont typeface="Wingdings" panose="05000000000000000000" pitchFamily="2" charset="2"/>
              <a:buChar char="§"/>
            </a:pPr>
            <a:r>
              <a:rPr lang="en-US" sz="1200" b="1">
                <a:latin typeface="Times New Roman" panose="02020603050405020304" pitchFamily="18" charset="0"/>
                <a:cs typeface="Times New Roman" panose="02020603050405020304" pitchFamily="18" charset="0"/>
              </a:rPr>
              <a:t>Scope </a:t>
            </a:r>
            <a:r>
              <a:rPr lang="en-US" sz="1200">
                <a:latin typeface="Times New Roman" panose="02020603050405020304" pitchFamily="18" charset="0"/>
                <a:cs typeface="Times New Roman" panose="02020603050405020304" pitchFamily="18" charset="0"/>
              </a:rPr>
              <a:t>-  The scope of the risk assessment can be at any of the three tiers in the risk management hierarchy (i.e., organization, mission/business process, or system), or the scope can be limited to certain portions of the system</a:t>
            </a:r>
          </a:p>
          <a:p>
            <a:pPr marL="628650" lvl="1" indent="-171450">
              <a:buFont typeface="Wingdings" panose="05000000000000000000" pitchFamily="2" charset="2"/>
              <a:buChar char="§"/>
            </a:pPr>
            <a:r>
              <a:rPr lang="en-US" sz="1200" b="1">
                <a:latin typeface="Times New Roman" panose="02020603050405020304" pitchFamily="18" charset="0"/>
                <a:cs typeface="Times New Roman" panose="02020603050405020304" pitchFamily="18" charset="0"/>
              </a:rPr>
              <a:t>Assessment Approach </a:t>
            </a:r>
            <a:r>
              <a:rPr lang="en-US" sz="1200">
                <a:latin typeface="Times New Roman" panose="02020603050405020304" pitchFamily="18" charset="0"/>
                <a:cs typeface="Times New Roman" panose="02020603050405020304" pitchFamily="18" charset="0"/>
              </a:rPr>
              <a:t>- Identify the type of risk assessment methodology used (qualitative, semi-quantitative, or quantitative)</a:t>
            </a:r>
          </a:p>
          <a:p>
            <a:pPr marL="628650" lvl="1" indent="-171450">
              <a:buFont typeface="Wingdings" panose="05000000000000000000" pitchFamily="2" charset="2"/>
              <a:buChar char="§"/>
            </a:pPr>
            <a:r>
              <a:rPr lang="en-US" sz="1200" b="1">
                <a:latin typeface="Times New Roman" panose="02020603050405020304" pitchFamily="18" charset="0"/>
                <a:cs typeface="Times New Roman" panose="02020603050405020304" pitchFamily="18" charset="0"/>
              </a:rPr>
              <a:t>Analysis Approach </a:t>
            </a:r>
            <a:r>
              <a:rPr lang="en-US" sz="1200">
                <a:latin typeface="Times New Roman" panose="02020603050405020304" pitchFamily="18" charset="0"/>
                <a:cs typeface="Times New Roman" panose="02020603050405020304" pitchFamily="18" charset="0"/>
              </a:rPr>
              <a:t>- Threat-based, Vulnerability Based, or Asset Impact Based</a:t>
            </a:r>
          </a:p>
          <a:p>
            <a:pPr marL="628650" lvl="1" indent="-171450">
              <a:buFont typeface="Wingdings" panose="05000000000000000000" pitchFamily="2" charset="2"/>
              <a:buChar char="§"/>
            </a:pPr>
            <a:r>
              <a:rPr lang="en-US" sz="1200" b="1">
                <a:latin typeface="Times New Roman" panose="02020603050405020304" pitchFamily="18" charset="0"/>
                <a:cs typeface="Times New Roman" panose="02020603050405020304" pitchFamily="18" charset="0"/>
              </a:rPr>
              <a:t>Organizations Risk Tolerance </a:t>
            </a:r>
            <a:r>
              <a:rPr lang="en-US" sz="1200">
                <a:latin typeface="Times New Roman" panose="02020603050405020304" pitchFamily="18" charset="0"/>
                <a:cs typeface="Times New Roman" panose="02020603050405020304" pitchFamily="18" charset="0"/>
              </a:rPr>
              <a:t>- The level of risk an entity is willing to assume in order to achieve a potential desired result; Identify any organization risk tolerance levels set at Tier 1, Tier 2, and Tier 3</a:t>
            </a:r>
          </a:p>
          <a:p>
            <a:pPr marL="628650" lvl="1" indent="-171450">
              <a:buFont typeface="Wingdings" panose="05000000000000000000" pitchFamily="2" charset="2"/>
              <a:buChar char="§"/>
            </a:pPr>
            <a:r>
              <a:rPr lang="en-US" sz="1200" b="1">
                <a:latin typeface="Times New Roman" panose="02020603050405020304" pitchFamily="18" charset="0"/>
                <a:cs typeface="Times New Roman" panose="02020603050405020304" pitchFamily="18" charset="0"/>
              </a:rPr>
              <a:t>Threat Sources </a:t>
            </a:r>
            <a:r>
              <a:rPr lang="en-US" sz="1200">
                <a:latin typeface="Times New Roman" panose="02020603050405020304" pitchFamily="18" charset="0"/>
                <a:cs typeface="Times New Roman" panose="02020603050405020304" pitchFamily="18" charset="0"/>
              </a:rPr>
              <a:t>- Identifies threat sources that could initiate the threat event</a:t>
            </a:r>
          </a:p>
          <a:p>
            <a:pPr marL="628650" lvl="1" indent="-171450">
              <a:buFont typeface="Wingdings" panose="05000000000000000000" pitchFamily="2" charset="2"/>
              <a:buChar char="§"/>
            </a:pPr>
            <a:r>
              <a:rPr lang="en-US" sz="1200" b="1">
                <a:latin typeface="Times New Roman" panose="02020603050405020304" pitchFamily="18" charset="0"/>
                <a:cs typeface="Times New Roman" panose="02020603050405020304" pitchFamily="18" charset="0"/>
              </a:rPr>
              <a:t>Threat Source Capability </a:t>
            </a:r>
            <a:r>
              <a:rPr lang="en-US" sz="1200">
                <a:latin typeface="Times New Roman" panose="02020603050405020304" pitchFamily="18" charset="0"/>
                <a:cs typeface="Times New Roman" panose="02020603050405020304" pitchFamily="18" charset="0"/>
              </a:rPr>
              <a:t>- Indicates the adversarial threat source's capability to initiate a threat event</a:t>
            </a:r>
          </a:p>
          <a:p>
            <a:pPr marL="628650" lvl="1" indent="-171450">
              <a:buFont typeface="Wingdings" panose="05000000000000000000" pitchFamily="2" charset="2"/>
              <a:buChar char="§"/>
            </a:pPr>
            <a:r>
              <a:rPr lang="en-US" sz="1200" b="1">
                <a:latin typeface="Times New Roman" panose="02020603050405020304" pitchFamily="18" charset="0"/>
                <a:cs typeface="Times New Roman" panose="02020603050405020304" pitchFamily="18" charset="0"/>
              </a:rPr>
              <a:t>Threat Source Intent </a:t>
            </a:r>
            <a:r>
              <a:rPr lang="en-US" sz="1200">
                <a:latin typeface="Times New Roman" panose="02020603050405020304" pitchFamily="18" charset="0"/>
                <a:cs typeface="Times New Roman" panose="02020603050405020304" pitchFamily="18" charset="0"/>
              </a:rPr>
              <a:t>- Indicates the adversarial threat source's intent to initiate a threat event</a:t>
            </a:r>
          </a:p>
          <a:p>
            <a:pPr marL="628650" lvl="1" indent="-171450">
              <a:buFont typeface="Wingdings" panose="05000000000000000000" pitchFamily="2" charset="2"/>
              <a:buChar char="§"/>
            </a:pPr>
            <a:r>
              <a:rPr lang="en-US" sz="1200" b="1">
                <a:latin typeface="Times New Roman" panose="02020603050405020304" pitchFamily="18" charset="0"/>
                <a:cs typeface="Times New Roman" panose="02020603050405020304" pitchFamily="18" charset="0"/>
              </a:rPr>
              <a:t>Threat Source Targeting </a:t>
            </a:r>
            <a:r>
              <a:rPr lang="en-US" sz="1200">
                <a:latin typeface="Times New Roman" panose="02020603050405020304" pitchFamily="18" charset="0"/>
                <a:cs typeface="Times New Roman" panose="02020603050405020304" pitchFamily="18" charset="0"/>
              </a:rPr>
              <a:t>- Indicates if the adversarial threat source has historically targeted or is actively targeting the system</a:t>
            </a:r>
          </a:p>
          <a:p>
            <a:pPr marL="628650" lvl="1" indent="-171450">
              <a:buFont typeface="Wingdings" panose="05000000000000000000" pitchFamily="2" charset="2"/>
              <a:buChar char="§"/>
            </a:pPr>
            <a:r>
              <a:rPr lang="en-US" sz="1200" b="1">
                <a:latin typeface="Times New Roman" panose="02020603050405020304" pitchFamily="18" charset="0"/>
                <a:cs typeface="Times New Roman" panose="02020603050405020304" pitchFamily="18" charset="0"/>
              </a:rPr>
              <a:t>Threat Event </a:t>
            </a:r>
            <a:r>
              <a:rPr lang="en-US" sz="1200">
                <a:latin typeface="Times New Roman" panose="02020603050405020304" pitchFamily="18" charset="0"/>
                <a:cs typeface="Times New Roman" panose="02020603050405020304" pitchFamily="18" charset="0"/>
              </a:rPr>
              <a:t>- Identifies the potential threat event </a:t>
            </a:r>
          </a:p>
          <a:p>
            <a:pPr marL="628650" lvl="1" indent="-171450">
              <a:buFont typeface="Wingdings" panose="05000000000000000000" pitchFamily="2" charset="2"/>
              <a:buChar char="§"/>
            </a:pPr>
            <a:r>
              <a:rPr lang="en-US" sz="1200" b="1">
                <a:latin typeface="Times New Roman" panose="02020603050405020304" pitchFamily="18" charset="0"/>
                <a:cs typeface="Times New Roman" panose="02020603050405020304" pitchFamily="18" charset="0"/>
              </a:rPr>
              <a:t>Vulnerability or Predisposing Condition </a:t>
            </a:r>
            <a:r>
              <a:rPr lang="en-US" sz="1200">
                <a:latin typeface="Times New Roman" panose="02020603050405020304" pitchFamily="18" charset="0"/>
                <a:cs typeface="Times New Roman" panose="02020603050405020304" pitchFamily="18" charset="0"/>
              </a:rPr>
              <a:t>- Identifies vulnerabilities which could be exploited by threat sources and the predisposing conditions which could increase the likelihood of undesirable consequences and/or adverse impacts</a:t>
            </a:r>
          </a:p>
          <a:p>
            <a:pPr marL="628650" lvl="1" indent="-171450">
              <a:buFont typeface="Wingdings" panose="05000000000000000000" pitchFamily="2" charset="2"/>
              <a:buChar char="§"/>
            </a:pPr>
            <a:r>
              <a:rPr lang="en-US" sz="1200" b="1">
                <a:latin typeface="Times New Roman" panose="02020603050405020304" pitchFamily="18" charset="0"/>
                <a:cs typeface="Times New Roman" panose="02020603050405020304" pitchFamily="18" charset="0"/>
              </a:rPr>
              <a:t>Vulnerability Severity or Pervasiveness of Predisposing Condition </a:t>
            </a:r>
            <a:r>
              <a:rPr lang="en-US" sz="1200">
                <a:latin typeface="Times New Roman" panose="02020603050405020304" pitchFamily="18" charset="0"/>
                <a:cs typeface="Times New Roman" panose="02020603050405020304" pitchFamily="18" charset="0"/>
              </a:rPr>
              <a:t>- Identifies the severity of vulnerabilities or the pervasiveness of the predisposing conditions as low, moderate or high.</a:t>
            </a:r>
          </a:p>
          <a:p>
            <a:pPr marL="628650" lvl="1" indent="-171450">
              <a:buFont typeface="Wingdings" panose="05000000000000000000" pitchFamily="2" charset="2"/>
              <a:buChar char="§"/>
            </a:pPr>
            <a:r>
              <a:rPr lang="en-US" sz="1200" b="1">
                <a:latin typeface="Times New Roman" panose="02020603050405020304" pitchFamily="18" charset="0"/>
                <a:cs typeface="Times New Roman" panose="02020603050405020304" pitchFamily="18" charset="0"/>
              </a:rPr>
              <a:t>Likelihood of Threat Event Initiation/Occurrence</a:t>
            </a:r>
            <a:r>
              <a:rPr lang="en-US" sz="1200">
                <a:latin typeface="Times New Roman" panose="02020603050405020304" pitchFamily="18" charset="0"/>
                <a:cs typeface="Times New Roman" panose="02020603050405020304" pitchFamily="18" charset="0"/>
              </a:rPr>
              <a:t> - Indicates the likelihood the threat event will be initiated or occur, taking into consideration the adversarial threat source's capability, intent, and targeting; non-adversarial threat source’s historical evidence and empirical data; timeframe and frequency of event; state of the organization</a:t>
            </a:r>
          </a:p>
          <a:p>
            <a:pPr marL="628650" lvl="1" indent="-171450">
              <a:buFont typeface="Wingdings" panose="05000000000000000000" pitchFamily="2" charset="2"/>
              <a:buChar char="§"/>
            </a:pPr>
            <a:r>
              <a:rPr lang="en-US" sz="1200" b="1">
                <a:latin typeface="Times New Roman" panose="02020603050405020304" pitchFamily="18" charset="0"/>
              </a:rPr>
              <a:t>Likelihood of Threat Event Success </a:t>
            </a:r>
            <a:r>
              <a:rPr lang="en-US" sz="1200">
                <a:latin typeface="Times New Roman" panose="02020603050405020304" pitchFamily="18" charset="0"/>
              </a:rPr>
              <a:t>- Determine the likelihood the threat event, once it is initiated or occurs, will result in an adverse impact, regardless of the magnitude of harm (i.e., impact)</a:t>
            </a:r>
          </a:p>
          <a:p>
            <a:pPr marL="628650" lvl="1" indent="-171450">
              <a:buFont typeface="Wingdings" panose="05000000000000000000" pitchFamily="2" charset="2"/>
              <a:buChar char="§"/>
            </a:pPr>
            <a:r>
              <a:rPr lang="en-US" sz="1200" b="1">
                <a:latin typeface="Times New Roman" panose="02020603050405020304" pitchFamily="18" charset="0"/>
              </a:rPr>
              <a:t>Overall Likelihood </a:t>
            </a:r>
            <a:r>
              <a:rPr lang="en-US" sz="1200">
                <a:latin typeface="Times New Roman" panose="02020603050405020304" pitchFamily="18" charset="0"/>
              </a:rPr>
              <a:t>- Indicates the likelihood the threat event will be initiated or occur and result in adverse impact (i.e., combination of likelihood of threat event initiation/occurrence and likelihood the initiated event succeeds)</a:t>
            </a:r>
          </a:p>
          <a:p>
            <a:pPr marL="628650" lvl="1" indent="-171450">
              <a:buFont typeface="Wingdings" panose="05000000000000000000" pitchFamily="2" charset="2"/>
              <a:buChar char="§"/>
            </a:pPr>
            <a:endParaRPr lang="en-US" sz="1200">
              <a:latin typeface="Times New Roman" panose="02020603050405020304" pitchFamily="18" charset="0"/>
            </a:endParaRPr>
          </a:p>
          <a:p>
            <a:pPr marL="628650" lvl="1" indent="-171450">
              <a:buFont typeface="Wingdings" panose="05000000000000000000" pitchFamily="2" charset="2"/>
              <a:buChar char="§"/>
            </a:pPr>
            <a:endParaRPr lang="en-US" sz="1200">
              <a:latin typeface="Times New Roman" panose="02020603050405020304" pitchFamily="18" charset="0"/>
            </a:endParaRPr>
          </a:p>
          <a:p>
            <a:pPr marL="628650" lvl="1" indent="-171450">
              <a:buFont typeface="Wingdings" panose="05000000000000000000" pitchFamily="2" charset="2"/>
              <a:buChar char="§"/>
            </a:pPr>
            <a:endParaRPr lang="en-US" sz="1200">
              <a:latin typeface="Times New Roman" panose="02020603050405020304" pitchFamily="18" charset="0"/>
            </a:endParaRPr>
          </a:p>
        </p:txBody>
      </p:sp>
    </p:spTree>
    <p:extLst>
      <p:ext uri="{BB962C8B-B14F-4D97-AF65-F5344CB8AC3E}">
        <p14:creationId xmlns:p14="http://schemas.microsoft.com/office/powerpoint/2010/main" val="607009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3B1DB-E679-2858-128E-2E53F913023F}"/>
              </a:ext>
            </a:extLst>
          </p:cNvPr>
          <p:cNvSpPr>
            <a:spLocks noGrp="1"/>
          </p:cNvSpPr>
          <p:nvPr>
            <p:ph type="title"/>
          </p:nvPr>
        </p:nvSpPr>
        <p:spPr/>
        <p:txBody>
          <a:bodyPr/>
          <a:lstStyle/>
          <a:p>
            <a:r>
              <a:rPr lang="en-US"/>
              <a:t>Module 1</a:t>
            </a:r>
          </a:p>
        </p:txBody>
      </p:sp>
      <p:sp>
        <p:nvSpPr>
          <p:cNvPr id="5" name="Text Placeholder 4">
            <a:extLst>
              <a:ext uri="{FF2B5EF4-FFF2-40B4-BE49-F238E27FC236}">
                <a16:creationId xmlns:a16="http://schemas.microsoft.com/office/drawing/2014/main" id="{64F86BF1-69D3-D009-06FC-F8A28D9FF9DE}"/>
              </a:ext>
            </a:extLst>
          </p:cNvPr>
          <p:cNvSpPr>
            <a:spLocks noGrp="1"/>
          </p:cNvSpPr>
          <p:nvPr>
            <p:ph type="body" idx="1"/>
          </p:nvPr>
        </p:nvSpPr>
        <p:spPr/>
        <p:txBody>
          <a:bodyPr/>
          <a:lstStyle/>
          <a:p>
            <a:r>
              <a:rPr lang="en-US"/>
              <a:t>Fast Track</a:t>
            </a:r>
          </a:p>
          <a:p>
            <a:endParaRPr lang="en-US"/>
          </a:p>
        </p:txBody>
      </p:sp>
    </p:spTree>
    <p:extLst>
      <p:ext uri="{BB962C8B-B14F-4D97-AF65-F5344CB8AC3E}">
        <p14:creationId xmlns:p14="http://schemas.microsoft.com/office/powerpoint/2010/main" val="12579071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a:bodyPr>
          <a:lstStyle/>
          <a:p>
            <a:r>
              <a:rPr lang="en-US"/>
              <a:t>Risk Analysis Report</a:t>
            </a:r>
          </a:p>
        </p:txBody>
      </p:sp>
      <p:graphicFrame>
        <p:nvGraphicFramePr>
          <p:cNvPr id="2" name="Google Shape;232;p16">
            <a:extLst>
              <a:ext uri="{FF2B5EF4-FFF2-40B4-BE49-F238E27FC236}">
                <a16:creationId xmlns:a16="http://schemas.microsoft.com/office/drawing/2014/main" id="{6E7C2BC4-3B6C-B437-00C1-212423D0881E}"/>
              </a:ext>
            </a:extLst>
          </p:cNvPr>
          <p:cNvGraphicFramePr/>
          <p:nvPr/>
        </p:nvGraphicFramePr>
        <p:xfrm>
          <a:off x="334994" y="1625611"/>
          <a:ext cx="8428000" cy="4627550"/>
        </p:xfrm>
        <a:graphic>
          <a:graphicData uri="http://schemas.openxmlformats.org/drawingml/2006/table">
            <a:tbl>
              <a:tblPr firstRow="1" bandRow="1">
                <a:noFill/>
              </a:tblPr>
              <a:tblGrid>
                <a:gridCol w="684900">
                  <a:extLst>
                    <a:ext uri="{9D8B030D-6E8A-4147-A177-3AD203B41FA5}">
                      <a16:colId xmlns:a16="http://schemas.microsoft.com/office/drawing/2014/main" val="20000"/>
                    </a:ext>
                  </a:extLst>
                </a:gridCol>
                <a:gridCol w="2877025">
                  <a:extLst>
                    <a:ext uri="{9D8B030D-6E8A-4147-A177-3AD203B41FA5}">
                      <a16:colId xmlns:a16="http://schemas.microsoft.com/office/drawing/2014/main" val="20001"/>
                    </a:ext>
                  </a:extLst>
                </a:gridCol>
                <a:gridCol w="3432950">
                  <a:extLst>
                    <a:ext uri="{9D8B030D-6E8A-4147-A177-3AD203B41FA5}">
                      <a16:colId xmlns:a16="http://schemas.microsoft.com/office/drawing/2014/main" val="20003"/>
                    </a:ext>
                  </a:extLst>
                </a:gridCol>
                <a:gridCol w="1433125">
                  <a:extLst>
                    <a:ext uri="{9D8B030D-6E8A-4147-A177-3AD203B41FA5}">
                      <a16:colId xmlns:a16="http://schemas.microsoft.com/office/drawing/2014/main" val="20004"/>
                    </a:ext>
                  </a:extLst>
                </a:gridCol>
              </a:tblGrid>
              <a:tr h="535125">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dk1"/>
                          </a:solidFill>
                        </a:rPr>
                        <a:t>Risk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36699"/>
                          </a:solidFill>
                        </a:rPr>
                        <a:t>R1</a:t>
                      </a:r>
                      <a:endParaRPr sz="1400" u="none" strike="noStrike" cap="none">
                        <a:solidFill>
                          <a:srgbClr val="336699"/>
                        </a:solidFill>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36699">
                        <a:alpha val="2509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dk1"/>
                          </a:solidFill>
                        </a:rPr>
                        <a:t>Area  of Concern</a:t>
                      </a:r>
                      <a:endParaRPr sz="1400" u="none" strike="noStrike" cap="none"/>
                    </a:p>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rPr>
                        <a:t>(xxx)</a:t>
                      </a:r>
                      <a:endParaRPr sz="1200" b="1" i="1" u="none" strike="noStrike" cap="none">
                        <a:solidFill>
                          <a:schemeClr val="dk1"/>
                        </a:solidFill>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36699">
                        <a:alpha val="25098"/>
                      </a:srgbClr>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1" i="1" u="none" strike="noStrike" cap="none">
                          <a:solidFill>
                            <a:schemeClr val="dk1"/>
                          </a:solidFill>
                        </a:rPr>
                        <a:t>Mechanisms</a:t>
                      </a:r>
                      <a:endParaRPr sz="1400" u="none" strike="noStrike" cap="none"/>
                    </a:p>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rPr>
                        <a:t>(xxx)</a:t>
                      </a:r>
                      <a:endParaRPr sz="1400" u="none" strike="noStrike" cap="none"/>
                    </a:p>
                  </a:txBody>
                  <a:tcPr marL="91450" marR="91450" marT="45725" marB="45725" anchor="ct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36699">
                        <a:alpha val="25098"/>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rPr>
                        <a:t>Initial Risk Level</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rPr>
                        <a:t>(xxx)</a:t>
                      </a:r>
                      <a:endParaRPr sz="1400" u="none" strike="noStrike" cap="none"/>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0"/>
                  </a:ext>
                </a:extLst>
              </a:tr>
              <a:tr h="294350">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100" b="1" i="1" u="none" strike="noStrike" cap="none"/>
                        <a:t>Threat: </a:t>
                      </a:r>
                      <a:r>
                        <a:rPr lang="en-US" sz="1100" b="1" i="0" u="none" strike="noStrike" cap="none">
                          <a:solidFill>
                            <a:srgbClr val="0070C0"/>
                          </a:solidFill>
                        </a:rPr>
                        <a:t>&lt;Describe the specific threat/threats that can potentially exploit this vulnerability.&gt;</a:t>
                      </a:r>
                      <a:endParaRPr sz="1100" i="0" u="none" strike="noStrike" cap="none">
                        <a:solidFill>
                          <a:srgbClr val="0070C0"/>
                        </a:solidFill>
                        <a:latin typeface="Helvetica Neue"/>
                        <a:ea typeface="Helvetica Neue"/>
                        <a:cs typeface="Helvetica Neue"/>
                        <a:sym typeface="Helvetica Neue"/>
                      </a:endParaRPr>
                    </a:p>
                  </a:txBody>
                  <a:tcPr marL="91450" marR="91450" marT="45725" marB="45725">
                    <a:lnT w="12700" cap="flat" cmpd="sng">
                      <a:solidFill>
                        <a:schemeClr val="dk1"/>
                      </a:solidFill>
                      <a:prstDash val="solid"/>
                      <a:round/>
                      <a:headEnd type="none" w="sm" len="sm"/>
                      <a:tailEnd type="none" w="sm" len="sm"/>
                    </a:lnT>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94350">
                <a:tc gridSpan="4">
                  <a:txBody>
                    <a:bodyPr/>
                    <a:lstStyle/>
                    <a:p>
                      <a:pPr marL="0" marR="0" lvl="0" indent="0" algn="l" rtl="0">
                        <a:lnSpc>
                          <a:spcPct val="100000"/>
                        </a:lnSpc>
                        <a:spcBef>
                          <a:spcPts val="0"/>
                        </a:spcBef>
                        <a:spcAft>
                          <a:spcPts val="0"/>
                        </a:spcAft>
                        <a:buClr>
                          <a:schemeClr val="dk1"/>
                        </a:buClr>
                        <a:buSzPts val="1100"/>
                        <a:buFont typeface="Arial"/>
                        <a:buNone/>
                      </a:pPr>
                      <a:r>
                        <a:rPr lang="en-US" sz="1100" b="1" i="1" u="none" strike="noStrike" cap="none"/>
                        <a:t>Vulnerability: </a:t>
                      </a:r>
                      <a:r>
                        <a:rPr lang="en-US" sz="1100" b="1" i="0" u="none" strike="noStrike" cap="none">
                          <a:solidFill>
                            <a:srgbClr val="0070C0"/>
                          </a:solidFill>
                        </a:rPr>
                        <a:t>&lt;Describe the vulnerability.&gt;</a:t>
                      </a:r>
                      <a:endParaRPr sz="1100" i="0" u="none" strike="noStrike" cap="none">
                        <a:solidFill>
                          <a:srgbClr val="0070C0"/>
                        </a:solidFill>
                      </a:endParaRPr>
                    </a:p>
                  </a:txBody>
                  <a:tcPr marL="91450" marR="91450" marT="45725" marB="45725">
                    <a:solidFill>
                      <a:srgbClr val="336699">
                        <a:alpha val="25098"/>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75275">
                <a:tc gridSpan="4">
                  <a:txBody>
                    <a:bodyPr/>
                    <a:lstStyle/>
                    <a:p>
                      <a:pPr marL="0" marR="0" lvl="0" indent="0" algn="l" rtl="0">
                        <a:lnSpc>
                          <a:spcPct val="100000"/>
                        </a:lnSpc>
                        <a:spcBef>
                          <a:spcPts val="0"/>
                        </a:spcBef>
                        <a:spcAft>
                          <a:spcPts val="0"/>
                        </a:spcAft>
                        <a:buClr>
                          <a:schemeClr val="dk1"/>
                        </a:buClr>
                        <a:buSzPts val="1100"/>
                        <a:buFont typeface="Arial"/>
                        <a:buNone/>
                      </a:pPr>
                      <a:r>
                        <a:rPr lang="en-US" sz="1100" b="1" i="1" u="none" strike="noStrike" cap="none"/>
                        <a:t>Likelihood</a:t>
                      </a:r>
                      <a:r>
                        <a:rPr lang="en-US" sz="1100" b="1" u="none" strike="noStrike" cap="none"/>
                        <a:t>: </a:t>
                      </a:r>
                      <a:r>
                        <a:rPr lang="en-US" sz="1100" b="1" u="none" strike="noStrike" cap="none">
                          <a:solidFill>
                            <a:srgbClr val="0070C0"/>
                          </a:solidFill>
                          <a:latin typeface="Arial"/>
                          <a:ea typeface="Arial"/>
                          <a:cs typeface="Arial"/>
                          <a:sym typeface="Arial"/>
                        </a:rPr>
                        <a:t>&lt;</a:t>
                      </a:r>
                      <a:r>
                        <a:rPr lang="en-US" sz="1100" b="1" u="none" strike="noStrike" cap="none">
                          <a:solidFill>
                            <a:srgbClr val="0070C0"/>
                          </a:solidFill>
                        </a:rPr>
                        <a:t>What is the likelihood? </a:t>
                      </a:r>
                      <a:r>
                        <a:rPr lang="en-US" sz="1100" b="1" u="none" strike="noStrike" cap="none">
                          <a:solidFill>
                            <a:srgbClr val="0070C0"/>
                          </a:solidFill>
                          <a:latin typeface="Arial"/>
                          <a:ea typeface="Arial"/>
                          <a:cs typeface="Arial"/>
                          <a:sym typeface="Arial"/>
                        </a:rPr>
                        <a:t>Describe the likelihood of the vulnerability being exploited.  </a:t>
                      </a:r>
                      <a:br>
                        <a:rPr lang="en-US" sz="1100" b="1" u="none" strike="noStrike" cap="none">
                          <a:solidFill>
                            <a:srgbClr val="0070C0"/>
                          </a:solidFill>
                          <a:latin typeface="Arial"/>
                          <a:ea typeface="Arial"/>
                          <a:cs typeface="Arial"/>
                          <a:sym typeface="Arial"/>
                        </a:rPr>
                      </a:br>
                      <a:r>
                        <a:rPr lang="en-US" sz="1100" b="1" u="none" strike="noStrike" cap="none">
                          <a:solidFill>
                            <a:srgbClr val="0070C0"/>
                          </a:solidFill>
                          <a:latin typeface="Arial"/>
                          <a:ea typeface="Arial"/>
                          <a:cs typeface="Arial"/>
                          <a:sym typeface="Arial"/>
                        </a:rPr>
                        <a:t>Use means and opportunity.&gt; </a:t>
                      </a:r>
                      <a:endParaRPr sz="1400" u="none" strike="noStrike" cap="none">
                        <a:solidFill>
                          <a:srgbClr val="0070C0"/>
                        </a:solidFill>
                      </a:endParaRPr>
                    </a:p>
                  </a:txBody>
                  <a:tcPr marL="91450" marR="91450" marT="45725" marB="45725">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555600">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100" b="1" i="1" u="none" strike="noStrike" cap="none"/>
                        <a:t>Impact:</a:t>
                      </a:r>
                      <a:r>
                        <a:rPr lang="en-US" sz="1400" b="0" i="1" u="none" strike="noStrike" cap="none">
                          <a:solidFill>
                            <a:schemeClr val="dk1"/>
                          </a:solidFill>
                        </a:rPr>
                        <a:t> </a:t>
                      </a:r>
                      <a:r>
                        <a:rPr lang="en-US" sz="1100" b="1" u="none" strike="noStrike" cap="none">
                          <a:solidFill>
                            <a:srgbClr val="0070C0"/>
                          </a:solidFill>
                        </a:rPr>
                        <a:t>&lt;What is the impact? Describe the impact of the vulnerability being exploited.  Use criticality and impact.&gt;</a:t>
                      </a:r>
                      <a:endParaRPr sz="1100" b="1" u="none" strike="noStrike" cap="none">
                        <a:solidFill>
                          <a:srgbClr val="0070C0"/>
                        </a:solidFill>
                      </a:endParaRPr>
                    </a:p>
                  </a:txBody>
                  <a:tcPr marL="91450" marR="91450" marT="45725" marB="45725">
                    <a:lnB w="9525" cap="flat" cmpd="sng" algn="ctr">
                      <a:solidFill>
                        <a:srgbClr val="000000">
                          <a:alpha val="0"/>
                        </a:srgbClr>
                      </a:solidFill>
                      <a:prstDash val="solid"/>
                      <a:round/>
                      <a:headEnd type="none" w="sm" len="sm"/>
                      <a:tailEnd type="none" w="sm" len="sm"/>
                    </a:lnB>
                    <a:solidFill>
                      <a:srgbClr val="336699">
                        <a:alpha val="25098"/>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84825">
                <a:tc gridSpan="4">
                  <a:txBody>
                    <a:bodyPr/>
                    <a:lstStyle/>
                    <a:p>
                      <a:pPr marL="0" marR="0" lvl="0" indent="0" algn="l" rtl="0">
                        <a:lnSpc>
                          <a:spcPct val="100000"/>
                        </a:lnSpc>
                        <a:spcBef>
                          <a:spcPts val="0"/>
                        </a:spcBef>
                        <a:spcAft>
                          <a:spcPts val="0"/>
                        </a:spcAft>
                        <a:buClr>
                          <a:schemeClr val="dk1"/>
                        </a:buClr>
                        <a:buSzPts val="1100"/>
                        <a:buFont typeface="Arial"/>
                        <a:buNone/>
                      </a:pPr>
                      <a:r>
                        <a:rPr lang="en-US" sz="1100" b="1" i="1" u="none" strike="noStrike" cap="none"/>
                        <a:t>Mitigations In Place:</a:t>
                      </a:r>
                      <a:r>
                        <a:rPr lang="en-US" sz="1100" b="0" i="0" u="none" strike="noStrike" cap="none"/>
                        <a:t> </a:t>
                      </a:r>
                      <a:r>
                        <a:rPr lang="en-US" sz="1100" b="1" i="0" u="none" strike="noStrike" cap="none">
                          <a:solidFill>
                            <a:srgbClr val="0070C0"/>
                          </a:solidFill>
                        </a:rPr>
                        <a:t>&lt;Describe the mitigations already in place.&gt;</a:t>
                      </a:r>
                      <a:endParaRPr sz="1100" b="1" i="0" u="none" strike="noStrike" cap="none">
                        <a:solidFill>
                          <a:srgbClr val="0070C0"/>
                        </a:solidFill>
                        <a:latin typeface="Arial"/>
                        <a:ea typeface="Arial"/>
                        <a:cs typeface="Arial"/>
                        <a:sym typeface="Arial"/>
                      </a:endParaRPr>
                    </a:p>
                  </a:txBody>
                  <a:tcPr marL="91450" marR="91450" marT="45725" marB="45725">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77050">
                <a:tc gridSpan="4">
                  <a:txBody>
                    <a:bodyPr/>
                    <a:lstStyle/>
                    <a:p>
                      <a:pPr marL="0" marR="0" lvl="0" indent="0" algn="ctr" rtl="0">
                        <a:lnSpc>
                          <a:spcPct val="100000"/>
                        </a:lnSpc>
                        <a:spcBef>
                          <a:spcPts val="0"/>
                        </a:spcBef>
                        <a:spcAft>
                          <a:spcPts val="0"/>
                        </a:spcAft>
                        <a:buClr>
                          <a:srgbClr val="16165C"/>
                        </a:buClr>
                        <a:buSzPts val="1000"/>
                        <a:buFont typeface="Arial"/>
                        <a:buNone/>
                      </a:pPr>
                      <a:r>
                        <a:rPr lang="en-US" sz="1000" b="1" i="0" u="none" strike="noStrike" cap="none">
                          <a:solidFill>
                            <a:schemeClr val="bg2"/>
                          </a:solidFill>
                          <a:latin typeface="Arial"/>
                          <a:ea typeface="Arial"/>
                          <a:cs typeface="Arial"/>
                          <a:sym typeface="Arial"/>
                        </a:rPr>
                        <a:t>ADDITIONAL MEASURES APPLIED TO THE SYSTEM</a:t>
                      </a:r>
                      <a:endParaRPr sz="1400" u="none" strike="noStrike" cap="none">
                        <a:solidFill>
                          <a:schemeClr val="bg2"/>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36699">
                        <a:alpha val="24706"/>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84825">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100" b="1" i="1" u="none" strike="noStrike" cap="none">
                          <a:solidFill>
                            <a:srgbClr val="000000"/>
                          </a:solidFill>
                          <a:latin typeface="Arial"/>
                          <a:ea typeface="Arial"/>
                          <a:cs typeface="Arial"/>
                          <a:sym typeface="Arial"/>
                        </a:rPr>
                        <a:t>Countermeasures Added: </a:t>
                      </a:r>
                      <a:r>
                        <a:rPr lang="en-US" sz="1100" b="1" i="0" u="none" strike="noStrike" cap="none">
                          <a:solidFill>
                            <a:srgbClr val="0070C0"/>
                          </a:solidFill>
                          <a:latin typeface="Arial"/>
                          <a:ea typeface="Arial"/>
                          <a:cs typeface="Arial"/>
                          <a:sym typeface="Arial"/>
                        </a:rPr>
                        <a:t>&lt;Describe additional mitigations to lower the likelihood or impact of this vulnerability being exploited.&gt;</a:t>
                      </a:r>
                      <a:endParaRPr sz="1400" b="1" i="0" u="none" strike="noStrike" cap="none">
                        <a:solidFill>
                          <a:srgbClr val="0070C0"/>
                        </a:solidFill>
                        <a:latin typeface="Arial"/>
                        <a:ea typeface="Arial"/>
                        <a:cs typeface="Arial"/>
                        <a:sym typeface="Arial"/>
                      </a:endParaRPr>
                    </a:p>
                  </a:txBody>
                  <a:tcPr marL="91450" marR="91450" marT="45725" marB="45725">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19450">
                <a:tc gridSpan="3">
                  <a:txBody>
                    <a:bodyPr/>
                    <a:lstStyle/>
                    <a:p>
                      <a:pPr marL="0" marR="0" lvl="0" indent="0" algn="l" rtl="0">
                        <a:lnSpc>
                          <a:spcPct val="100000"/>
                        </a:lnSpc>
                        <a:spcBef>
                          <a:spcPts val="0"/>
                        </a:spcBef>
                        <a:spcAft>
                          <a:spcPts val="0"/>
                        </a:spcAft>
                        <a:buClr>
                          <a:schemeClr val="dk1"/>
                        </a:buClr>
                        <a:buSzPts val="1100"/>
                        <a:buFont typeface="Arial"/>
                        <a:buNone/>
                      </a:pPr>
                      <a:r>
                        <a:rPr lang="en-US" sz="1100" b="1" i="1" u="none" strike="noStrike" cap="none"/>
                        <a:t>Residual Risk: </a:t>
                      </a:r>
                      <a:r>
                        <a:rPr lang="en-US" sz="1100" b="1" i="0" u="none" strike="noStrike" cap="none">
                          <a:solidFill>
                            <a:srgbClr val="0070C0"/>
                          </a:solidFill>
                        </a:rPr>
                        <a:t>&lt;If mitigations in place and or added countermeasures lowered the likelihood or impact, then the residual risk level could be lowered.&gt; </a:t>
                      </a:r>
                      <a:endParaRPr sz="1100" b="1" i="0" u="none" strike="noStrike" cap="none">
                        <a:solidFill>
                          <a:srgbClr val="0070C0"/>
                        </a:solidFill>
                        <a:latin typeface="Arial"/>
                        <a:ea typeface="Arial"/>
                        <a:cs typeface="Arial"/>
                        <a:sym typeface="Arial"/>
                      </a:endParaRPr>
                    </a:p>
                  </a:txBody>
                  <a:tcPr marL="91450" marR="91450" marT="45725" marB="45725">
                    <a:lnT w="9525" cap="flat" cmpd="sng">
                      <a:solidFill>
                        <a:srgbClr val="000000">
                          <a:alpha val="0"/>
                        </a:srgbClr>
                      </a:solidFill>
                      <a:prstDash val="solid"/>
                      <a:round/>
                      <a:headEnd type="none" w="sm" len="sm"/>
                      <a:tailEnd type="none" w="sm" len="sm"/>
                    </a:lnT>
                    <a:solidFill>
                      <a:srgbClr val="336699">
                        <a:alpha val="25490"/>
                      </a:srgbClr>
                    </a:solidFill>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lt1"/>
                          </a:solidFill>
                        </a:rPr>
                        <a:t>Residual Risk</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rPr>
                        <a:t>(xxx)</a:t>
                      </a:r>
                      <a:endParaRPr sz="1400" u="none" strike="noStrike" cap="none"/>
                    </a:p>
                  </a:txBody>
                  <a:tcPr marL="91450" marR="91450" marT="45725" marB="45725" anchor="ctr">
                    <a:lnT w="12700" cap="flat" cmpd="sng">
                      <a:solidFill>
                        <a:schemeClr val="dk1"/>
                      </a:solidFill>
                      <a:prstDash val="solid"/>
                      <a:round/>
                      <a:headEnd type="none" w="sm" len="sm"/>
                      <a:tailEnd type="none" w="sm" len="sm"/>
                    </a:lnT>
                    <a:solidFill>
                      <a:srgbClr val="006600"/>
                    </a:solidFill>
                  </a:tcPr>
                </a:tc>
                <a:extLst>
                  <a:ext uri="{0D108BD9-81ED-4DB2-BD59-A6C34878D82A}">
                    <a16:rowId xmlns:a16="http://schemas.microsoft.com/office/drawing/2014/main" val="10008"/>
                  </a:ext>
                </a:extLst>
              </a:tr>
              <a:tr h="506700">
                <a:tc gridSpan="4">
                  <a:txBody>
                    <a:bodyPr/>
                    <a:lstStyle/>
                    <a:p>
                      <a:pPr marL="0" marR="0" lvl="0" indent="0" algn="l" rtl="0">
                        <a:lnSpc>
                          <a:spcPct val="100000"/>
                        </a:lnSpc>
                        <a:spcBef>
                          <a:spcPts val="0"/>
                        </a:spcBef>
                        <a:spcAft>
                          <a:spcPts val="0"/>
                        </a:spcAft>
                        <a:buClr>
                          <a:schemeClr val="dk1"/>
                        </a:buClr>
                        <a:buSzPts val="1100"/>
                        <a:buFont typeface="Arial"/>
                        <a:buNone/>
                      </a:pPr>
                      <a:r>
                        <a:rPr lang="en-US" sz="1100" b="1" i="1" u="none" strike="noStrike" cap="none"/>
                        <a:t>Additional Countermeasures Suggested: </a:t>
                      </a:r>
                      <a:r>
                        <a:rPr lang="en-US" sz="1100" b="1" u="none" strike="noStrike" cap="none">
                          <a:solidFill>
                            <a:srgbClr val="0070C0"/>
                          </a:solidFill>
                          <a:latin typeface="Arial"/>
                          <a:ea typeface="Arial"/>
                          <a:cs typeface="Arial"/>
                          <a:sym typeface="Arial"/>
                        </a:rPr>
                        <a:t>&lt;What further actions will be taken to reduce likelihood/impact in the future?&gt;</a:t>
                      </a:r>
                      <a:endParaRPr sz="1100" b="1" u="none" strike="noStrike" cap="none">
                        <a:solidFill>
                          <a:srgbClr val="0070C0"/>
                        </a:solidFill>
                        <a:latin typeface="Arial"/>
                        <a:ea typeface="Arial"/>
                        <a:cs typeface="Arial"/>
                        <a:sym typeface="Arial"/>
                      </a:endParaRPr>
                    </a:p>
                  </a:txBody>
                  <a:tcPr marL="91450" marR="91450" marT="45725" marB="45725">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14424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a:bodyPr>
          <a:lstStyle/>
          <a:p>
            <a:r>
              <a:rPr lang="en-US"/>
              <a:t>Risk Scale Summary</a:t>
            </a:r>
          </a:p>
        </p:txBody>
      </p:sp>
      <p:graphicFrame>
        <p:nvGraphicFramePr>
          <p:cNvPr id="3" name="Google Shape;214;p15">
            <a:extLst>
              <a:ext uri="{FF2B5EF4-FFF2-40B4-BE49-F238E27FC236}">
                <a16:creationId xmlns:a16="http://schemas.microsoft.com/office/drawing/2014/main" id="{6D532040-143F-FC7D-2EC3-B89413116035}"/>
              </a:ext>
            </a:extLst>
          </p:cNvPr>
          <p:cNvGraphicFramePr/>
          <p:nvPr/>
        </p:nvGraphicFramePr>
        <p:xfrm>
          <a:off x="1318547" y="2157133"/>
          <a:ext cx="7255950" cy="4092248"/>
        </p:xfrm>
        <a:graphic>
          <a:graphicData uri="http://schemas.openxmlformats.org/drawingml/2006/table">
            <a:tbl>
              <a:tblPr firstRow="1" bandRow="1">
                <a:noFill/>
              </a:tblPr>
              <a:tblGrid>
                <a:gridCol w="1126075">
                  <a:extLst>
                    <a:ext uri="{9D8B030D-6E8A-4147-A177-3AD203B41FA5}">
                      <a16:colId xmlns:a16="http://schemas.microsoft.com/office/drawing/2014/main" val="20000"/>
                    </a:ext>
                  </a:extLst>
                </a:gridCol>
                <a:gridCol w="1253075">
                  <a:extLst>
                    <a:ext uri="{9D8B030D-6E8A-4147-A177-3AD203B41FA5}">
                      <a16:colId xmlns:a16="http://schemas.microsoft.com/office/drawing/2014/main" val="20001"/>
                    </a:ext>
                  </a:extLst>
                </a:gridCol>
                <a:gridCol w="1185325">
                  <a:extLst>
                    <a:ext uri="{9D8B030D-6E8A-4147-A177-3AD203B41FA5}">
                      <a16:colId xmlns:a16="http://schemas.microsoft.com/office/drawing/2014/main" val="20002"/>
                    </a:ext>
                  </a:extLst>
                </a:gridCol>
                <a:gridCol w="12700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02275">
                  <a:extLst>
                    <a:ext uri="{9D8B030D-6E8A-4147-A177-3AD203B41FA5}">
                      <a16:colId xmlns:a16="http://schemas.microsoft.com/office/drawing/2014/main" val="20005"/>
                    </a:ext>
                  </a:extLst>
                </a:gridCol>
              </a:tblGrid>
              <a:tr h="4298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1" u="none" strike="noStrike" cap="none">
                          <a:solidFill>
                            <a:schemeClr val="dk1"/>
                          </a:solidFill>
                        </a:rPr>
                        <a:t>VERY LOW</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1" u="none" strike="noStrike" cap="none">
                          <a:solidFill>
                            <a:schemeClr val="dk1"/>
                          </a:solidFill>
                        </a:rPr>
                        <a:t>LOW</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1" u="none" strike="noStrike" cap="none">
                          <a:solidFill>
                            <a:schemeClr val="dk1"/>
                          </a:solidFill>
                        </a:rPr>
                        <a:t>MODERATE</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1" u="none" strike="noStrike" cap="none">
                          <a:solidFill>
                            <a:schemeClr val="dk1"/>
                          </a:solidFill>
                        </a:rPr>
                        <a:t>HIGH</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1" u="none" strike="noStrike" cap="none">
                          <a:solidFill>
                            <a:schemeClr val="dk1"/>
                          </a:solidFill>
                        </a:rPr>
                        <a:t>VERY HIGH</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7323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t>VERY HIGH</a:t>
                      </a:r>
                      <a:endParaRPr sz="10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rgbClr val="A5A5A5"/>
                        </a:solidFill>
                      </a:endParaRPr>
                    </a:p>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A5A5A5"/>
                          </a:solidFill>
                        </a:rPr>
                        <a:t>Very Low</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u="none" strike="noStrike" cap="none">
                        <a:solidFill>
                          <a:srgbClr val="A5A5A5"/>
                        </a:solidFill>
                      </a:endParaRPr>
                    </a:p>
                    <a:p>
                      <a:pPr marL="0" marR="0" lvl="0" indent="0" algn="ctr" rtl="0">
                        <a:lnSpc>
                          <a:spcPct val="100000"/>
                        </a:lnSpc>
                        <a:spcBef>
                          <a:spcPts val="0"/>
                        </a:spcBef>
                        <a:spcAft>
                          <a:spcPts val="0"/>
                        </a:spcAft>
                        <a:buClr>
                          <a:srgbClr val="A5A5A5"/>
                        </a:buClr>
                        <a:buSzPts val="1200"/>
                        <a:buFont typeface="Arial"/>
                        <a:buNone/>
                      </a:pPr>
                      <a:r>
                        <a:rPr lang="en-US" sz="1200" u="none" strike="noStrike" cap="none">
                          <a:solidFill>
                            <a:srgbClr val="A5A5A5"/>
                          </a:solidFill>
                        </a:rPr>
                        <a:t>Low</a:t>
                      </a:r>
                      <a:endParaRPr sz="1400" u="none" strike="noStrike" cap="none"/>
                    </a:p>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rgbClr val="A5A5A5"/>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u="none" strike="noStrike" cap="none">
                        <a:solidFill>
                          <a:srgbClr val="A5A5A5"/>
                        </a:solidFill>
                      </a:endParaRPr>
                    </a:p>
                    <a:p>
                      <a:pPr marL="0" marR="0" lvl="0" indent="0" algn="ctr" rtl="0">
                        <a:lnSpc>
                          <a:spcPct val="100000"/>
                        </a:lnSpc>
                        <a:spcBef>
                          <a:spcPts val="0"/>
                        </a:spcBef>
                        <a:spcAft>
                          <a:spcPts val="0"/>
                        </a:spcAft>
                        <a:buClr>
                          <a:srgbClr val="A5A5A5"/>
                        </a:buClr>
                        <a:buSzPts val="1200"/>
                        <a:buFont typeface="Arial"/>
                        <a:buNone/>
                      </a:pPr>
                      <a:r>
                        <a:rPr lang="en-US" sz="1200" u="none" strike="noStrike" cap="none">
                          <a:solidFill>
                            <a:srgbClr val="A5A5A5"/>
                          </a:solidFill>
                        </a:rPr>
                        <a:t>Moderate</a:t>
                      </a:r>
                      <a:endParaRPr sz="1400" u="none" strike="noStrike" cap="none"/>
                    </a:p>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rgbClr val="A5A5A5"/>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A5A5A5"/>
                          </a:solidFill>
                        </a:rPr>
                        <a:t>High</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A5A5A5"/>
                          </a:solidFill>
                        </a:rPr>
                        <a:t>Very High</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1"/>
                  </a:ext>
                </a:extLst>
              </a:tr>
              <a:tr h="7323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t>HIGH</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u="none" strike="noStrike" cap="none">
                        <a:solidFill>
                          <a:srgbClr val="A5A5A5"/>
                        </a:solidFill>
                      </a:endParaRPr>
                    </a:p>
                    <a:p>
                      <a:pPr marL="0" marR="0" lvl="0" indent="0" algn="ctr" rtl="0">
                        <a:lnSpc>
                          <a:spcPct val="100000"/>
                        </a:lnSpc>
                        <a:spcBef>
                          <a:spcPts val="0"/>
                        </a:spcBef>
                        <a:spcAft>
                          <a:spcPts val="0"/>
                        </a:spcAft>
                        <a:buClr>
                          <a:srgbClr val="A5A5A5"/>
                        </a:buClr>
                        <a:buSzPts val="1200"/>
                        <a:buFont typeface="Arial"/>
                        <a:buNone/>
                      </a:pPr>
                      <a:r>
                        <a:rPr lang="en-US" sz="1200" u="none" strike="noStrike" cap="none">
                          <a:solidFill>
                            <a:srgbClr val="A5A5A5"/>
                          </a:solidFill>
                        </a:rPr>
                        <a:t>Very Low</a:t>
                      </a:r>
                      <a:endParaRPr sz="1400" u="none" strike="noStrike" cap="none"/>
                    </a:p>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rgbClr val="A5A5A5"/>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u="none" strike="noStrike" cap="none">
                        <a:solidFill>
                          <a:srgbClr val="A5A5A5"/>
                        </a:solidFill>
                      </a:endParaRPr>
                    </a:p>
                    <a:p>
                      <a:pPr marL="0" marR="0" lvl="0" indent="0" algn="ctr" rtl="0">
                        <a:lnSpc>
                          <a:spcPct val="100000"/>
                        </a:lnSpc>
                        <a:spcBef>
                          <a:spcPts val="0"/>
                        </a:spcBef>
                        <a:spcAft>
                          <a:spcPts val="0"/>
                        </a:spcAft>
                        <a:buClr>
                          <a:srgbClr val="A5A5A5"/>
                        </a:buClr>
                        <a:buSzPts val="1200"/>
                        <a:buFont typeface="Arial"/>
                        <a:buNone/>
                      </a:pPr>
                      <a:r>
                        <a:rPr lang="en-US" sz="1200" u="none" strike="noStrike" cap="none">
                          <a:solidFill>
                            <a:srgbClr val="A5A5A5"/>
                          </a:solidFill>
                        </a:rPr>
                        <a:t>Low</a:t>
                      </a:r>
                      <a:endParaRPr sz="1400" u="none" strike="noStrike" cap="none"/>
                    </a:p>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rgbClr val="A5A5A5"/>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u="none" strike="noStrike" cap="none">
                        <a:solidFill>
                          <a:srgbClr val="A5A5A5"/>
                        </a:solidFill>
                      </a:endParaRPr>
                    </a:p>
                    <a:p>
                      <a:pPr marL="0" marR="0" lvl="0" indent="0" algn="ctr" rtl="0">
                        <a:lnSpc>
                          <a:spcPct val="100000"/>
                        </a:lnSpc>
                        <a:spcBef>
                          <a:spcPts val="0"/>
                        </a:spcBef>
                        <a:spcAft>
                          <a:spcPts val="0"/>
                        </a:spcAft>
                        <a:buClr>
                          <a:srgbClr val="A5A5A5"/>
                        </a:buClr>
                        <a:buSzPts val="1200"/>
                        <a:buFont typeface="Arial"/>
                        <a:buNone/>
                      </a:pPr>
                      <a:r>
                        <a:rPr lang="en-US" sz="1200" u="none" strike="noStrike" cap="none">
                          <a:solidFill>
                            <a:srgbClr val="A5A5A5"/>
                          </a:solidFill>
                        </a:rPr>
                        <a:t>Moderate</a:t>
                      </a:r>
                      <a:endParaRPr sz="1400" u="none" strike="noStrike" cap="none"/>
                    </a:p>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rgbClr val="A5A5A5"/>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A5A5A5"/>
                          </a:solidFill>
                        </a:rPr>
                        <a:t>High</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A5A5A5"/>
                          </a:solidFill>
                        </a:rPr>
                        <a:t>Very High</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7323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t>MODERATE</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rgbClr val="A5A5A5"/>
                        </a:solidFill>
                      </a:endParaRPr>
                    </a:p>
                    <a:p>
                      <a:pPr marL="0" marR="0" lvl="0" indent="0" algn="ctr" rtl="0">
                        <a:lnSpc>
                          <a:spcPct val="100000"/>
                        </a:lnSpc>
                        <a:spcBef>
                          <a:spcPts val="0"/>
                        </a:spcBef>
                        <a:spcAft>
                          <a:spcPts val="0"/>
                        </a:spcAft>
                        <a:buClr>
                          <a:srgbClr val="A5A5A5"/>
                        </a:buClr>
                        <a:buSzPts val="1200"/>
                        <a:buFont typeface="Arial"/>
                        <a:buNone/>
                      </a:pPr>
                      <a:r>
                        <a:rPr lang="en-US" sz="1200" u="none" strike="noStrike" cap="none">
                          <a:solidFill>
                            <a:srgbClr val="A5A5A5"/>
                          </a:solidFill>
                        </a:rPr>
                        <a:t>Very Low</a:t>
                      </a:r>
                      <a:endParaRPr sz="1400" u="none" strike="noStrike" cap="none"/>
                    </a:p>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rgbClr val="A5A5A5"/>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u="none" strike="noStrike" cap="none">
                        <a:solidFill>
                          <a:srgbClr val="A5A5A5"/>
                        </a:solidFill>
                      </a:endParaRPr>
                    </a:p>
                    <a:p>
                      <a:pPr marL="0" marR="0" lvl="0" indent="0" algn="ctr" rtl="0">
                        <a:lnSpc>
                          <a:spcPct val="100000"/>
                        </a:lnSpc>
                        <a:spcBef>
                          <a:spcPts val="0"/>
                        </a:spcBef>
                        <a:spcAft>
                          <a:spcPts val="0"/>
                        </a:spcAft>
                        <a:buClr>
                          <a:srgbClr val="A5A5A5"/>
                        </a:buClr>
                        <a:buSzPts val="1200"/>
                        <a:buFont typeface="Arial"/>
                        <a:buNone/>
                      </a:pPr>
                      <a:r>
                        <a:rPr lang="en-US" sz="1200" u="none" strike="noStrike" cap="none">
                          <a:solidFill>
                            <a:srgbClr val="A5A5A5"/>
                          </a:solidFill>
                        </a:rPr>
                        <a:t>Low</a:t>
                      </a:r>
                      <a:endParaRPr sz="1400" u="none" strike="noStrike" cap="none"/>
                    </a:p>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rgbClr val="A5A5A5"/>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u="none" strike="noStrike" cap="none">
                        <a:solidFill>
                          <a:srgbClr val="A5A5A5"/>
                        </a:solidFill>
                      </a:endParaRPr>
                    </a:p>
                    <a:p>
                      <a:pPr marL="0" marR="0" lvl="0" indent="0" algn="ctr" rtl="0">
                        <a:lnSpc>
                          <a:spcPct val="100000"/>
                        </a:lnSpc>
                        <a:spcBef>
                          <a:spcPts val="0"/>
                        </a:spcBef>
                        <a:spcAft>
                          <a:spcPts val="0"/>
                        </a:spcAft>
                        <a:buClr>
                          <a:srgbClr val="A5A5A5"/>
                        </a:buClr>
                        <a:buSzPts val="1200"/>
                        <a:buFont typeface="Arial"/>
                        <a:buNone/>
                      </a:pPr>
                      <a:r>
                        <a:rPr lang="en-US" sz="1200" u="none" strike="noStrike" cap="none">
                          <a:solidFill>
                            <a:srgbClr val="A5A5A5"/>
                          </a:solidFill>
                        </a:rPr>
                        <a:t>Moderate</a:t>
                      </a:r>
                      <a:endParaRPr sz="1400" u="none" strike="noStrike" cap="none"/>
                    </a:p>
                    <a:p>
                      <a:pPr marL="0" marR="0" lvl="0" indent="0" algn="ctr" rtl="0">
                        <a:lnSpc>
                          <a:spcPct val="100000"/>
                        </a:lnSpc>
                        <a:spcBef>
                          <a:spcPts val="0"/>
                        </a:spcBef>
                        <a:spcAft>
                          <a:spcPts val="0"/>
                        </a:spcAft>
                        <a:buClr>
                          <a:schemeClr val="dk1"/>
                        </a:buClr>
                        <a:buSzPts val="1200"/>
                        <a:buFont typeface="Arial"/>
                        <a:buNone/>
                      </a:pPr>
                      <a:endParaRPr sz="1200" b="1" u="none" strike="noStrike" cap="none">
                        <a:solidFill>
                          <a:srgbClr val="A5A5A5"/>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u="none" strike="noStrike" cap="none">
                        <a:solidFill>
                          <a:srgbClr val="A5A5A5"/>
                        </a:solidFill>
                      </a:endParaRPr>
                    </a:p>
                    <a:p>
                      <a:pPr marL="0" marR="0" lvl="0" indent="0" algn="ctr" rtl="0">
                        <a:lnSpc>
                          <a:spcPct val="100000"/>
                        </a:lnSpc>
                        <a:spcBef>
                          <a:spcPts val="0"/>
                        </a:spcBef>
                        <a:spcAft>
                          <a:spcPts val="0"/>
                        </a:spcAft>
                        <a:buClr>
                          <a:srgbClr val="A5A5A5"/>
                        </a:buClr>
                        <a:buSzPts val="1200"/>
                        <a:buFont typeface="Arial"/>
                        <a:buNone/>
                      </a:pPr>
                      <a:r>
                        <a:rPr lang="en-US" sz="1200" u="none" strike="noStrike" cap="none">
                          <a:solidFill>
                            <a:srgbClr val="A5A5A5"/>
                          </a:solidFill>
                        </a:rPr>
                        <a:t>Moderate</a:t>
                      </a:r>
                      <a:endParaRPr sz="1400" u="none" strike="noStrike" cap="none"/>
                    </a:p>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rgbClr val="A5A5A5"/>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A5A5A5"/>
                          </a:solidFill>
                        </a:rPr>
                        <a:t>High</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03"/>
                  </a:ext>
                </a:extLst>
              </a:tr>
              <a:tr h="733223">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t>LOW</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u="none" strike="noStrike" cap="none">
                        <a:solidFill>
                          <a:srgbClr val="A5A5A5"/>
                        </a:solidFill>
                      </a:endParaRPr>
                    </a:p>
                    <a:p>
                      <a:pPr marL="0" marR="0" lvl="0" indent="0" algn="ctr" rtl="0">
                        <a:lnSpc>
                          <a:spcPct val="100000"/>
                        </a:lnSpc>
                        <a:spcBef>
                          <a:spcPts val="0"/>
                        </a:spcBef>
                        <a:spcAft>
                          <a:spcPts val="0"/>
                        </a:spcAft>
                        <a:buClr>
                          <a:srgbClr val="A5A5A5"/>
                        </a:buClr>
                        <a:buSzPts val="1200"/>
                        <a:buFont typeface="Arial"/>
                        <a:buNone/>
                      </a:pPr>
                      <a:r>
                        <a:rPr lang="en-US" sz="1200" u="none" strike="noStrike" cap="none">
                          <a:solidFill>
                            <a:srgbClr val="A5A5A5"/>
                          </a:solidFill>
                        </a:rPr>
                        <a:t>Very Low</a:t>
                      </a:r>
                      <a:endParaRPr sz="1400" u="none" strike="noStrike" cap="none"/>
                    </a:p>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rgbClr val="A5A5A5"/>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u="none" strike="noStrike" cap="none">
                        <a:solidFill>
                          <a:srgbClr val="A5A5A5"/>
                        </a:solidFill>
                      </a:endParaRPr>
                    </a:p>
                    <a:p>
                      <a:pPr marL="0" marR="0" lvl="0" indent="0" algn="ctr" rtl="0">
                        <a:lnSpc>
                          <a:spcPct val="100000"/>
                        </a:lnSpc>
                        <a:spcBef>
                          <a:spcPts val="0"/>
                        </a:spcBef>
                        <a:spcAft>
                          <a:spcPts val="0"/>
                        </a:spcAft>
                        <a:buClr>
                          <a:srgbClr val="A5A5A5"/>
                        </a:buClr>
                        <a:buSzPts val="1200"/>
                        <a:buFont typeface="Arial"/>
                        <a:buNone/>
                      </a:pPr>
                      <a:r>
                        <a:rPr lang="en-US" sz="1200" u="none" strike="noStrike" cap="none">
                          <a:solidFill>
                            <a:srgbClr val="A5A5A5"/>
                          </a:solidFill>
                        </a:rPr>
                        <a:t>Low</a:t>
                      </a:r>
                      <a:endParaRPr sz="1400" u="none" strike="noStrike" cap="none"/>
                    </a:p>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rgbClr val="A5A5A5"/>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u="none" strike="noStrike" cap="none">
                        <a:solidFill>
                          <a:srgbClr val="A5A5A5"/>
                        </a:solidFill>
                      </a:endParaRPr>
                    </a:p>
                    <a:p>
                      <a:pPr marL="0" marR="0" lvl="0" indent="0" algn="ctr" rtl="0">
                        <a:lnSpc>
                          <a:spcPct val="100000"/>
                        </a:lnSpc>
                        <a:spcBef>
                          <a:spcPts val="0"/>
                        </a:spcBef>
                        <a:spcAft>
                          <a:spcPts val="0"/>
                        </a:spcAft>
                        <a:buClr>
                          <a:srgbClr val="A5A5A5"/>
                        </a:buClr>
                        <a:buSzPts val="1200"/>
                        <a:buFont typeface="Arial"/>
                        <a:buNone/>
                      </a:pPr>
                      <a:r>
                        <a:rPr lang="en-US" sz="1200" u="none" strike="noStrike" cap="none">
                          <a:solidFill>
                            <a:srgbClr val="A5A5A5"/>
                          </a:solidFill>
                        </a:rPr>
                        <a:t>Low</a:t>
                      </a:r>
                      <a:endParaRPr sz="1400" u="none" strike="noStrike" cap="none"/>
                    </a:p>
                    <a:p>
                      <a:pPr marL="0" marR="0" lvl="0" indent="0" algn="ctr" rtl="0">
                        <a:lnSpc>
                          <a:spcPct val="100000"/>
                        </a:lnSpc>
                        <a:spcBef>
                          <a:spcPts val="0"/>
                        </a:spcBef>
                        <a:spcAft>
                          <a:spcPts val="0"/>
                        </a:spcAft>
                        <a:buClr>
                          <a:schemeClr val="dk1"/>
                        </a:buClr>
                        <a:buSzPts val="1200"/>
                        <a:buFont typeface="Arial"/>
                        <a:buNone/>
                      </a:pPr>
                      <a:endParaRPr sz="1200" b="1" u="none" strike="noStrike" cap="none">
                        <a:solidFill>
                          <a:srgbClr val="A5A5A5"/>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u="none" strike="noStrike" cap="none">
                        <a:solidFill>
                          <a:srgbClr val="A5A5A5"/>
                        </a:solidFill>
                      </a:endParaRPr>
                    </a:p>
                    <a:p>
                      <a:pPr marL="0" marR="0" lvl="0" indent="0" algn="ctr" rtl="0">
                        <a:lnSpc>
                          <a:spcPct val="100000"/>
                        </a:lnSpc>
                        <a:spcBef>
                          <a:spcPts val="0"/>
                        </a:spcBef>
                        <a:spcAft>
                          <a:spcPts val="0"/>
                        </a:spcAft>
                        <a:buClr>
                          <a:srgbClr val="A5A5A5"/>
                        </a:buClr>
                        <a:buSzPts val="1200"/>
                        <a:buFont typeface="Arial"/>
                        <a:buNone/>
                      </a:pPr>
                      <a:r>
                        <a:rPr lang="en-US" sz="1200" u="none" strike="noStrike" cap="none">
                          <a:solidFill>
                            <a:srgbClr val="A5A5A5"/>
                          </a:solidFill>
                        </a:rPr>
                        <a:t>Low</a:t>
                      </a:r>
                      <a:endParaRPr sz="1400" u="none" strike="noStrike" cap="none"/>
                    </a:p>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rgbClr val="A5A5A5"/>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u="none" strike="noStrike" cap="none">
                        <a:solidFill>
                          <a:srgbClr val="A5A5A5"/>
                        </a:solidFill>
                      </a:endParaRPr>
                    </a:p>
                    <a:p>
                      <a:pPr marL="0" marR="0" lvl="0" indent="0" algn="ctr" rtl="0">
                        <a:lnSpc>
                          <a:spcPct val="100000"/>
                        </a:lnSpc>
                        <a:spcBef>
                          <a:spcPts val="0"/>
                        </a:spcBef>
                        <a:spcAft>
                          <a:spcPts val="0"/>
                        </a:spcAft>
                        <a:buClr>
                          <a:srgbClr val="A5A5A5"/>
                        </a:buClr>
                        <a:buSzPts val="1200"/>
                        <a:buFont typeface="Arial"/>
                        <a:buNone/>
                      </a:pPr>
                      <a:r>
                        <a:rPr lang="en-US" sz="1200" u="none" strike="noStrike" cap="none">
                          <a:solidFill>
                            <a:srgbClr val="A5A5A5"/>
                          </a:solidFill>
                        </a:rPr>
                        <a:t>Moderate</a:t>
                      </a:r>
                      <a:endParaRPr sz="1400" u="none" strike="noStrike" cap="none"/>
                    </a:p>
                    <a:p>
                      <a:pPr marL="0" marR="0" lvl="0" indent="0" algn="ctr" rtl="0">
                        <a:lnSpc>
                          <a:spcPct val="100000"/>
                        </a:lnSpc>
                        <a:spcBef>
                          <a:spcPts val="0"/>
                        </a:spcBef>
                        <a:spcAft>
                          <a:spcPts val="0"/>
                        </a:spcAft>
                        <a:buClr>
                          <a:schemeClr val="dk1"/>
                        </a:buClr>
                        <a:buSzPts val="1200"/>
                        <a:buFont typeface="Arial"/>
                        <a:buNone/>
                      </a:pPr>
                      <a:endParaRPr sz="1200" b="1" u="none" strike="noStrike" cap="none">
                        <a:solidFill>
                          <a:srgbClr val="A5A5A5"/>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4"/>
                  </a:ext>
                </a:extLst>
              </a:tr>
              <a:tr h="7323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t>VERY LOW</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u="none" strike="noStrike" cap="none">
                        <a:solidFill>
                          <a:srgbClr val="A5A5A5"/>
                        </a:solidFill>
                      </a:endParaRPr>
                    </a:p>
                    <a:p>
                      <a:pPr marL="0" marR="0" lvl="0" indent="0" algn="ctr" rtl="0">
                        <a:lnSpc>
                          <a:spcPct val="100000"/>
                        </a:lnSpc>
                        <a:spcBef>
                          <a:spcPts val="0"/>
                        </a:spcBef>
                        <a:spcAft>
                          <a:spcPts val="0"/>
                        </a:spcAft>
                        <a:buClr>
                          <a:srgbClr val="A5A5A5"/>
                        </a:buClr>
                        <a:buSzPts val="1200"/>
                        <a:buFont typeface="Arial"/>
                        <a:buNone/>
                      </a:pPr>
                      <a:r>
                        <a:rPr lang="en-US" sz="1200" u="none" strike="noStrike" cap="none">
                          <a:solidFill>
                            <a:srgbClr val="A5A5A5"/>
                          </a:solidFill>
                        </a:rPr>
                        <a:t>Very Low</a:t>
                      </a:r>
                      <a:endParaRPr sz="1400" u="none" strike="noStrike" cap="none"/>
                    </a:p>
                    <a:p>
                      <a:pPr marL="0" marR="0" lvl="0" indent="0" algn="ctr" rtl="0">
                        <a:lnSpc>
                          <a:spcPct val="100000"/>
                        </a:lnSpc>
                        <a:spcBef>
                          <a:spcPts val="0"/>
                        </a:spcBef>
                        <a:spcAft>
                          <a:spcPts val="0"/>
                        </a:spcAft>
                        <a:buClr>
                          <a:srgbClr val="000000"/>
                        </a:buClr>
                        <a:buSzPts val="1200"/>
                        <a:buFont typeface="Arial"/>
                        <a:buNone/>
                      </a:pPr>
                      <a:endParaRPr sz="1200" u="none" strike="noStrike" cap="none">
                        <a:solidFill>
                          <a:srgbClr val="A5A5A5"/>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u="none" strike="noStrike" cap="none">
                        <a:solidFill>
                          <a:srgbClr val="A5A5A5"/>
                        </a:solidFill>
                      </a:endParaRPr>
                    </a:p>
                    <a:p>
                      <a:pPr marL="0" marR="0" lvl="0" indent="0" algn="ctr" rtl="0">
                        <a:lnSpc>
                          <a:spcPct val="100000"/>
                        </a:lnSpc>
                        <a:spcBef>
                          <a:spcPts val="0"/>
                        </a:spcBef>
                        <a:spcAft>
                          <a:spcPts val="0"/>
                        </a:spcAft>
                        <a:buClr>
                          <a:srgbClr val="A5A5A5"/>
                        </a:buClr>
                        <a:buSzPts val="1200"/>
                        <a:buFont typeface="Arial"/>
                        <a:buNone/>
                      </a:pPr>
                      <a:r>
                        <a:rPr lang="en-US" sz="1200" u="none" strike="noStrike" cap="none">
                          <a:solidFill>
                            <a:srgbClr val="A5A5A5"/>
                          </a:solidFill>
                        </a:rPr>
                        <a:t>Very Low</a:t>
                      </a:r>
                      <a:endParaRPr sz="1400" u="none" strike="noStrike" cap="none"/>
                    </a:p>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rgbClr val="A5A5A5"/>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u="none" strike="noStrike" cap="none">
                        <a:solidFill>
                          <a:srgbClr val="A5A5A5"/>
                        </a:solidFill>
                      </a:endParaRPr>
                    </a:p>
                    <a:p>
                      <a:pPr marL="0" marR="0" lvl="0" indent="0" algn="ctr" rtl="0">
                        <a:lnSpc>
                          <a:spcPct val="100000"/>
                        </a:lnSpc>
                        <a:spcBef>
                          <a:spcPts val="0"/>
                        </a:spcBef>
                        <a:spcAft>
                          <a:spcPts val="0"/>
                        </a:spcAft>
                        <a:buClr>
                          <a:srgbClr val="A5A5A5"/>
                        </a:buClr>
                        <a:buSzPts val="1200"/>
                        <a:buFont typeface="Arial"/>
                        <a:buNone/>
                      </a:pPr>
                      <a:r>
                        <a:rPr lang="en-US" sz="1200" u="none" strike="noStrike" cap="none">
                          <a:solidFill>
                            <a:srgbClr val="A5A5A5"/>
                          </a:solidFill>
                        </a:rPr>
                        <a:t>Low</a:t>
                      </a:r>
                      <a:endParaRPr sz="1400" u="none" strike="noStrike" cap="none"/>
                    </a:p>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rgbClr val="A5A5A5"/>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u="none" strike="noStrike" cap="none">
                        <a:solidFill>
                          <a:srgbClr val="A5A5A5"/>
                        </a:solidFill>
                      </a:endParaRPr>
                    </a:p>
                    <a:p>
                      <a:pPr marL="0" marR="0" lvl="0" indent="0" algn="ctr" rtl="0">
                        <a:lnSpc>
                          <a:spcPct val="100000"/>
                        </a:lnSpc>
                        <a:spcBef>
                          <a:spcPts val="0"/>
                        </a:spcBef>
                        <a:spcAft>
                          <a:spcPts val="0"/>
                        </a:spcAft>
                        <a:buClr>
                          <a:srgbClr val="A5A5A5"/>
                        </a:buClr>
                        <a:buSzPts val="1200"/>
                        <a:buFont typeface="Arial"/>
                        <a:buNone/>
                      </a:pPr>
                      <a:r>
                        <a:rPr lang="en-US" sz="1200" u="none" strike="noStrike" cap="none">
                          <a:solidFill>
                            <a:srgbClr val="A5A5A5"/>
                          </a:solidFill>
                        </a:rPr>
                        <a:t>Low</a:t>
                      </a:r>
                      <a:endParaRPr sz="1400" u="none" strike="noStrike" cap="none"/>
                    </a:p>
                    <a:p>
                      <a:pPr marL="0" marR="0" lvl="0" indent="0" algn="ctr" rtl="0">
                        <a:lnSpc>
                          <a:spcPct val="100000"/>
                        </a:lnSpc>
                        <a:spcBef>
                          <a:spcPts val="0"/>
                        </a:spcBef>
                        <a:spcAft>
                          <a:spcPts val="0"/>
                        </a:spcAft>
                        <a:buClr>
                          <a:schemeClr val="dk1"/>
                        </a:buClr>
                        <a:buSzPts val="1200"/>
                        <a:buFont typeface="Arial"/>
                        <a:buNone/>
                      </a:pPr>
                      <a:endParaRPr sz="1200" b="1" i="0" u="none" strike="noStrike" cap="none">
                        <a:solidFill>
                          <a:srgbClr val="A5A5A5"/>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u="none" strike="noStrike" cap="none">
                        <a:solidFill>
                          <a:srgbClr val="A5A5A5"/>
                        </a:solidFill>
                      </a:endParaRPr>
                    </a:p>
                    <a:p>
                      <a:pPr marL="0" marR="0" lvl="0" indent="0" algn="ctr" rtl="0">
                        <a:lnSpc>
                          <a:spcPct val="100000"/>
                        </a:lnSpc>
                        <a:spcBef>
                          <a:spcPts val="0"/>
                        </a:spcBef>
                        <a:spcAft>
                          <a:spcPts val="0"/>
                        </a:spcAft>
                        <a:buClr>
                          <a:srgbClr val="A5A5A5"/>
                        </a:buClr>
                        <a:buSzPts val="1200"/>
                        <a:buFont typeface="Arial"/>
                        <a:buNone/>
                      </a:pPr>
                      <a:r>
                        <a:rPr lang="en-US" sz="1200" u="none" strike="noStrike" cap="none">
                          <a:solidFill>
                            <a:srgbClr val="A5A5A5"/>
                          </a:solidFill>
                        </a:rPr>
                        <a:t>Low</a:t>
                      </a:r>
                      <a:endParaRPr sz="1400" u="none" strike="noStrike" cap="none"/>
                    </a:p>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rgbClr val="A5A5A5"/>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5"/>
                  </a:ext>
                </a:extLst>
              </a:tr>
            </a:tbl>
          </a:graphicData>
        </a:graphic>
      </p:graphicFrame>
      <p:sp>
        <p:nvSpPr>
          <p:cNvPr id="5" name="Google Shape;217;p15">
            <a:extLst>
              <a:ext uri="{FF2B5EF4-FFF2-40B4-BE49-F238E27FC236}">
                <a16:creationId xmlns:a16="http://schemas.microsoft.com/office/drawing/2014/main" id="{58CE2230-32A0-C1B8-E406-68573260E8C7}"/>
              </a:ext>
            </a:extLst>
          </p:cNvPr>
          <p:cNvSpPr txBox="1"/>
          <p:nvPr/>
        </p:nvSpPr>
        <p:spPr>
          <a:xfrm>
            <a:off x="3485000" y="1493147"/>
            <a:ext cx="2923044"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LEVEL OF IMPACT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 name="Google Shape;218;p15">
            <a:extLst>
              <a:ext uri="{FF2B5EF4-FFF2-40B4-BE49-F238E27FC236}">
                <a16:creationId xmlns:a16="http://schemas.microsoft.com/office/drawing/2014/main" id="{46B61BFC-558D-C677-DCA4-1C460FDA18A0}"/>
              </a:ext>
            </a:extLst>
          </p:cNvPr>
          <p:cNvSpPr txBox="1"/>
          <p:nvPr/>
        </p:nvSpPr>
        <p:spPr>
          <a:xfrm rot="5400000">
            <a:off x="-1216886" y="3744418"/>
            <a:ext cx="4164949" cy="5857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LIKELIHOOD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 name="Google Shape;219;p15">
            <a:extLst>
              <a:ext uri="{FF2B5EF4-FFF2-40B4-BE49-F238E27FC236}">
                <a16:creationId xmlns:a16="http://schemas.microsoft.com/office/drawing/2014/main" id="{319BF186-DD9E-A06C-B884-A6452861EEF8}"/>
              </a:ext>
            </a:extLst>
          </p:cNvPr>
          <p:cNvSpPr txBox="1"/>
          <p:nvPr/>
        </p:nvSpPr>
        <p:spPr>
          <a:xfrm>
            <a:off x="4902800" y="3278026"/>
            <a:ext cx="573910"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Arial"/>
                <a:cs typeface="Arial"/>
                <a:sym typeface="Arial"/>
              </a:rPr>
              <a:t>R2*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 name="Google Shape;220;p15">
            <a:extLst>
              <a:ext uri="{FF2B5EF4-FFF2-40B4-BE49-F238E27FC236}">
                <a16:creationId xmlns:a16="http://schemas.microsoft.com/office/drawing/2014/main" id="{FCC0B30D-E9E6-2939-A1F3-AE53FB46613B}"/>
              </a:ext>
            </a:extLst>
          </p:cNvPr>
          <p:cNvSpPr txBox="1"/>
          <p:nvPr/>
        </p:nvSpPr>
        <p:spPr>
          <a:xfrm>
            <a:off x="3772820" y="4732489"/>
            <a:ext cx="63832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Arial"/>
                <a:cs typeface="Arial"/>
                <a:sym typeface="Arial"/>
              </a:rPr>
              <a:t>R1*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 name="Google Shape;221;p15">
            <a:extLst>
              <a:ext uri="{FF2B5EF4-FFF2-40B4-BE49-F238E27FC236}">
                <a16:creationId xmlns:a16="http://schemas.microsoft.com/office/drawing/2014/main" id="{1E5D316D-ADC5-C53E-65CC-35814CC4F2B4}"/>
              </a:ext>
            </a:extLst>
          </p:cNvPr>
          <p:cNvSpPr txBox="1"/>
          <p:nvPr/>
        </p:nvSpPr>
        <p:spPr>
          <a:xfrm>
            <a:off x="4915934" y="4732489"/>
            <a:ext cx="65514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Arial"/>
                <a:cs typeface="Arial"/>
                <a:sym typeface="Arial"/>
              </a:rPr>
              <a:t>R3*</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 name="Google Shape;220;p15">
            <a:extLst>
              <a:ext uri="{FF2B5EF4-FFF2-40B4-BE49-F238E27FC236}">
                <a16:creationId xmlns:a16="http://schemas.microsoft.com/office/drawing/2014/main" id="{F16A627A-333C-65B4-D356-CD745729A082}"/>
              </a:ext>
            </a:extLst>
          </p:cNvPr>
          <p:cNvSpPr txBox="1"/>
          <p:nvPr/>
        </p:nvSpPr>
        <p:spPr>
          <a:xfrm>
            <a:off x="4902800" y="4037287"/>
            <a:ext cx="63832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Arial"/>
                <a:cs typeface="Arial"/>
                <a:sym typeface="Arial"/>
              </a:rPr>
              <a:t>R1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 name="Google Shape;219;p15">
            <a:extLst>
              <a:ext uri="{FF2B5EF4-FFF2-40B4-BE49-F238E27FC236}">
                <a16:creationId xmlns:a16="http://schemas.microsoft.com/office/drawing/2014/main" id="{F90C5479-7C38-2918-A217-1862EAB82DFA}"/>
              </a:ext>
            </a:extLst>
          </p:cNvPr>
          <p:cNvSpPr txBox="1"/>
          <p:nvPr/>
        </p:nvSpPr>
        <p:spPr>
          <a:xfrm>
            <a:off x="6120097" y="3278026"/>
            <a:ext cx="573910"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Arial"/>
                <a:cs typeface="Arial"/>
                <a:sym typeface="Arial"/>
              </a:rPr>
              <a:t>R2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 name="Google Shape;221;p15">
            <a:extLst>
              <a:ext uri="{FF2B5EF4-FFF2-40B4-BE49-F238E27FC236}">
                <a16:creationId xmlns:a16="http://schemas.microsoft.com/office/drawing/2014/main" id="{4F6A2AC4-E4C4-2E6D-BFF3-F9F2EF8911C3}"/>
              </a:ext>
            </a:extLst>
          </p:cNvPr>
          <p:cNvSpPr txBox="1"/>
          <p:nvPr/>
        </p:nvSpPr>
        <p:spPr>
          <a:xfrm>
            <a:off x="6108162" y="4003859"/>
            <a:ext cx="614526"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Arial"/>
                <a:cs typeface="Arial"/>
                <a:sym typeface="Arial"/>
              </a:rPr>
              <a:t>R3</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 name="TextBox 12">
            <a:extLst>
              <a:ext uri="{FF2B5EF4-FFF2-40B4-BE49-F238E27FC236}">
                <a16:creationId xmlns:a16="http://schemas.microsoft.com/office/drawing/2014/main" id="{97D67D33-1584-1A11-5321-D225C3EEA502}"/>
              </a:ext>
            </a:extLst>
          </p:cNvPr>
          <p:cNvSpPr txBox="1"/>
          <p:nvPr/>
        </p:nvSpPr>
        <p:spPr>
          <a:xfrm>
            <a:off x="333976" y="1539317"/>
            <a:ext cx="2058316" cy="461665"/>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R1 – Initial Risk Level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R1* – Residual Risk Level</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4" name="Graphic 13" descr="Line arrow: Straight with solid fill">
            <a:extLst>
              <a:ext uri="{FF2B5EF4-FFF2-40B4-BE49-F238E27FC236}">
                <a16:creationId xmlns:a16="http://schemas.microsoft.com/office/drawing/2014/main" id="{A766E1FB-14DF-CA64-1BA5-E2E76E2725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99089">
            <a:off x="4136897" y="4122422"/>
            <a:ext cx="991034" cy="888242"/>
          </a:xfrm>
          <a:prstGeom prst="rect">
            <a:avLst/>
          </a:prstGeom>
        </p:spPr>
      </p:pic>
      <p:pic>
        <p:nvPicPr>
          <p:cNvPr id="15" name="Graphic 14" descr="Line arrow: Straight with solid fill">
            <a:extLst>
              <a:ext uri="{FF2B5EF4-FFF2-40B4-BE49-F238E27FC236}">
                <a16:creationId xmlns:a16="http://schemas.microsoft.com/office/drawing/2014/main" id="{A6B53D47-8EE3-EA6F-D7BB-F41B946149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57004" y="3016435"/>
            <a:ext cx="882799" cy="888242"/>
          </a:xfrm>
          <a:prstGeom prst="rect">
            <a:avLst/>
          </a:prstGeom>
        </p:spPr>
      </p:pic>
      <p:pic>
        <p:nvPicPr>
          <p:cNvPr id="16" name="Picture 15">
            <a:extLst>
              <a:ext uri="{FF2B5EF4-FFF2-40B4-BE49-F238E27FC236}">
                <a16:creationId xmlns:a16="http://schemas.microsoft.com/office/drawing/2014/main" id="{A84E151B-E610-226B-0476-AA4280EEA7B7}"/>
              </a:ext>
            </a:extLst>
          </p:cNvPr>
          <p:cNvPicPr>
            <a:picLocks noChangeAspect="1"/>
          </p:cNvPicPr>
          <p:nvPr/>
        </p:nvPicPr>
        <p:blipFill>
          <a:blip r:embed="rId4"/>
          <a:stretch>
            <a:fillRect/>
          </a:stretch>
        </p:blipFill>
        <p:spPr>
          <a:xfrm rot="19360352">
            <a:off x="5290882" y="4110119"/>
            <a:ext cx="1043052" cy="890093"/>
          </a:xfrm>
          <a:prstGeom prst="rect">
            <a:avLst/>
          </a:prstGeom>
        </p:spPr>
      </p:pic>
    </p:spTree>
    <p:extLst>
      <p:ext uri="{BB962C8B-B14F-4D97-AF65-F5344CB8AC3E}">
        <p14:creationId xmlns:p14="http://schemas.microsoft.com/office/powerpoint/2010/main" val="3494735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fontScale="90000"/>
          </a:bodyPr>
          <a:lstStyle/>
          <a:p>
            <a:r>
              <a:rPr lang="en-US"/>
              <a:t>Risk Adjudication Process:</a:t>
            </a:r>
            <a:br>
              <a:rPr lang="en-US"/>
            </a:br>
            <a:r>
              <a:rPr lang="en-US"/>
              <a:t>Cyber is Commanders Business </a:t>
            </a:r>
          </a:p>
        </p:txBody>
      </p:sp>
      <p:sp>
        <p:nvSpPr>
          <p:cNvPr id="2" name="TextBox 1">
            <a:extLst>
              <a:ext uri="{FF2B5EF4-FFF2-40B4-BE49-F238E27FC236}">
                <a16:creationId xmlns:a16="http://schemas.microsoft.com/office/drawing/2014/main" id="{0C7D5F3E-22E8-8460-8A7F-F665A623F4F0}"/>
              </a:ext>
            </a:extLst>
          </p:cNvPr>
          <p:cNvSpPr txBox="1"/>
          <p:nvPr/>
        </p:nvSpPr>
        <p:spPr>
          <a:xfrm>
            <a:off x="403241" y="5705468"/>
            <a:ext cx="8298667" cy="646331"/>
          </a:xfrm>
          <a:prstGeom prst="rect">
            <a:avLst/>
          </a:prstGeom>
          <a:solidFill>
            <a:srgbClr val="00B0F0"/>
          </a:solidFill>
          <a:scene3d>
            <a:camera prst="orthographicFront"/>
            <a:lightRig rig="threePt" dir="t"/>
          </a:scene3d>
          <a:sp3d>
            <a:bevelT prst="angle"/>
          </a:sp3d>
        </p:spPr>
        <p:txBody>
          <a:bodyPr wrap="square" rtlCol="0">
            <a:spAutoFit/>
          </a:bodyPr>
          <a:lstStyle/>
          <a:p>
            <a:pPr marL="0" marR="0" lvl="0" indent="0" algn="ctr" defTabSz="914364"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a:ln>
                  <a:noFill/>
                </a:ln>
                <a:solidFill>
                  <a:srgbClr val="000000"/>
                </a:solidFill>
                <a:effectLst/>
                <a:uLnTx/>
                <a:uFillTx/>
                <a:latin typeface="Arial" charset="0"/>
                <a:ea typeface="+mn-ea"/>
                <a:cs typeface="Arial"/>
                <a:sym typeface="Arial"/>
              </a:rPr>
              <a:t>Risk of Use is communicated to:</a:t>
            </a:r>
          </a:p>
          <a:p>
            <a:pPr marL="0" marR="0" lvl="0" indent="0" algn="ctr" defTabSz="914364"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a:ln>
                  <a:noFill/>
                </a:ln>
                <a:solidFill>
                  <a:srgbClr val="000000"/>
                </a:solidFill>
                <a:effectLst/>
                <a:uLnTx/>
                <a:uFillTx/>
                <a:latin typeface="Arial" charset="0"/>
                <a:ea typeface="+mn-ea"/>
                <a:cs typeface="Arial"/>
                <a:sym typeface="Arial"/>
              </a:rPr>
              <a:t>Acquisition, Enterprise and Operational Stakeholders</a:t>
            </a:r>
          </a:p>
        </p:txBody>
      </p:sp>
      <p:sp>
        <p:nvSpPr>
          <p:cNvPr id="17" name="Content Placeholder 2">
            <a:extLst>
              <a:ext uri="{FF2B5EF4-FFF2-40B4-BE49-F238E27FC236}">
                <a16:creationId xmlns:a16="http://schemas.microsoft.com/office/drawing/2014/main" id="{B4032DB4-40D1-753F-1986-D8ED775C533E}"/>
              </a:ext>
            </a:extLst>
          </p:cNvPr>
          <p:cNvSpPr>
            <a:spLocks noGrp="1"/>
          </p:cNvSpPr>
          <p:nvPr>
            <p:ph idx="1"/>
          </p:nvPr>
        </p:nvSpPr>
        <p:spPr>
          <a:xfrm>
            <a:off x="403241" y="1545363"/>
            <a:ext cx="8727664" cy="3759748"/>
          </a:xfrm>
        </p:spPr>
        <p:txBody>
          <a:bodyPr/>
          <a:lstStyle/>
          <a:p>
            <a:r>
              <a:rPr lang="en-US" sz="2160">
                <a:latin typeface="Times New Roman" panose="02020603050405020304" pitchFamily="18" charset="0"/>
                <a:cs typeface="Times New Roman" panose="02020603050405020304" pitchFamily="18" charset="0"/>
              </a:rPr>
              <a:t>Authorizing Official (AO) Determines Risk is High</a:t>
            </a:r>
          </a:p>
          <a:p>
            <a:r>
              <a:rPr lang="en-US" sz="2160">
                <a:latin typeface="Times New Roman" panose="02020603050405020304" pitchFamily="18" charset="0"/>
                <a:cs typeface="Times New Roman" panose="02020603050405020304" pitchFamily="18" charset="0"/>
              </a:rPr>
              <a:t>AO Communicates with Program Manger (PM)</a:t>
            </a:r>
          </a:p>
          <a:p>
            <a:pPr lvl="1"/>
            <a:r>
              <a:rPr lang="en-US" b="0">
                <a:latin typeface="Times New Roman" panose="02020603050405020304" pitchFamily="18" charset="0"/>
                <a:cs typeface="Times New Roman" panose="02020603050405020304" pitchFamily="18" charset="0"/>
              </a:rPr>
              <a:t>Agree and mitigate = Stop here</a:t>
            </a:r>
          </a:p>
          <a:p>
            <a:r>
              <a:rPr lang="en-US" sz="2160">
                <a:latin typeface="Times New Roman" panose="02020603050405020304" pitchFamily="18" charset="0"/>
                <a:cs typeface="Times New Roman" panose="02020603050405020304" pitchFamily="18" charset="0"/>
              </a:rPr>
              <a:t>AO &amp; PM jointly present to PEO</a:t>
            </a:r>
          </a:p>
          <a:p>
            <a:pPr lvl="1"/>
            <a:r>
              <a:rPr lang="en-US" sz="2160" b="0">
                <a:latin typeface="Times New Roman" panose="02020603050405020304" pitchFamily="18" charset="0"/>
                <a:cs typeface="Times New Roman" panose="02020603050405020304" pitchFamily="18" charset="0"/>
              </a:rPr>
              <a:t>Agree and Mitigate = Stop here</a:t>
            </a:r>
          </a:p>
          <a:p>
            <a:r>
              <a:rPr lang="en-US" sz="2160">
                <a:latin typeface="Times New Roman" panose="02020603050405020304" pitchFamily="18" charset="0"/>
                <a:cs typeface="Times New Roman" panose="02020603050405020304" pitchFamily="18" charset="0"/>
              </a:rPr>
              <a:t>AO &amp; PEO present to Risk Board</a:t>
            </a:r>
          </a:p>
          <a:p>
            <a:pPr lvl="1"/>
            <a:r>
              <a:rPr lang="en-US" sz="2160" b="0">
                <a:latin typeface="Times New Roman" panose="02020603050405020304" pitchFamily="18" charset="0"/>
                <a:cs typeface="Times New Roman" panose="02020603050405020304" pitchFamily="18" charset="0"/>
              </a:rPr>
              <a:t>Risk Board: CIO, SAE, System Operational Commander</a:t>
            </a:r>
          </a:p>
          <a:p>
            <a:pPr lvl="1"/>
            <a:r>
              <a:rPr lang="en-US" sz="2160" b="0">
                <a:latin typeface="Times New Roman" panose="02020603050405020304" pitchFamily="18" charset="0"/>
                <a:cs typeface="Times New Roman" panose="02020603050405020304" pitchFamily="18" charset="0"/>
              </a:rPr>
              <a:t>Risk Board Weighs Risk, Tolerance, Mission and Enterprise</a:t>
            </a:r>
          </a:p>
          <a:p>
            <a:endParaRPr lang="en-US" sz="2160">
              <a:latin typeface="Times New Roman" panose="02020603050405020304" pitchFamily="18" charset="0"/>
              <a:cs typeface="Times New Roman" panose="02020603050405020304" pitchFamily="18" charset="0"/>
            </a:endParaRPr>
          </a:p>
          <a:p>
            <a:endParaRPr lang="en-US" sz="2160">
              <a:latin typeface="Times New Roman" panose="02020603050405020304" pitchFamily="18" charset="0"/>
              <a:cs typeface="Times New Roman" panose="02020603050405020304" pitchFamily="18" charset="0"/>
            </a:endParaRPr>
          </a:p>
          <a:p>
            <a:endParaRPr lang="en-US" sz="2160"/>
          </a:p>
        </p:txBody>
      </p:sp>
    </p:spTree>
    <p:extLst>
      <p:ext uri="{BB962C8B-B14F-4D97-AF65-F5344CB8AC3E}">
        <p14:creationId xmlns:p14="http://schemas.microsoft.com/office/powerpoint/2010/main" val="649497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a:bodyPr>
          <a:lstStyle/>
          <a:p>
            <a:r>
              <a:rPr lang="en-US"/>
              <a:t>POA&amp;M</a:t>
            </a:r>
          </a:p>
        </p:txBody>
      </p:sp>
      <p:sp>
        <p:nvSpPr>
          <p:cNvPr id="6" name="TextBox 5">
            <a:extLst>
              <a:ext uri="{FF2B5EF4-FFF2-40B4-BE49-F238E27FC236}">
                <a16:creationId xmlns:a16="http://schemas.microsoft.com/office/drawing/2014/main" id="{0F9C0CD4-D423-7FDE-DA76-29D923DE8F6C}"/>
              </a:ext>
            </a:extLst>
          </p:cNvPr>
          <p:cNvSpPr txBox="1"/>
          <p:nvPr/>
        </p:nvSpPr>
        <p:spPr>
          <a:xfrm>
            <a:off x="381000" y="1427019"/>
            <a:ext cx="8252459" cy="3785652"/>
          </a:xfrm>
          <a:prstGeom prst="rect">
            <a:avLst/>
          </a:prstGeom>
          <a:noFill/>
        </p:spPr>
        <p:txBody>
          <a:bodyPr wrap="square" rtlCol="0" anchor="t">
            <a:spAutoFit/>
          </a:bodyPr>
          <a:lstStyle/>
          <a:p>
            <a:pPr marL="171450" indent="-171450">
              <a:buFont typeface="Wingdings" panose="05000000000000000000" pitchFamily="2" charset="2"/>
              <a:buChar char="§"/>
            </a:pPr>
            <a:r>
              <a:rPr lang="en-US" sz="1600">
                <a:latin typeface="Times New Roman" panose="02020603050405020304" pitchFamily="18" charset="0"/>
              </a:rPr>
              <a:t>The purpose of a Plan of action and Milestones (POA&amp;M) is to assist agencies in identifying, assessing, prioritizing, and monitoring security deficiencies found in programs and systems, and to document progress in correcting those deficiencies. OMB requires agencies to prepare POA&amp;Ms for all programs and systems where security deficiencies have been found. </a:t>
            </a:r>
          </a:p>
          <a:p>
            <a:pPr marL="171450" indent="-171450">
              <a:buFont typeface="Wingdings" panose="05000000000000000000" pitchFamily="2" charset="2"/>
              <a:buChar char="§"/>
            </a:pPr>
            <a:endParaRPr lang="en-US" sz="1600">
              <a:latin typeface="Times New Roman" panose="02020603050405020304" pitchFamily="18" charset="0"/>
            </a:endParaRPr>
          </a:p>
          <a:p>
            <a:pPr marL="171450" indent="-171450">
              <a:buFont typeface="Wingdings" panose="05000000000000000000" pitchFamily="2" charset="2"/>
              <a:buChar char="§"/>
            </a:pPr>
            <a:r>
              <a:rPr lang="en-US" sz="1600">
                <a:latin typeface="Times New Roman" panose="02020603050405020304" pitchFamily="18" charset="0"/>
              </a:rPr>
              <a:t>The POA&amp;M is designed to be a management tool to assist agencies in closing their security performance gaps, assist inspectors general (IGs) in their evaluation work of agency security performance, and assist OMB with oversight responsibilities. </a:t>
            </a:r>
          </a:p>
          <a:p>
            <a:pPr marL="171450" indent="-171450">
              <a:buFont typeface="Wingdings" panose="05000000000000000000" pitchFamily="2" charset="2"/>
              <a:buChar char="§"/>
            </a:pPr>
            <a:endParaRPr lang="en-US" sz="1600">
              <a:latin typeface="Times New Roman" panose="02020603050405020304" pitchFamily="18" charset="0"/>
            </a:endParaRPr>
          </a:p>
          <a:p>
            <a:pPr marL="171450" indent="-171450">
              <a:buFont typeface="Wingdings" panose="05000000000000000000" pitchFamily="2" charset="2"/>
              <a:buChar char="§"/>
            </a:pPr>
            <a:r>
              <a:rPr lang="en-US" sz="1600">
                <a:latin typeface="Times New Roman" panose="02020603050405020304" pitchFamily="18" charset="0"/>
              </a:rPr>
              <a:t>POA&amp;Ms are permanent records. Once posted, entries are updated, but not removed even after correction or mitigation actions are completed. Inherited deficiencies are also reflected on the POA&amp;Ms. </a:t>
            </a:r>
          </a:p>
          <a:p>
            <a:pPr marL="171450" indent="-171450">
              <a:buFont typeface="Wingdings" panose="05000000000000000000" pitchFamily="2" charset="2"/>
              <a:buChar char="§"/>
            </a:pPr>
            <a:endParaRPr lang="en-US" sz="1600">
              <a:latin typeface="Times New Roman" panose="02020603050405020304" pitchFamily="18" charset="0"/>
            </a:endParaRPr>
          </a:p>
          <a:p>
            <a:pPr marL="171450" indent="-171450">
              <a:buFont typeface="Wingdings" panose="05000000000000000000" pitchFamily="2" charset="2"/>
              <a:buChar char="§"/>
            </a:pPr>
            <a:r>
              <a:rPr lang="en-US" sz="1600">
                <a:latin typeface="Times New Roman" panose="02020603050405020304" pitchFamily="18" charset="0"/>
              </a:rPr>
              <a:t>DoD is responsible for maintaining the confidentiality of POA&amp;Ms because they may contain pre-decisional budget or other sensitive information.</a:t>
            </a:r>
          </a:p>
        </p:txBody>
      </p:sp>
    </p:spTree>
    <p:extLst>
      <p:ext uri="{BB962C8B-B14F-4D97-AF65-F5344CB8AC3E}">
        <p14:creationId xmlns:p14="http://schemas.microsoft.com/office/powerpoint/2010/main" val="672370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a:bodyPr>
          <a:lstStyle/>
          <a:p>
            <a:r>
              <a:rPr lang="en-US"/>
              <a:t>Questions</a:t>
            </a:r>
          </a:p>
        </p:txBody>
      </p:sp>
      <p:sp>
        <p:nvSpPr>
          <p:cNvPr id="5" name="Content Placeholder 2">
            <a:extLst>
              <a:ext uri="{FF2B5EF4-FFF2-40B4-BE49-F238E27FC236}">
                <a16:creationId xmlns:a16="http://schemas.microsoft.com/office/drawing/2014/main" id="{AA758EAB-865E-5763-7762-5DFFE7D5DC44}"/>
              </a:ext>
            </a:extLst>
          </p:cNvPr>
          <p:cNvSpPr>
            <a:spLocks noGrp="1"/>
          </p:cNvSpPr>
          <p:nvPr>
            <p:ph idx="1"/>
          </p:nvPr>
        </p:nvSpPr>
        <p:spPr>
          <a:xfrm>
            <a:off x="403241" y="1545363"/>
            <a:ext cx="8727664" cy="3759748"/>
          </a:xfrm>
        </p:spPr>
        <p:txBody>
          <a:bodyPr/>
          <a:lstStyle/>
          <a:p>
            <a:r>
              <a:rPr lang="en-US" sz="2000" b="0">
                <a:latin typeface="Times New Roman" panose="02020603050405020304" pitchFamily="18" charset="0"/>
                <a:cs typeface="Times New Roman" panose="02020603050405020304" pitchFamily="18" charset="0"/>
              </a:rPr>
              <a:t>What are the 2 different types of assessment approaches in an assess only effort?</a:t>
            </a:r>
          </a:p>
          <a:p>
            <a:r>
              <a:rPr lang="en-US" sz="2000" b="0">
                <a:latin typeface="Times New Roman" panose="02020603050405020304" pitchFamily="18" charset="0"/>
                <a:cs typeface="Times New Roman" panose="02020603050405020304" pitchFamily="18" charset="0"/>
              </a:rPr>
              <a:t>What is the Security Assessment Plan for?</a:t>
            </a:r>
          </a:p>
          <a:p>
            <a:r>
              <a:rPr lang="en-US" sz="2000" b="0">
                <a:latin typeface="Times New Roman" panose="02020603050405020304" pitchFamily="18" charset="0"/>
                <a:cs typeface="Times New Roman" panose="02020603050405020304" pitchFamily="18" charset="0"/>
              </a:rPr>
              <a:t>What is the Security Assessment Report for?</a:t>
            </a:r>
          </a:p>
          <a:p>
            <a:r>
              <a:rPr lang="en-US" sz="2000" b="0">
                <a:latin typeface="Times New Roman" panose="02020603050405020304" pitchFamily="18" charset="0"/>
                <a:cs typeface="Times New Roman" panose="02020603050405020304" pitchFamily="18" charset="0"/>
              </a:rPr>
              <a:t>What is the Risk Assessment Report For?</a:t>
            </a:r>
          </a:p>
          <a:p>
            <a:r>
              <a:rPr lang="en-US" sz="2000" b="0">
                <a:latin typeface="Times New Roman" panose="02020603050405020304" pitchFamily="18" charset="0"/>
                <a:cs typeface="Times New Roman" panose="02020603050405020304" pitchFamily="18" charset="0"/>
              </a:rPr>
              <a:t>Should the CRA provide an In/Out brief to every assessment?</a:t>
            </a:r>
          </a:p>
          <a:p>
            <a:r>
              <a:rPr lang="en-US" sz="2000" b="0">
                <a:latin typeface="Times New Roman" panose="02020603050405020304" pitchFamily="18" charset="0"/>
                <a:cs typeface="Times New Roman" panose="02020603050405020304" pitchFamily="18" charset="0"/>
              </a:rPr>
              <a:t>Are hygiene areas important?</a:t>
            </a:r>
          </a:p>
          <a:p>
            <a:r>
              <a:rPr lang="en-US" sz="2000" b="0">
                <a:latin typeface="Times New Roman" panose="02020603050405020304" pitchFamily="18" charset="0"/>
                <a:cs typeface="Times New Roman" panose="02020603050405020304" pitchFamily="18" charset="0"/>
              </a:rPr>
              <a:t>Can the AO change the risk level?</a:t>
            </a:r>
          </a:p>
          <a:p>
            <a:r>
              <a:rPr lang="en-US" sz="2000" b="0">
                <a:latin typeface="Times New Roman" panose="02020603050405020304" pitchFamily="18" charset="0"/>
                <a:cs typeface="Times New Roman" panose="02020603050405020304" pitchFamily="18" charset="0"/>
              </a:rPr>
              <a:t>Is there an adjudication process?</a:t>
            </a:r>
          </a:p>
          <a:p>
            <a:endParaRPr lang="en-US" sz="2160">
              <a:latin typeface="Times New Roman" panose="02020603050405020304" pitchFamily="18" charset="0"/>
              <a:cs typeface="Times New Roman" panose="02020603050405020304" pitchFamily="18" charset="0"/>
            </a:endParaRPr>
          </a:p>
          <a:p>
            <a:endParaRPr lang="en-US" sz="2160"/>
          </a:p>
        </p:txBody>
      </p:sp>
      <p:sp>
        <p:nvSpPr>
          <p:cNvPr id="6" name="TextBox 5">
            <a:extLst>
              <a:ext uri="{FF2B5EF4-FFF2-40B4-BE49-F238E27FC236}">
                <a16:creationId xmlns:a16="http://schemas.microsoft.com/office/drawing/2014/main" id="{73270C3A-D612-EBF1-B4CE-49BAA7DF10B4}"/>
              </a:ext>
            </a:extLst>
          </p:cNvPr>
          <p:cNvSpPr txBox="1"/>
          <p:nvPr/>
        </p:nvSpPr>
        <p:spPr>
          <a:xfrm>
            <a:off x="403241" y="5705468"/>
            <a:ext cx="8298667" cy="646331"/>
          </a:xfrm>
          <a:prstGeom prst="rect">
            <a:avLst/>
          </a:prstGeom>
          <a:solidFill>
            <a:srgbClr val="00B0F0"/>
          </a:solidFill>
          <a:scene3d>
            <a:camera prst="orthographicFront"/>
            <a:lightRig rig="threePt" dir="t"/>
          </a:scene3d>
          <a:sp3d>
            <a:bevelT prst="angle"/>
          </a:sp3d>
        </p:spPr>
        <p:txBody>
          <a:bodyPr wrap="square" rtlCol="0">
            <a:spAutoFit/>
          </a:bodyPr>
          <a:lstStyle/>
          <a:p>
            <a:pPr marL="0" marR="0" lvl="0" indent="0" algn="ctr" defTabSz="914364"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a:ln>
                  <a:noFill/>
                </a:ln>
                <a:solidFill>
                  <a:srgbClr val="000000"/>
                </a:solidFill>
                <a:effectLst/>
                <a:uLnTx/>
                <a:uFillTx/>
                <a:latin typeface="Arial" charset="0"/>
                <a:ea typeface="+mn-ea"/>
                <a:cs typeface="Arial"/>
                <a:sym typeface="Arial"/>
              </a:rPr>
              <a:t>Risk of Use is communicated to:</a:t>
            </a:r>
          </a:p>
          <a:p>
            <a:pPr marL="0" marR="0" lvl="0" indent="0" algn="ctr" defTabSz="914364"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a:ln>
                  <a:noFill/>
                </a:ln>
                <a:solidFill>
                  <a:srgbClr val="000000"/>
                </a:solidFill>
                <a:effectLst/>
                <a:uLnTx/>
                <a:uFillTx/>
                <a:latin typeface="Arial" charset="0"/>
                <a:ea typeface="+mn-ea"/>
                <a:cs typeface="Arial"/>
                <a:sym typeface="Arial"/>
              </a:rPr>
              <a:t>Acquisition, Enterprise and Operational Stakeholders</a:t>
            </a:r>
          </a:p>
        </p:txBody>
      </p:sp>
    </p:spTree>
    <p:extLst>
      <p:ext uri="{BB962C8B-B14F-4D97-AF65-F5344CB8AC3E}">
        <p14:creationId xmlns:p14="http://schemas.microsoft.com/office/powerpoint/2010/main" val="2083834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7D52EF-B794-8451-D701-54030AFCE07A}"/>
              </a:ext>
            </a:extLst>
          </p:cNvPr>
          <p:cNvSpPr>
            <a:spLocks noGrp="1"/>
          </p:cNvSpPr>
          <p:nvPr>
            <p:ph type="title"/>
          </p:nvPr>
        </p:nvSpPr>
        <p:spPr/>
        <p:txBody>
          <a:bodyPr/>
          <a:lstStyle/>
          <a:p>
            <a:r>
              <a:rPr lang="en-US"/>
              <a:t>Module 6</a:t>
            </a:r>
          </a:p>
        </p:txBody>
      </p:sp>
      <p:sp>
        <p:nvSpPr>
          <p:cNvPr id="5" name="Text Placeholder 4">
            <a:extLst>
              <a:ext uri="{FF2B5EF4-FFF2-40B4-BE49-F238E27FC236}">
                <a16:creationId xmlns:a16="http://schemas.microsoft.com/office/drawing/2014/main" id="{7CD9E4C6-16F0-7973-487E-ED22581B4518}"/>
              </a:ext>
            </a:extLst>
          </p:cNvPr>
          <p:cNvSpPr>
            <a:spLocks noGrp="1"/>
          </p:cNvSpPr>
          <p:nvPr>
            <p:ph type="body" idx="1"/>
          </p:nvPr>
        </p:nvSpPr>
        <p:spPr/>
        <p:txBody>
          <a:bodyPr/>
          <a:lstStyle/>
          <a:p>
            <a:r>
              <a:rPr lang="en-US"/>
              <a:t>Continuous Execution</a:t>
            </a:r>
          </a:p>
        </p:txBody>
      </p:sp>
    </p:spTree>
    <p:extLst>
      <p:ext uri="{BB962C8B-B14F-4D97-AF65-F5344CB8AC3E}">
        <p14:creationId xmlns:p14="http://schemas.microsoft.com/office/powerpoint/2010/main" val="22495583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a:bodyPr>
          <a:lstStyle/>
          <a:p>
            <a:r>
              <a:rPr lang="en-US"/>
              <a:t>Continuous Monitoring</a:t>
            </a:r>
          </a:p>
        </p:txBody>
      </p:sp>
      <p:sp>
        <p:nvSpPr>
          <p:cNvPr id="8" name="Text Placeholder 3">
            <a:extLst>
              <a:ext uri="{FF2B5EF4-FFF2-40B4-BE49-F238E27FC236}">
                <a16:creationId xmlns:a16="http://schemas.microsoft.com/office/drawing/2014/main" id="{617CBD9E-9D7D-287F-5A31-4FB462147D73}"/>
              </a:ext>
            </a:extLst>
          </p:cNvPr>
          <p:cNvSpPr txBox="1">
            <a:spLocks/>
          </p:cNvSpPr>
          <p:nvPr/>
        </p:nvSpPr>
        <p:spPr>
          <a:xfrm>
            <a:off x="369492" y="1056999"/>
            <a:ext cx="8425312" cy="4924425"/>
          </a:xfrm>
          <a:prstGeom prst="rect">
            <a:avLst/>
          </a:prstGeom>
        </p:spPr>
        <p:txBody>
          <a:bodyPr/>
          <a:lstStyle>
            <a:lvl1pPr marL="457200" indent="-228600" algn="l" defTabSz="685800" rtl="0" eaLnBrk="1" latinLnBrk="0" hangingPunct="1">
              <a:lnSpc>
                <a:spcPct val="100000"/>
              </a:lnSpc>
              <a:spcBef>
                <a:spcPts val="0"/>
              </a:spcBef>
              <a:spcAft>
                <a:spcPts val="600"/>
              </a:spcAft>
              <a:buClr>
                <a:srgbClr val="355E93"/>
              </a:buClr>
              <a:buFont typeface="Arial" panose="020B0604020202020204" pitchFamily="34" charset="0"/>
              <a:buChar char="•"/>
              <a:defRPr sz="2100" kern="1200">
                <a:solidFill>
                  <a:srgbClr val="333333"/>
                </a:solidFill>
                <a:latin typeface="Arial" panose="020B0604020202020204" pitchFamily="34" charset="0"/>
                <a:ea typeface="+mn-ea"/>
                <a:cs typeface="Arial" panose="020B0604020202020204" pitchFamily="34" charset="0"/>
              </a:defRPr>
            </a:lvl1pPr>
            <a:lvl2pPr marL="685800" indent="-228600" algn="l" defTabSz="685800" rtl="0" eaLnBrk="1" latinLnBrk="0" hangingPunct="1">
              <a:lnSpc>
                <a:spcPct val="100000"/>
              </a:lnSpc>
              <a:spcBef>
                <a:spcPts val="0"/>
              </a:spcBef>
              <a:spcAft>
                <a:spcPts val="600"/>
              </a:spcAft>
              <a:buClr>
                <a:srgbClr val="355E93"/>
              </a:buClr>
              <a:buFont typeface="Wingdings" panose="05000000000000000000" pitchFamily="2" charset="2"/>
              <a:buChar char="§"/>
              <a:defRPr sz="1800" kern="1200">
                <a:solidFill>
                  <a:srgbClr val="333333"/>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0"/>
              </a:spcBef>
              <a:spcAft>
                <a:spcPts val="600"/>
              </a:spcAft>
              <a:buClr>
                <a:srgbClr val="355E93"/>
              </a:buClr>
              <a:buFont typeface="Courier New" panose="02070309020205020404" pitchFamily="49" charset="0"/>
              <a:buChar char="o"/>
              <a:defRPr sz="1500" kern="1200">
                <a:solidFill>
                  <a:srgbClr val="333333"/>
                </a:solidFill>
                <a:latin typeface="Arial" panose="020B0604020202020204" pitchFamily="34" charset="0"/>
                <a:ea typeface="+mn-ea"/>
                <a:cs typeface="Arial" panose="020B0604020202020204" pitchFamily="34" charset="0"/>
              </a:defRPr>
            </a:lvl3pPr>
            <a:lvl4pPr marL="1143000" indent="-228600" algn="l" defTabSz="685800" rtl="0" eaLnBrk="1" latinLnBrk="0" hangingPunct="1">
              <a:lnSpc>
                <a:spcPct val="100000"/>
              </a:lnSpc>
              <a:spcBef>
                <a:spcPts val="0"/>
              </a:spcBef>
              <a:spcAft>
                <a:spcPts val="600"/>
              </a:spcAft>
              <a:buClr>
                <a:srgbClr val="355E93"/>
              </a:buClr>
              <a:buFont typeface="Wingdings" panose="05000000000000000000" pitchFamily="2" charset="2"/>
              <a:buChar char="§"/>
              <a:defRPr sz="1350" kern="1200">
                <a:solidFill>
                  <a:srgbClr val="333333"/>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33333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Wingdings" panose="05000000000000000000" pitchFamily="2" charset="2"/>
              <a:buChar char="§"/>
            </a:pPr>
            <a:r>
              <a:rPr lang="en-US" sz="1000" b="1">
                <a:cs typeface="Times New Roman" panose="02020603050405020304" pitchFamily="18" charset="0"/>
              </a:rPr>
              <a:t>System and Environmental Changes</a:t>
            </a:r>
          </a:p>
          <a:p>
            <a:pPr marL="628650" lvl="1" indent="-285750">
              <a:buFont typeface="Arial" panose="020B0604020202020204" pitchFamily="34" charset="0"/>
              <a:buChar char="•"/>
            </a:pPr>
            <a:r>
              <a:rPr lang="en-US" sz="1000">
                <a:latin typeface="Times New Roman" panose="02020603050405020304" pitchFamily="18" charset="0"/>
                <a:cs typeface="Times New Roman" panose="02020603050405020304" pitchFamily="18" charset="0"/>
              </a:rPr>
              <a:t>Program should conduct a security impact analysis</a:t>
            </a:r>
          </a:p>
          <a:p>
            <a:pPr marL="971550" lvl="2" indent="-285750"/>
            <a:r>
              <a:rPr lang="en-US" sz="1000">
                <a:latin typeface="Times New Roman" panose="02020603050405020304" pitchFamily="18" charset="0"/>
                <a:cs typeface="Times New Roman" panose="02020603050405020304" pitchFamily="18" charset="0"/>
              </a:rPr>
              <a:t>Do the proposed or actual changes to the system or its environment of operation affect the security state of the system?</a:t>
            </a:r>
          </a:p>
          <a:p>
            <a:pPr marL="971550" lvl="2" indent="-285750"/>
            <a:r>
              <a:rPr lang="en-US" sz="1000">
                <a:latin typeface="Times New Roman" panose="02020603050405020304" pitchFamily="18" charset="0"/>
                <a:cs typeface="Times New Roman" panose="02020603050405020304" pitchFamily="18" charset="0"/>
              </a:rPr>
              <a:t>No security-related changes to the system or its environment of operation should be implemented without first consulting with appropriate organizational officials/entities (e.g., configuration control board, SISO, CRA). </a:t>
            </a:r>
          </a:p>
          <a:p>
            <a:pPr marL="971550" lvl="2" indent="-285750"/>
            <a:r>
              <a:rPr lang="en-US" sz="1000">
                <a:latin typeface="Times New Roman" panose="02020603050405020304" pitchFamily="18" charset="0"/>
                <a:cs typeface="Times New Roman" panose="02020603050405020304" pitchFamily="18" charset="0"/>
              </a:rPr>
              <a:t>The AO/AODR uses the revised and updated artifacts to determine if a formal reauthorization action is necessary.</a:t>
            </a:r>
          </a:p>
          <a:p>
            <a:pPr marL="971550" lvl="2" indent="-285750"/>
            <a:r>
              <a:rPr lang="en-US" sz="1000">
                <a:latin typeface="Times New Roman" panose="02020603050405020304" pitchFamily="18" charset="0"/>
                <a:cs typeface="Times New Roman" panose="02020603050405020304" pitchFamily="18" charset="0"/>
              </a:rPr>
              <a:t>Most routine changes to a system or its environment of operation can be handled by the organization’s ISCM program, thus supporting near real-time risk management; however, for the most critical controls, automated tools (e.g., dashboards) may be required to provide timely notifications and allow for quick responses.</a:t>
            </a:r>
          </a:p>
          <a:p>
            <a:pPr marL="285750" indent="-285750">
              <a:buFont typeface="Wingdings" panose="05000000000000000000" pitchFamily="2" charset="2"/>
              <a:buChar char="§"/>
            </a:pPr>
            <a:r>
              <a:rPr lang="en-US" sz="1000" b="1">
                <a:cs typeface="Times New Roman" panose="02020603050405020304" pitchFamily="18" charset="0"/>
              </a:rPr>
              <a:t>Ongoing Remediation Actions</a:t>
            </a:r>
          </a:p>
          <a:p>
            <a:pPr marL="628650" lvl="1" indent="-285750">
              <a:buFont typeface="Arial" panose="020B0604020202020204" pitchFamily="34" charset="0"/>
              <a:buChar char="•"/>
            </a:pPr>
            <a:r>
              <a:rPr lang="en-US" sz="1000">
                <a:latin typeface="Times New Roman" panose="02020603050405020304" pitchFamily="18" charset="0"/>
                <a:cs typeface="Times New Roman" panose="02020603050405020304" pitchFamily="18" charset="0"/>
              </a:rPr>
              <a:t>This task is focused on conducting remediation actions based on the results of ISCM activities, assessment of risk, and outstanding items in the POA&amp;M.</a:t>
            </a:r>
          </a:p>
          <a:p>
            <a:pPr marL="285750" indent="-285750">
              <a:buFont typeface="Wingdings" panose="05000000000000000000" pitchFamily="2" charset="2"/>
              <a:buChar char="§"/>
            </a:pPr>
            <a:r>
              <a:rPr lang="en-US" sz="1000" b="1">
                <a:cs typeface="Times New Roman" panose="02020603050405020304" pitchFamily="18" charset="0"/>
              </a:rPr>
              <a:t>Key Updates</a:t>
            </a:r>
          </a:p>
          <a:p>
            <a:pPr marL="628650" lvl="1" indent="-285750">
              <a:buFont typeface="Arial" panose="020B0604020202020204" pitchFamily="34" charset="0"/>
              <a:buChar char="•"/>
            </a:pPr>
            <a:r>
              <a:rPr lang="en-US" sz="1000">
                <a:latin typeface="Times New Roman" panose="02020603050405020304" pitchFamily="18" charset="0"/>
                <a:cs typeface="Times New Roman" panose="02020603050405020304" pitchFamily="18" charset="0"/>
              </a:rPr>
              <a:t>This task includes updating the SP, RAR, SAR, and POA&amp;M based on the results of the ISCM process.</a:t>
            </a:r>
          </a:p>
          <a:p>
            <a:pPr marL="628650" lvl="1" indent="-285750">
              <a:buFont typeface="Arial" panose="020B0604020202020204" pitchFamily="34" charset="0"/>
              <a:buChar char="•"/>
            </a:pPr>
            <a:r>
              <a:rPr lang="en-US" sz="1000">
                <a:latin typeface="Times New Roman" panose="02020603050405020304" pitchFamily="18" charset="0"/>
                <a:cs typeface="Times New Roman" panose="02020603050405020304" pitchFamily="18" charset="0"/>
              </a:rPr>
              <a:t>The ISSM/ISSO must assist the CRA in updating and maintaining the RAR and SAR based on the results of ISCM. </a:t>
            </a:r>
          </a:p>
          <a:p>
            <a:pPr marL="285750" indent="-285750">
              <a:buFont typeface="Wingdings" panose="05000000000000000000" pitchFamily="2" charset="2"/>
              <a:buChar char="§"/>
            </a:pPr>
            <a:r>
              <a:rPr lang="en-US" sz="1000" b="1">
                <a:cs typeface="Times New Roman" panose="02020603050405020304" pitchFamily="18" charset="0"/>
              </a:rPr>
              <a:t>Security Status Reporting</a:t>
            </a:r>
          </a:p>
          <a:p>
            <a:pPr marL="628650" lvl="1" indent="-285750">
              <a:buFont typeface="Arial" panose="020B0604020202020204" pitchFamily="34" charset="0"/>
              <a:buChar char="•"/>
            </a:pPr>
            <a:r>
              <a:rPr lang="en-US" sz="1000">
                <a:latin typeface="Times New Roman" panose="02020603050405020304" pitchFamily="18" charset="0"/>
                <a:cs typeface="Times New Roman" panose="02020603050405020304" pitchFamily="18" charset="0"/>
              </a:rPr>
              <a:t>This task is focused on reporting the security status of the system (including the effectiveness of security requirements employed within and inherited by the system) to the AO and other appropriate organizational officials on a continuous basis in accordance with the ISCM strategy.</a:t>
            </a:r>
          </a:p>
          <a:p>
            <a:pPr marL="285750" indent="-285750">
              <a:buFont typeface="Wingdings" panose="05000000000000000000" pitchFamily="2" charset="2"/>
              <a:buChar char="§"/>
            </a:pPr>
            <a:r>
              <a:rPr lang="en-US" sz="1000" b="1">
                <a:latin typeface="Times New Roman" panose="02020603050405020304" pitchFamily="18" charset="0"/>
                <a:cs typeface="Times New Roman" panose="02020603050405020304" pitchFamily="18" charset="0"/>
              </a:rPr>
              <a:t>Ongoing Risk Determination and Acceptance</a:t>
            </a:r>
          </a:p>
          <a:p>
            <a:pPr marL="628650" lvl="1" indent="-285750">
              <a:buFont typeface="Arial" panose="020B0604020202020204" pitchFamily="34" charset="0"/>
              <a:buChar char="•"/>
            </a:pPr>
            <a:r>
              <a:rPr lang="en-US" sz="1000">
                <a:latin typeface="Times New Roman" panose="02020603050405020304" pitchFamily="18" charset="0"/>
                <a:cs typeface="Times New Roman" panose="02020603050405020304" pitchFamily="18" charset="0"/>
              </a:rPr>
              <a:t> This task includes the AO reviewing the reported security status of the system (including the effectiveness of security requirements employed within and inherited by the system) on a continuous basis in accordance with the ISCM strategy to determine whether the risk to organizational operations, organizational assets, individuals, other organizations, or the Nation remains acceptable. The AO responds accordingly to the changed security status, which may include changing the authorization decision from an ATO to an ATO with conditions, or to a DATO.</a:t>
            </a:r>
          </a:p>
          <a:p>
            <a:pPr marL="285750" indent="-285750">
              <a:buFont typeface="Wingdings" panose="05000000000000000000" pitchFamily="2" charset="2"/>
              <a:buChar char="§"/>
            </a:pPr>
            <a:r>
              <a:rPr lang="en-US" sz="1000" b="1">
                <a:cs typeface="Times New Roman" panose="02020603050405020304" pitchFamily="18" charset="0"/>
              </a:rPr>
              <a:t>System Removal and Disposal (Decommissioning)</a:t>
            </a:r>
          </a:p>
          <a:p>
            <a:pPr marL="514350" lvl="1" indent="-171450">
              <a:buFont typeface="Arial" panose="020B0604020202020204" pitchFamily="34" charset="0"/>
              <a:buChar char="•"/>
            </a:pPr>
            <a:r>
              <a:rPr lang="en-US" sz="1000">
                <a:latin typeface="Times New Roman" panose="02020603050405020304" pitchFamily="18" charset="0"/>
                <a:cs typeface="Times New Roman" panose="02020603050405020304" pitchFamily="18" charset="0"/>
              </a:rPr>
              <a:t>This task is focused on implementing a system decommissioning strategy, when needed, and involves executing required actions when a system is removed from service.</a:t>
            </a:r>
          </a:p>
          <a:p>
            <a:pPr marL="517525" lvl="1" indent="-174625">
              <a:buFont typeface="Arial" panose="020B0604020202020204" pitchFamily="34" charset="0"/>
              <a:buChar char="•"/>
            </a:pPr>
            <a:r>
              <a:rPr lang="en-US" sz="1000">
                <a:latin typeface="Times New Roman" panose="02020603050405020304" pitchFamily="18" charset="0"/>
                <a:cs typeface="Times New Roman" panose="02020603050405020304" pitchFamily="18" charset="0"/>
              </a:rPr>
              <a:t>The ISO is responsible for implementing a system decommissioning strategy, when one is needed.</a:t>
            </a:r>
          </a:p>
        </p:txBody>
      </p:sp>
    </p:spTree>
    <p:extLst>
      <p:ext uri="{BB962C8B-B14F-4D97-AF65-F5344CB8AC3E}">
        <p14:creationId xmlns:p14="http://schemas.microsoft.com/office/powerpoint/2010/main" val="10833139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a:bodyPr>
          <a:lstStyle/>
          <a:p>
            <a:r>
              <a:rPr lang="en-US"/>
              <a:t>Conditions and Residual Risk</a:t>
            </a:r>
          </a:p>
        </p:txBody>
      </p:sp>
      <p:sp>
        <p:nvSpPr>
          <p:cNvPr id="2" name="Text Placeholder 3">
            <a:extLst>
              <a:ext uri="{FF2B5EF4-FFF2-40B4-BE49-F238E27FC236}">
                <a16:creationId xmlns:a16="http://schemas.microsoft.com/office/drawing/2014/main" id="{757134EA-77F4-EBD7-4217-F00BE442215D}"/>
              </a:ext>
            </a:extLst>
          </p:cNvPr>
          <p:cNvSpPr txBox="1">
            <a:spLocks/>
          </p:cNvSpPr>
          <p:nvPr/>
        </p:nvSpPr>
        <p:spPr>
          <a:xfrm>
            <a:off x="359344" y="1092565"/>
            <a:ext cx="8425312" cy="4924425"/>
          </a:xfrm>
          <a:prstGeom prst="rect">
            <a:avLst/>
          </a:prstGeom>
        </p:spPr>
        <p:txBody>
          <a:bodyPr/>
          <a:lstStyle>
            <a:lvl1pPr marL="457200" indent="-228600" algn="l" defTabSz="685800" rtl="0" eaLnBrk="1" latinLnBrk="0" hangingPunct="1">
              <a:lnSpc>
                <a:spcPct val="100000"/>
              </a:lnSpc>
              <a:spcBef>
                <a:spcPts val="0"/>
              </a:spcBef>
              <a:spcAft>
                <a:spcPts val="600"/>
              </a:spcAft>
              <a:buClr>
                <a:srgbClr val="355E93"/>
              </a:buClr>
              <a:buFont typeface="Arial" panose="020B0604020202020204" pitchFamily="34" charset="0"/>
              <a:buChar char="•"/>
              <a:defRPr sz="2100" kern="1200">
                <a:solidFill>
                  <a:srgbClr val="333333"/>
                </a:solidFill>
                <a:latin typeface="Arial" panose="020B0604020202020204" pitchFamily="34" charset="0"/>
                <a:ea typeface="+mn-ea"/>
                <a:cs typeface="Arial" panose="020B0604020202020204" pitchFamily="34" charset="0"/>
              </a:defRPr>
            </a:lvl1pPr>
            <a:lvl2pPr marL="685800" indent="-228600" algn="l" defTabSz="685800" rtl="0" eaLnBrk="1" latinLnBrk="0" hangingPunct="1">
              <a:lnSpc>
                <a:spcPct val="100000"/>
              </a:lnSpc>
              <a:spcBef>
                <a:spcPts val="0"/>
              </a:spcBef>
              <a:spcAft>
                <a:spcPts val="600"/>
              </a:spcAft>
              <a:buClr>
                <a:srgbClr val="355E93"/>
              </a:buClr>
              <a:buFont typeface="Wingdings" panose="05000000000000000000" pitchFamily="2" charset="2"/>
              <a:buChar char="§"/>
              <a:defRPr sz="1800" kern="1200">
                <a:solidFill>
                  <a:srgbClr val="333333"/>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0"/>
              </a:spcBef>
              <a:spcAft>
                <a:spcPts val="600"/>
              </a:spcAft>
              <a:buClr>
                <a:srgbClr val="355E93"/>
              </a:buClr>
              <a:buFont typeface="Courier New" panose="02070309020205020404" pitchFamily="49" charset="0"/>
              <a:buChar char="o"/>
              <a:defRPr sz="1500" kern="1200">
                <a:solidFill>
                  <a:srgbClr val="333333"/>
                </a:solidFill>
                <a:latin typeface="Arial" panose="020B0604020202020204" pitchFamily="34" charset="0"/>
                <a:ea typeface="+mn-ea"/>
                <a:cs typeface="Arial" panose="020B0604020202020204" pitchFamily="34" charset="0"/>
              </a:defRPr>
            </a:lvl3pPr>
            <a:lvl4pPr marL="1143000" indent="-228600" algn="l" defTabSz="685800" rtl="0" eaLnBrk="1" latinLnBrk="0" hangingPunct="1">
              <a:lnSpc>
                <a:spcPct val="100000"/>
              </a:lnSpc>
              <a:spcBef>
                <a:spcPts val="0"/>
              </a:spcBef>
              <a:spcAft>
                <a:spcPts val="600"/>
              </a:spcAft>
              <a:buClr>
                <a:srgbClr val="355E93"/>
              </a:buClr>
              <a:buFont typeface="Wingdings" panose="05000000000000000000" pitchFamily="2" charset="2"/>
              <a:buChar char="§"/>
              <a:defRPr sz="1350" kern="1200">
                <a:solidFill>
                  <a:srgbClr val="333333"/>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33333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Wingdings" panose="05000000000000000000" pitchFamily="2" charset="2"/>
              <a:buChar char="§"/>
            </a:pPr>
            <a:r>
              <a:rPr lang="en-US" sz="1400" b="1">
                <a:cs typeface="Times New Roman" panose="02020603050405020304" pitchFamily="18" charset="0"/>
              </a:rPr>
              <a:t>Source documents</a:t>
            </a:r>
          </a:p>
          <a:p>
            <a:pPr marL="628650" lvl="1" indent="-285750">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CRA Risk Recommendation Letter</a:t>
            </a:r>
          </a:p>
          <a:p>
            <a:pPr marL="628650" lvl="1" indent="-285750">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AO Authorization Letter</a:t>
            </a:r>
          </a:p>
          <a:p>
            <a:pPr marL="628650" lvl="1" indent="-285750">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Risk Assessment/Analysis Report</a:t>
            </a:r>
          </a:p>
          <a:p>
            <a:pPr marL="628650" lvl="1" indent="-285750">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Plan of Action and Milestones</a:t>
            </a:r>
          </a:p>
          <a:p>
            <a:pPr marL="628650" lvl="1" indent="-285750">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DISA STIGs/Scans</a:t>
            </a:r>
          </a:p>
          <a:p>
            <a:pPr marL="628650" lvl="1" indent="-285750">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SCAP Compliance </a:t>
            </a:r>
          </a:p>
          <a:p>
            <a:pPr marL="285750" indent="-285750">
              <a:buFont typeface="Wingdings" panose="05000000000000000000" pitchFamily="2" charset="2"/>
              <a:buChar char="§"/>
            </a:pPr>
            <a:r>
              <a:rPr lang="en-US" sz="1400" b="1">
                <a:cs typeface="Times New Roman" panose="02020603050405020304" pitchFamily="18" charset="0"/>
              </a:rPr>
              <a:t>Level of Impact </a:t>
            </a:r>
            <a:r>
              <a:rPr lang="en-US" sz="1400">
                <a:cs typeface="Times New Roman" panose="02020603050405020304" pitchFamily="18" charset="0"/>
              </a:rPr>
              <a:t>- Determine the level of impact associated with the undesirable consequences of the threat event (i.e., potential harm to organizational operations, organizational assets, individuals, other organizations, or the Nation) of the threat event.</a:t>
            </a:r>
          </a:p>
          <a:p>
            <a:pPr marL="285750" indent="-285750">
              <a:buFont typeface="Wingdings" panose="05000000000000000000" pitchFamily="2" charset="2"/>
              <a:buChar char="§"/>
            </a:pPr>
            <a:r>
              <a:rPr lang="en-US" sz="1400" b="1">
                <a:latin typeface="Times New Roman" panose="02020603050405020304" pitchFamily="18" charset="0"/>
                <a:cs typeface="Times New Roman" panose="02020603050405020304" pitchFamily="18" charset="0"/>
              </a:rPr>
              <a:t>Residual Risk Level </a:t>
            </a:r>
            <a:r>
              <a:rPr lang="en-US" sz="1400">
                <a:latin typeface="Times New Roman" panose="02020603050405020304" pitchFamily="18" charset="0"/>
                <a:cs typeface="Times New Roman" panose="02020603050405020304" pitchFamily="18" charset="0"/>
              </a:rPr>
              <a:t>- </a:t>
            </a:r>
            <a:r>
              <a:rPr lang="en-US" sz="1400"/>
              <a:t>For individual entries in the RAR, indicates the residual risk level expected after mitigations are implemented (as described in the POA&amp;M). Identifies the risk level as one of the following, low, moderate or high).</a:t>
            </a:r>
          </a:p>
          <a:p>
            <a:pPr marL="285750" indent="-285750">
              <a:buFont typeface="Wingdings" panose="05000000000000000000" pitchFamily="2" charset="2"/>
              <a:buChar char="§"/>
            </a:pPr>
            <a:r>
              <a:rPr lang="en-US" sz="1400" b="1">
                <a:latin typeface="Times New Roman" panose="02020603050405020304" pitchFamily="18" charset="0"/>
                <a:cs typeface="Times New Roman" panose="02020603050405020304" pitchFamily="18" charset="0"/>
              </a:rPr>
              <a:t>Number of requirements with Risks identified</a:t>
            </a:r>
            <a:r>
              <a:rPr lang="en-US" sz="1400">
                <a:latin typeface="Times New Roman" panose="02020603050405020304" pitchFamily="18" charset="0"/>
                <a:cs typeface="Times New Roman" panose="02020603050405020304" pitchFamily="18" charset="0"/>
              </a:rPr>
              <a:t> - Indicates the number of requirements identified for each level of risk (i.e.</a:t>
            </a:r>
            <a:r>
              <a:rPr lang="en-US" sz="140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low, moderate or high)</a:t>
            </a:r>
          </a:p>
          <a:p>
            <a:pPr marL="285750" indent="-285750">
              <a:buFont typeface="Wingdings" panose="05000000000000000000" pitchFamily="2" charset="2"/>
              <a:buChar char="§"/>
            </a:pPr>
            <a:r>
              <a:rPr lang="en-US" sz="1400" b="1"/>
              <a:t>Overall Risk Posture </a:t>
            </a:r>
            <a:r>
              <a:rPr lang="en-US" sz="1400"/>
              <a:t>- Describe the overall level of risk (e.g., low, moderate or high,) to the system, considering all individual risks, mitigating factors, environment, architecture, system's security categorization, historical evidence, etc.</a:t>
            </a:r>
            <a:endParaRPr lang="en-US" sz="1400">
              <a:latin typeface="Times New Roman" panose="02020603050405020304" pitchFamily="18" charset="0"/>
              <a:cs typeface="Times New Roman" panose="02020603050405020304" pitchFamily="18" charset="0"/>
            </a:endParaRPr>
          </a:p>
          <a:p>
            <a:pPr marL="628650" lvl="1" indent="-285750">
              <a:buFont typeface="Arial" panose="020B0604020202020204" pitchFamily="34" charset="0"/>
              <a:buChar char="•"/>
            </a:pPr>
            <a:endParaRPr lang="en-US" sz="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588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a:bodyPr>
          <a:lstStyle/>
          <a:p>
            <a:r>
              <a:rPr lang="en-US"/>
              <a:t>No Security Impact</a:t>
            </a:r>
          </a:p>
        </p:txBody>
      </p:sp>
      <p:sp>
        <p:nvSpPr>
          <p:cNvPr id="3" name="Text Placeholder 3">
            <a:extLst>
              <a:ext uri="{FF2B5EF4-FFF2-40B4-BE49-F238E27FC236}">
                <a16:creationId xmlns:a16="http://schemas.microsoft.com/office/drawing/2014/main" id="{5BEF0C97-719A-FBBA-93B3-6CBD5CFF6459}"/>
              </a:ext>
            </a:extLst>
          </p:cNvPr>
          <p:cNvSpPr txBox="1">
            <a:spLocks/>
          </p:cNvSpPr>
          <p:nvPr/>
        </p:nvSpPr>
        <p:spPr>
          <a:xfrm>
            <a:off x="359344" y="1007049"/>
            <a:ext cx="8425312" cy="5109091"/>
          </a:xfrm>
          <a:prstGeom prst="rect">
            <a:avLst/>
          </a:prstGeom>
        </p:spPr>
        <p:txBody>
          <a:bodyPr/>
          <a:lstStyle>
            <a:lvl1pPr marL="457200" indent="-228600" algn="l" defTabSz="685800" rtl="0" eaLnBrk="1" latinLnBrk="0" hangingPunct="1">
              <a:lnSpc>
                <a:spcPct val="100000"/>
              </a:lnSpc>
              <a:spcBef>
                <a:spcPts val="0"/>
              </a:spcBef>
              <a:spcAft>
                <a:spcPts val="600"/>
              </a:spcAft>
              <a:buClr>
                <a:srgbClr val="355E93"/>
              </a:buClr>
              <a:buFont typeface="Arial" panose="020B0604020202020204" pitchFamily="34" charset="0"/>
              <a:buChar char="•"/>
              <a:defRPr sz="2100" kern="1200">
                <a:solidFill>
                  <a:srgbClr val="333333"/>
                </a:solidFill>
                <a:latin typeface="Arial" panose="020B0604020202020204" pitchFamily="34" charset="0"/>
                <a:ea typeface="+mn-ea"/>
                <a:cs typeface="Arial" panose="020B0604020202020204" pitchFamily="34" charset="0"/>
              </a:defRPr>
            </a:lvl1pPr>
            <a:lvl2pPr marL="685800" indent="-228600" algn="l" defTabSz="685800" rtl="0" eaLnBrk="1" latinLnBrk="0" hangingPunct="1">
              <a:lnSpc>
                <a:spcPct val="100000"/>
              </a:lnSpc>
              <a:spcBef>
                <a:spcPts val="0"/>
              </a:spcBef>
              <a:spcAft>
                <a:spcPts val="600"/>
              </a:spcAft>
              <a:buClr>
                <a:srgbClr val="355E93"/>
              </a:buClr>
              <a:buFont typeface="Wingdings" panose="05000000000000000000" pitchFamily="2" charset="2"/>
              <a:buChar char="§"/>
              <a:defRPr sz="1800" kern="1200">
                <a:solidFill>
                  <a:srgbClr val="333333"/>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0"/>
              </a:spcBef>
              <a:spcAft>
                <a:spcPts val="600"/>
              </a:spcAft>
              <a:buClr>
                <a:srgbClr val="355E93"/>
              </a:buClr>
              <a:buFont typeface="Courier New" panose="02070309020205020404" pitchFamily="49" charset="0"/>
              <a:buChar char="o"/>
              <a:defRPr sz="1500" kern="1200">
                <a:solidFill>
                  <a:srgbClr val="333333"/>
                </a:solidFill>
                <a:latin typeface="Arial" panose="020B0604020202020204" pitchFamily="34" charset="0"/>
                <a:ea typeface="+mn-ea"/>
                <a:cs typeface="Arial" panose="020B0604020202020204" pitchFamily="34" charset="0"/>
              </a:defRPr>
            </a:lvl3pPr>
            <a:lvl4pPr marL="1143000" indent="-228600" algn="l" defTabSz="685800" rtl="0" eaLnBrk="1" latinLnBrk="0" hangingPunct="1">
              <a:lnSpc>
                <a:spcPct val="100000"/>
              </a:lnSpc>
              <a:spcBef>
                <a:spcPts val="0"/>
              </a:spcBef>
              <a:spcAft>
                <a:spcPts val="600"/>
              </a:spcAft>
              <a:buClr>
                <a:srgbClr val="355E93"/>
              </a:buClr>
              <a:buFont typeface="Wingdings" panose="05000000000000000000" pitchFamily="2" charset="2"/>
              <a:buChar char="§"/>
              <a:defRPr sz="1350" kern="1200">
                <a:solidFill>
                  <a:srgbClr val="333333"/>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33333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spcAft>
                <a:spcPts val="0"/>
              </a:spcAft>
              <a:buFont typeface="Wingdings" panose="05000000000000000000" pitchFamily="2" charset="2"/>
              <a:buChar char="§"/>
            </a:pPr>
            <a:r>
              <a:rPr lang="en-US" sz="1100" b="1">
                <a:solidFill>
                  <a:srgbClr val="000000"/>
                </a:solidFill>
                <a:latin typeface="Times New Roman" panose="02020603050405020304" pitchFamily="18" charset="0"/>
                <a:ea typeface="Calibri" panose="020F0502020204030204" pitchFamily="34" charset="0"/>
              </a:rPr>
              <a:t>Minor and or No Security impact - </a:t>
            </a:r>
            <a:r>
              <a:rPr lang="en-US" sz="1100">
                <a:solidFill>
                  <a:srgbClr val="000000"/>
                </a:solidFill>
                <a:latin typeface="Times New Roman" panose="02020603050405020304" pitchFamily="18" charset="0"/>
                <a:ea typeface="Calibri" panose="020F0502020204030204" pitchFamily="34" charset="0"/>
              </a:rPr>
              <a:t> hardware and software changes to information systems may require AO authorization. These upgrades require an administrative update to the SSP. Examples of non-security-relevant changes include: </a:t>
            </a:r>
          </a:p>
          <a:p>
            <a:pPr marL="0" indent="0" defTabSz="914400">
              <a:spcAft>
                <a:spcPts val="0"/>
              </a:spcAft>
              <a:buClrTx/>
              <a:buFontTx/>
              <a:buNone/>
              <a:defRPr/>
            </a:pPr>
            <a:endParaRPr lang="en-US" sz="1100" kern="0">
              <a:solidFill>
                <a:srgbClr val="000000"/>
              </a:solidFill>
              <a:latin typeface="Times New Roman" panose="02020603050405020304" pitchFamily="18" charset="0"/>
              <a:ea typeface="Calibri" panose="020F0502020204030204" pitchFamily="34" charset="0"/>
              <a:cs typeface="+mn-cs"/>
            </a:endParaRPr>
          </a:p>
          <a:p>
            <a:pPr marL="628650" indent="-287338" defTabSz="914400">
              <a:spcAft>
                <a:spcPts val="0"/>
              </a:spcAft>
              <a:buClrTx/>
              <a:defRPr/>
            </a:pPr>
            <a:r>
              <a:rPr lang="en-US" sz="1100" kern="0">
                <a:solidFill>
                  <a:srgbClr val="000000"/>
                </a:solidFill>
                <a:latin typeface="Times New Roman" panose="02020603050405020304" pitchFamily="18" charset="0"/>
                <a:ea typeface="Calibri" panose="020F0502020204030204" pitchFamily="34" charset="0"/>
                <a:cs typeface="+mn-cs"/>
              </a:rPr>
              <a:t>No-security impact software version updates and/or upgrades. </a:t>
            </a:r>
          </a:p>
          <a:p>
            <a:pPr marL="628650" indent="-287338" defTabSz="914400">
              <a:spcAft>
                <a:spcPts val="0"/>
              </a:spcAft>
              <a:buClrTx/>
              <a:defRPr/>
            </a:pPr>
            <a:r>
              <a:rPr lang="en-US" sz="1100" kern="0">
                <a:solidFill>
                  <a:srgbClr val="000000"/>
                </a:solidFill>
                <a:latin typeface="Times New Roman" panose="02020603050405020304" pitchFamily="18" charset="0"/>
                <a:ea typeface="Calibri" panose="020F0502020204030204" pitchFamily="34" charset="0"/>
                <a:cs typeface="+mn-cs"/>
              </a:rPr>
              <a:t>Addition of identical workstation type with approved image to an authorized system. </a:t>
            </a:r>
          </a:p>
          <a:p>
            <a:pPr marL="628650" indent="-287338" defTabSz="914400">
              <a:spcAft>
                <a:spcPts val="0"/>
              </a:spcAft>
              <a:buClrTx/>
              <a:defRPr/>
            </a:pPr>
            <a:r>
              <a:rPr lang="en-US" sz="1100" kern="0">
                <a:solidFill>
                  <a:srgbClr val="000000"/>
                </a:solidFill>
                <a:latin typeface="Times New Roman" panose="02020603050405020304" pitchFamily="18" charset="0"/>
                <a:ea typeface="Calibri" panose="020F0502020204030204" pitchFamily="34" charset="0"/>
                <a:cs typeface="+mn-cs"/>
              </a:rPr>
              <a:t>Replacement of failed servers/system components with identical spares. </a:t>
            </a:r>
          </a:p>
          <a:p>
            <a:pPr marL="628650" indent="-287338" defTabSz="914400">
              <a:spcAft>
                <a:spcPts val="0"/>
              </a:spcAft>
              <a:buClrTx/>
              <a:defRPr/>
            </a:pPr>
            <a:r>
              <a:rPr lang="en-US" sz="1100" kern="0">
                <a:solidFill>
                  <a:srgbClr val="000000"/>
                </a:solidFill>
                <a:latin typeface="Times New Roman" panose="02020603050405020304" pitchFamily="18" charset="0"/>
                <a:ea typeface="Calibri" panose="020F0502020204030204" pitchFamily="34" charset="0"/>
                <a:cs typeface="+mn-cs"/>
              </a:rPr>
              <a:t>Replacement of hard drives/tape back-up. </a:t>
            </a:r>
          </a:p>
          <a:p>
            <a:pPr marL="171450" indent="-171450">
              <a:spcAft>
                <a:spcPts val="0"/>
              </a:spcAft>
              <a:buFont typeface="Wingdings" panose="05000000000000000000" pitchFamily="2" charset="2"/>
              <a:buChar char="§"/>
            </a:pPr>
            <a:endParaRPr lang="en-US" sz="1100">
              <a:solidFill>
                <a:srgbClr val="000000"/>
              </a:solidFill>
              <a:ea typeface="Calibri" panose="020F0502020204030204" pitchFamily="34" charset="0"/>
            </a:endParaRPr>
          </a:p>
          <a:p>
            <a:pPr marL="285750" indent="-285750">
              <a:buFont typeface="Wingdings" panose="05000000000000000000" pitchFamily="2" charset="2"/>
              <a:buChar char="§"/>
            </a:pPr>
            <a:r>
              <a:rPr lang="en-US" sz="1100" b="1">
                <a:cs typeface="Times New Roman" panose="02020603050405020304" pitchFamily="18" charset="0"/>
              </a:rPr>
              <a:t>Security Impacting Changes - </a:t>
            </a:r>
            <a:r>
              <a:rPr lang="en-US" sz="1100">
                <a:cs typeface="Times New Roman" panose="02020603050405020304" pitchFamily="18" charset="0"/>
              </a:rPr>
              <a:t>any hardware or software that is “security enforcing,” “security supporting,” or “security non-interfering” which can affect an IS’s configuration, functionality, or users’ privileges, and has the potential to change the risk imposed on the IS.</a:t>
            </a:r>
          </a:p>
          <a:p>
            <a:pPr marL="628650" lvl="1" indent="-285750">
              <a:buFont typeface="Arial" panose="020B0604020202020204" pitchFamily="34" charset="0"/>
              <a:buChar char="•"/>
            </a:pPr>
            <a:r>
              <a:rPr lang="en-US" sz="1100">
                <a:latin typeface="Times New Roman" panose="02020603050405020304" pitchFamily="18" charset="0"/>
                <a:cs typeface="Times New Roman" panose="02020603050405020304" pitchFamily="18" charset="0"/>
              </a:rPr>
              <a:t>Changes that modify the security support structure.</a:t>
            </a:r>
          </a:p>
          <a:p>
            <a:pPr marL="628650" lvl="1" indent="-285750">
              <a:buFont typeface="Arial" panose="020B0604020202020204" pitchFamily="34" charset="0"/>
              <a:buChar char="•"/>
            </a:pPr>
            <a:r>
              <a:rPr lang="en-US" sz="1100">
                <a:latin typeface="Times New Roman" panose="02020603050405020304" pitchFamily="18" charset="0"/>
                <a:cs typeface="Times New Roman" panose="02020603050405020304" pitchFamily="18" charset="0"/>
              </a:rPr>
              <a:t>Operating system changes (e.g., Windows 7 to Windows 10).</a:t>
            </a:r>
          </a:p>
          <a:p>
            <a:pPr marL="628650" lvl="1" indent="-285750">
              <a:buFont typeface="Arial" panose="020B0604020202020204" pitchFamily="34" charset="0"/>
              <a:buChar char="•"/>
            </a:pPr>
            <a:r>
              <a:rPr lang="en-US" sz="1100">
                <a:latin typeface="Times New Roman" panose="02020603050405020304" pitchFamily="18" charset="0"/>
                <a:cs typeface="Times New Roman" panose="02020603050405020304" pitchFamily="18" charset="0"/>
              </a:rPr>
              <a:t>Security Relevant software version upgrades (e.g., Update to Microsoft Office beyond AFT tool capabilities, firmware update for security appliances).</a:t>
            </a:r>
          </a:p>
          <a:p>
            <a:pPr marL="628650" lvl="1" indent="-285750">
              <a:buFont typeface="Arial" panose="020B0604020202020204" pitchFamily="34" charset="0"/>
              <a:buChar char="•"/>
            </a:pPr>
            <a:r>
              <a:rPr lang="en-US" sz="1100">
                <a:latin typeface="Times New Roman" panose="02020603050405020304" pitchFamily="18" charset="0"/>
                <a:cs typeface="Times New Roman" panose="02020603050405020304" pitchFamily="18" charset="0"/>
              </a:rPr>
              <a:t>Addition of security relevant software not previously approved for the systems.</a:t>
            </a:r>
          </a:p>
          <a:p>
            <a:pPr marL="628650" lvl="1" indent="-285750">
              <a:buFont typeface="Arial" panose="020B0604020202020204" pitchFamily="34" charset="0"/>
              <a:buChar char="•"/>
            </a:pPr>
            <a:r>
              <a:rPr lang="en-US" sz="1100">
                <a:latin typeface="Times New Roman" panose="02020603050405020304" pitchFamily="18" charset="0"/>
                <a:cs typeface="Times New Roman" panose="02020603050405020304" pitchFamily="18" charset="0"/>
              </a:rPr>
              <a:t>Addition of new server function.</a:t>
            </a:r>
          </a:p>
          <a:p>
            <a:pPr marL="628650" lvl="1" indent="-285750">
              <a:buFont typeface="Arial" panose="020B0604020202020204" pitchFamily="34" charset="0"/>
              <a:buChar char="•"/>
            </a:pPr>
            <a:r>
              <a:rPr lang="en-US" sz="1100">
                <a:latin typeface="Times New Roman" panose="02020603050405020304" pitchFamily="18" charset="0"/>
                <a:cs typeface="Times New Roman" panose="02020603050405020304" pitchFamily="18" charset="0"/>
              </a:rPr>
              <a:t>New hardware models</a:t>
            </a:r>
          </a:p>
          <a:p>
            <a:pPr marL="628650" lvl="1" indent="-285750">
              <a:buFont typeface="Arial" panose="020B0604020202020204" pitchFamily="34" charset="0"/>
              <a:buChar char="•"/>
            </a:pPr>
            <a:r>
              <a:rPr lang="en-US" sz="1100">
                <a:latin typeface="Times New Roman" panose="02020603050405020304" pitchFamily="18" charset="0"/>
                <a:cs typeface="Times New Roman" panose="02020603050405020304" pitchFamily="18" charset="0"/>
              </a:rPr>
              <a:t>Modification to system ports, protocols and services (PPS).</a:t>
            </a:r>
          </a:p>
          <a:p>
            <a:pPr marL="628650" lvl="1" indent="-285750">
              <a:buFont typeface="Arial" panose="020B0604020202020204" pitchFamily="34" charset="0"/>
              <a:buChar char="•"/>
            </a:pPr>
            <a:r>
              <a:rPr lang="en-US" sz="1100">
                <a:latin typeface="Times New Roman" panose="02020603050405020304" pitchFamily="18" charset="0"/>
                <a:cs typeface="Times New Roman" panose="02020603050405020304" pitchFamily="18" charset="0"/>
              </a:rPr>
              <a:t>Major vulnerabilities discovered after assessment and/or authorization.</a:t>
            </a:r>
          </a:p>
          <a:p>
            <a:pPr marL="628650" lvl="1" indent="-285750">
              <a:buFont typeface="Arial" panose="020B0604020202020204" pitchFamily="34" charset="0"/>
              <a:buChar char="•"/>
            </a:pPr>
            <a:r>
              <a:rPr lang="en-US" sz="1100">
                <a:latin typeface="Times New Roman" panose="02020603050405020304" pitchFamily="18" charset="0"/>
                <a:cs typeface="Times New Roman" panose="02020603050405020304" pitchFamily="18" charset="0"/>
              </a:rPr>
              <a:t>Changes to the confidentiality, integrity, or availability requirements (e.g., changing from a moderate impact level to high impact level).</a:t>
            </a:r>
          </a:p>
          <a:p>
            <a:pPr marL="628650" lvl="1" indent="-285750">
              <a:buFont typeface="Arial" panose="020B0604020202020204" pitchFamily="34" charset="0"/>
              <a:buChar char="•"/>
            </a:pPr>
            <a:r>
              <a:rPr lang="en-US" sz="1100">
                <a:latin typeface="Times New Roman" panose="02020603050405020304" pitchFamily="18" charset="0"/>
                <a:cs typeface="Times New Roman" panose="02020603050405020304" pitchFamily="18" charset="0"/>
              </a:rPr>
              <a:t>Changes in system encryption methods.</a:t>
            </a:r>
          </a:p>
          <a:p>
            <a:pPr marL="628650" lvl="1" indent="-285750">
              <a:buFont typeface="Arial" panose="020B0604020202020204" pitchFamily="34" charset="0"/>
              <a:buChar char="•"/>
            </a:pPr>
            <a:r>
              <a:rPr lang="en-US" sz="1100">
                <a:latin typeface="Times New Roman" panose="02020603050405020304" pitchFamily="18" charset="0"/>
                <a:cs typeface="Times New Roman" panose="02020603050405020304" pitchFamily="18" charset="0"/>
              </a:rPr>
              <a:t>Changes to interconnections.</a:t>
            </a:r>
          </a:p>
          <a:p>
            <a:pPr marL="628650" lvl="1" indent="-285750">
              <a:buFont typeface="Arial" panose="020B0604020202020204" pitchFamily="34" charset="0"/>
              <a:buChar char="•"/>
            </a:pPr>
            <a:r>
              <a:rPr lang="en-US" sz="1100">
                <a:latin typeface="Times New Roman" panose="02020603050405020304" pitchFamily="18" charset="0"/>
                <a:cs typeface="Times New Roman" panose="02020603050405020304" pitchFamily="18" charset="0"/>
              </a:rPr>
              <a:t>Changes to operating environment (e.g., external information system introduces media capability; introduction of Voice over Internet Protocol (IP) (VoIP) (classified or unclassified); foreign nationals move in next door; system is relocated).</a:t>
            </a:r>
          </a:p>
          <a:p>
            <a:pPr marL="628650" lvl="1" indent="-285750">
              <a:buFont typeface="Arial" panose="020B0604020202020204" pitchFamily="34" charset="0"/>
              <a:buChar char="•"/>
            </a:pPr>
            <a:r>
              <a:rPr lang="en-US" sz="1100">
                <a:latin typeface="Times New Roman" panose="02020603050405020304" pitchFamily="18" charset="0"/>
                <a:cs typeface="Times New Roman" panose="02020603050405020304" pitchFamily="18" charset="0"/>
              </a:rPr>
              <a:t>Significant increased threat increasing the organization/site’s residual risk.</a:t>
            </a:r>
            <a:r>
              <a:rPr lang="en-US" sz="1200">
                <a:solidFill>
                  <a:srgbClr val="000000"/>
                </a:solidFill>
                <a:latin typeface="Times New Roman" panose="02020603050405020304" pitchFamily="18" charset="0"/>
                <a:ea typeface="Calibri" panose="020F0502020204030204" pitchFamily="34" charset="0"/>
              </a:rPr>
              <a:t> </a:t>
            </a:r>
          </a:p>
          <a:p>
            <a:pPr marL="628650" lvl="1" indent="-285750">
              <a:buFont typeface="Arial" panose="020B0604020202020204" pitchFamily="34" charset="0"/>
              <a:buChar char="•"/>
            </a:pPr>
            <a:endParaRPr lang="en-US" sz="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9460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a:bodyPr>
          <a:lstStyle/>
          <a:p>
            <a:r>
              <a:rPr lang="en-US"/>
              <a:t>Reciprocity</a:t>
            </a:r>
          </a:p>
        </p:txBody>
      </p:sp>
      <p:sp>
        <p:nvSpPr>
          <p:cNvPr id="2" name="Google Shape;94;p3">
            <a:extLst>
              <a:ext uri="{FF2B5EF4-FFF2-40B4-BE49-F238E27FC236}">
                <a16:creationId xmlns:a16="http://schemas.microsoft.com/office/drawing/2014/main" id="{C31BF9D6-F790-29D0-7BB5-2E528A178192}"/>
              </a:ext>
            </a:extLst>
          </p:cNvPr>
          <p:cNvSpPr txBox="1"/>
          <p:nvPr/>
        </p:nvSpPr>
        <p:spPr>
          <a:xfrm>
            <a:off x="367948" y="2090172"/>
            <a:ext cx="3779049" cy="332394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Noto Sans Symbols"/>
              <a:buChar char="⮚"/>
            </a:pPr>
            <a:r>
              <a:rPr lang="en-US" sz="1400" b="1" i="0" u="none" strike="noStrike" cap="none">
                <a:solidFill>
                  <a:schemeClr val="dk1"/>
                </a:solidFill>
                <a:latin typeface="Arial"/>
                <a:ea typeface="Arial"/>
                <a:cs typeface="Arial"/>
                <a:sym typeface="Arial"/>
              </a:rPr>
              <a:t>Reuse Information System Resources and Decrease Work Effort</a:t>
            </a:r>
            <a:endParaRPr/>
          </a:p>
          <a:p>
            <a:pPr marL="285750" marR="0" lvl="0" indent="-196850" algn="l" rtl="0">
              <a:spcBef>
                <a:spcPts val="0"/>
              </a:spcBef>
              <a:spcAft>
                <a:spcPts val="0"/>
              </a:spcAft>
              <a:buClr>
                <a:schemeClr val="dk1"/>
              </a:buClr>
              <a:buSzPts val="1400"/>
              <a:buFont typeface="Noto Sans Symbols"/>
              <a:buNone/>
            </a:pPr>
            <a:endParaRPr sz="1400" b="1" i="0" u="none" strike="noStrike" cap="none">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Noto Sans Symbols"/>
              <a:buChar char="⮚"/>
            </a:pPr>
            <a:r>
              <a:rPr lang="en-US" sz="1400" b="1" i="0" u="none" strike="noStrike" cap="none">
                <a:solidFill>
                  <a:schemeClr val="dk1"/>
                </a:solidFill>
                <a:latin typeface="Arial"/>
                <a:ea typeface="Arial"/>
                <a:cs typeface="Arial"/>
                <a:sym typeface="Arial"/>
              </a:rPr>
              <a:t>Interoperability</a:t>
            </a:r>
            <a:endParaRPr/>
          </a:p>
          <a:p>
            <a:pPr marL="285750" marR="0" lvl="0" indent="-196850" algn="l" rtl="0">
              <a:spcBef>
                <a:spcPts val="0"/>
              </a:spcBef>
              <a:spcAft>
                <a:spcPts val="0"/>
              </a:spcAft>
              <a:buClr>
                <a:schemeClr val="dk1"/>
              </a:buClr>
              <a:buSzPts val="1400"/>
              <a:buFont typeface="Noto Sans Symbols"/>
              <a:buNone/>
            </a:pPr>
            <a:endParaRPr sz="1400" b="1" i="0" u="none" strike="noStrike" cap="none">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Noto Sans Symbols"/>
              <a:buChar char="⮚"/>
            </a:pPr>
            <a:r>
              <a:rPr lang="en-US" sz="1400" b="1" i="0" u="none" strike="noStrike" cap="none">
                <a:solidFill>
                  <a:schemeClr val="dk1"/>
                </a:solidFill>
                <a:latin typeface="Arial"/>
                <a:ea typeface="Arial"/>
                <a:cs typeface="Arial"/>
                <a:sym typeface="Arial"/>
              </a:rPr>
              <a:t>Level of trust based off transparency</a:t>
            </a:r>
            <a:endParaRPr/>
          </a:p>
          <a:p>
            <a:pPr marL="285750" marR="0" lvl="0" indent="-196850" algn="l" rtl="0">
              <a:spcBef>
                <a:spcPts val="0"/>
              </a:spcBef>
              <a:spcAft>
                <a:spcPts val="0"/>
              </a:spcAft>
              <a:buClr>
                <a:schemeClr val="dk1"/>
              </a:buClr>
              <a:buSzPts val="1400"/>
              <a:buFont typeface="Noto Sans Symbols"/>
              <a:buNone/>
            </a:pPr>
            <a:endParaRPr sz="1400" b="1" i="0" u="none" strike="noStrike" cap="none">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Noto Sans Symbols"/>
              <a:buChar char="⮚"/>
            </a:pPr>
            <a:r>
              <a:rPr lang="en-US" sz="1400" b="1" i="0" u="none" strike="noStrike" cap="none">
                <a:solidFill>
                  <a:schemeClr val="dk1"/>
                </a:solidFill>
                <a:latin typeface="Arial"/>
                <a:ea typeface="Arial"/>
                <a:cs typeface="Arial"/>
                <a:sym typeface="Arial"/>
              </a:rPr>
              <a:t>Uniform processes</a:t>
            </a:r>
            <a:endParaRPr/>
          </a:p>
          <a:p>
            <a:pPr marL="285750" marR="0" lvl="0" indent="-196850" algn="l" rtl="0">
              <a:spcBef>
                <a:spcPts val="0"/>
              </a:spcBef>
              <a:spcAft>
                <a:spcPts val="0"/>
              </a:spcAft>
              <a:buClr>
                <a:schemeClr val="dk1"/>
              </a:buClr>
              <a:buSzPts val="1400"/>
              <a:buFont typeface="Noto Sans Symbols"/>
              <a:buNone/>
            </a:pPr>
            <a:endParaRPr sz="1400" b="1" i="0" u="none" strike="noStrike" cap="none">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Noto Sans Symbols"/>
              <a:buChar char="⮚"/>
            </a:pPr>
            <a:r>
              <a:rPr lang="en-US" sz="1400" b="1" i="0" u="none" strike="noStrike" cap="none">
                <a:solidFill>
                  <a:schemeClr val="dk1"/>
                </a:solidFill>
                <a:latin typeface="Arial"/>
                <a:ea typeface="Arial"/>
                <a:cs typeface="Arial"/>
                <a:sym typeface="Arial"/>
              </a:rPr>
              <a:t>Cost savings</a:t>
            </a:r>
            <a:endParaRPr/>
          </a:p>
          <a:p>
            <a:pPr marL="285750" marR="0" lvl="0" indent="-196850" algn="l" rtl="0">
              <a:spcBef>
                <a:spcPts val="0"/>
              </a:spcBef>
              <a:spcAft>
                <a:spcPts val="0"/>
              </a:spcAft>
              <a:buClr>
                <a:schemeClr val="dk1"/>
              </a:buClr>
              <a:buSzPts val="1400"/>
              <a:buFont typeface="Noto Sans Symbols"/>
              <a:buNone/>
            </a:pPr>
            <a:endParaRPr sz="1400" b="1" i="0" u="none" strike="noStrike" cap="none">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Noto Sans Symbols"/>
              <a:buChar char="⮚"/>
            </a:pPr>
            <a:r>
              <a:rPr lang="en-US" sz="1400" b="1" i="0" u="none" strike="noStrike" cap="none">
                <a:solidFill>
                  <a:schemeClr val="dk1"/>
                </a:solidFill>
                <a:latin typeface="Arial"/>
                <a:ea typeface="Arial"/>
                <a:cs typeface="Arial"/>
                <a:sym typeface="Arial"/>
              </a:rPr>
              <a:t>Improved Scheduling </a:t>
            </a:r>
          </a:p>
          <a:p>
            <a:pPr marL="285750" marR="0" lvl="0" indent="-285750" algn="l" rtl="0">
              <a:spcBef>
                <a:spcPts val="0"/>
              </a:spcBef>
              <a:spcAft>
                <a:spcPts val="0"/>
              </a:spcAft>
              <a:buClr>
                <a:schemeClr val="dk1"/>
              </a:buClr>
              <a:buSzPts val="1400"/>
              <a:buFont typeface="Noto Sans Symbols"/>
              <a:buChar char="⮚"/>
            </a:pPr>
            <a:endParaRPr lang="en-US" sz="1400" b="1">
              <a:solidFill>
                <a:schemeClr val="dk1"/>
              </a:solidFill>
              <a:latin typeface="Arial"/>
              <a:cs typeface="Arial"/>
              <a:sym typeface="Arial"/>
            </a:endParaRPr>
          </a:p>
          <a:p>
            <a:pPr marL="285750" marR="0" lvl="0" indent="-285750" algn="l" rtl="0">
              <a:spcBef>
                <a:spcPts val="0"/>
              </a:spcBef>
              <a:spcAft>
                <a:spcPts val="0"/>
              </a:spcAft>
              <a:buClr>
                <a:schemeClr val="dk1"/>
              </a:buClr>
              <a:buSzPts val="1400"/>
              <a:buFont typeface="Noto Sans Symbols"/>
              <a:buChar char="⮚"/>
            </a:pPr>
            <a:r>
              <a:rPr lang="en-US" sz="1400" b="1">
                <a:solidFill>
                  <a:schemeClr val="dk1"/>
                </a:solidFill>
                <a:latin typeface="Arial"/>
                <a:cs typeface="Arial"/>
                <a:sym typeface="Arial"/>
              </a:rPr>
              <a:t>Evidence to current and future stakeholders</a:t>
            </a:r>
            <a:endParaRPr/>
          </a:p>
        </p:txBody>
      </p:sp>
      <p:graphicFrame>
        <p:nvGraphicFramePr>
          <p:cNvPr id="5" name="Google Shape;93;p3">
            <a:extLst>
              <a:ext uri="{FF2B5EF4-FFF2-40B4-BE49-F238E27FC236}">
                <a16:creationId xmlns:a16="http://schemas.microsoft.com/office/drawing/2014/main" id="{B58166FC-C4A6-470D-A31A-E833DF14DA14}"/>
              </a:ext>
            </a:extLst>
          </p:cNvPr>
          <p:cNvGraphicFramePr/>
          <p:nvPr/>
        </p:nvGraphicFramePr>
        <p:xfrm>
          <a:off x="4146997" y="1289019"/>
          <a:ext cx="4572000" cy="5079630"/>
        </p:xfrm>
        <a:graphic>
          <a:graphicData uri="http://schemas.openxmlformats.org/presentationml/2006/ole">
            <mc:AlternateContent xmlns:mc="http://schemas.openxmlformats.org/markup-compatibility/2006">
              <mc:Choice xmlns:v="urn:schemas-microsoft-com:vml" Requires="v">
                <p:oleObj spid="_x0000_s72705" r:id="rId3" imgW="4572000" imgH="5079630" progId="AcroExch.Document.DC">
                  <p:embed/>
                </p:oleObj>
              </mc:Choice>
              <mc:Fallback>
                <p:oleObj r:id="rId3" imgW="4572000" imgH="5079630" progId="AcroExch.Document.DC">
                  <p:embed/>
                  <p:pic>
                    <p:nvPicPr>
                      <p:cNvPr id="5" name="Google Shape;93;p3">
                        <a:extLst>
                          <a:ext uri="{FF2B5EF4-FFF2-40B4-BE49-F238E27FC236}">
                            <a16:creationId xmlns:a16="http://schemas.microsoft.com/office/drawing/2014/main" id="{B58166FC-C4A6-470D-A31A-E833DF14DA14}"/>
                          </a:ext>
                        </a:extLst>
                      </p:cNvPr>
                      <p:cNvPicPr preferRelativeResize="0"/>
                      <p:nvPr/>
                    </p:nvPicPr>
                    <p:blipFill rotWithShape="1">
                      <a:blip r:embed="rId4">
                        <a:alphaModFix/>
                      </a:blip>
                      <a:srcRect/>
                      <a:stretch/>
                    </p:blipFill>
                    <p:spPr>
                      <a:xfrm>
                        <a:off x="4146997" y="1289019"/>
                        <a:ext cx="4572000" cy="507963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66202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88CE-2E1F-8537-0076-DBBBC6DFE534}"/>
              </a:ext>
            </a:extLst>
          </p:cNvPr>
          <p:cNvSpPr>
            <a:spLocks noGrp="1"/>
          </p:cNvSpPr>
          <p:nvPr>
            <p:ph type="title"/>
          </p:nvPr>
        </p:nvSpPr>
        <p:spPr/>
        <p:txBody>
          <a:bodyPr/>
          <a:lstStyle/>
          <a:p>
            <a:r>
              <a:rPr lang="en-US"/>
              <a:t>Fast Track -  What is it?</a:t>
            </a:r>
          </a:p>
        </p:txBody>
      </p:sp>
      <p:sp>
        <p:nvSpPr>
          <p:cNvPr id="6" name="TextBox 5">
            <a:extLst>
              <a:ext uri="{FF2B5EF4-FFF2-40B4-BE49-F238E27FC236}">
                <a16:creationId xmlns:a16="http://schemas.microsoft.com/office/drawing/2014/main" id="{117EFAC8-85B7-7CE9-AC04-D2895FDB63EF}"/>
              </a:ext>
            </a:extLst>
          </p:cNvPr>
          <p:cNvSpPr txBox="1"/>
          <p:nvPr/>
        </p:nvSpPr>
        <p:spPr>
          <a:xfrm>
            <a:off x="533400" y="1347028"/>
            <a:ext cx="8229599" cy="4154984"/>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sz="2000">
                <a:latin typeface="Times New Roman" panose="02020603050405020304" pitchFamily="18" charset="0"/>
              </a:rPr>
              <a:t>Simple approach to rendering an authorization.</a:t>
            </a:r>
          </a:p>
          <a:p>
            <a:pPr marL="1200150" lvl="2" indent="-285750">
              <a:buFont typeface="Courier New" panose="02070309020205020404" pitchFamily="49" charset="0"/>
              <a:buChar char="o"/>
            </a:pPr>
            <a:r>
              <a:rPr lang="en-US" sz="2000">
                <a:latin typeface="Times New Roman" panose="02020603050405020304" pitchFamily="18" charset="0"/>
              </a:rPr>
              <a:t>Introduces the “Agile Authorization Process”, think Assessment and Authorization Process</a:t>
            </a:r>
          </a:p>
          <a:p>
            <a:pPr marL="742950" lvl="1" indent="-285750">
              <a:buFont typeface="Arial" panose="020B0604020202020204" pitchFamily="34" charset="0"/>
              <a:buChar char="•"/>
            </a:pPr>
            <a:r>
              <a:rPr lang="en-US" sz="2000">
                <a:latin typeface="Times New Roman" panose="02020603050405020304" pitchFamily="18" charset="0"/>
              </a:rPr>
              <a:t>Streamlined to fully comply with Risk Management Framework’s (RMF) intent</a:t>
            </a:r>
          </a:p>
          <a:p>
            <a:pPr marL="742950" lvl="1" indent="-285750">
              <a:lnSpc>
                <a:spcPct val="150000"/>
              </a:lnSpc>
              <a:buFont typeface="Arial" panose="020B0604020202020204" pitchFamily="34" charset="0"/>
              <a:buChar char="•"/>
            </a:pPr>
            <a:r>
              <a:rPr lang="en-US" sz="2000">
                <a:latin typeface="Times New Roman" panose="02020603050405020304" pitchFamily="18" charset="0"/>
              </a:rPr>
              <a:t>Focus on “RISK” vice “COMPLIANCE”</a:t>
            </a:r>
          </a:p>
          <a:p>
            <a:pPr marL="742950" lvl="1" indent="-285750">
              <a:lnSpc>
                <a:spcPct val="150000"/>
              </a:lnSpc>
              <a:buFont typeface="Arial" panose="020B0604020202020204" pitchFamily="34" charset="0"/>
              <a:buChar char="•"/>
            </a:pPr>
            <a:r>
              <a:rPr lang="en-US" sz="2000">
                <a:latin typeface="Times New Roman" panose="02020603050405020304" pitchFamily="18" charset="0"/>
              </a:rPr>
              <a:t>Provides AOs the ability to make “Risk-based” determinations</a:t>
            </a:r>
          </a:p>
          <a:p>
            <a:pPr marL="742950" lvl="1" indent="-285750">
              <a:buFont typeface="Arial" panose="020B0604020202020204" pitchFamily="34" charset="0"/>
              <a:buChar char="•"/>
            </a:pPr>
            <a:r>
              <a:rPr lang="en-US" sz="2000">
                <a:latin typeface="Times New Roman" panose="02020603050405020304" pitchFamily="18" charset="0"/>
              </a:rPr>
              <a:t>“Does not” remove/replace requirements to comply with Federal Mandates </a:t>
            </a:r>
          </a:p>
          <a:p>
            <a:pPr marL="742950" lvl="1" indent="-285750">
              <a:buFont typeface="Arial" panose="020B0604020202020204" pitchFamily="34" charset="0"/>
              <a:buChar char="•"/>
            </a:pPr>
            <a:r>
              <a:rPr lang="en-US" sz="2000">
                <a:latin typeface="Times New Roman" panose="02020603050405020304" pitchFamily="18" charset="0"/>
              </a:rPr>
              <a:t>“Applications for Fast Track include developed software for secured cloud infrastructures, but AOs may consider other applications as well.”</a:t>
            </a:r>
          </a:p>
          <a:p>
            <a:pPr marL="742950" lvl="1" indent="-285750">
              <a:buFont typeface="Arial" panose="020B0604020202020204" pitchFamily="34" charset="0"/>
              <a:buChar char="•"/>
            </a:pPr>
            <a:endParaRPr lang="en-US" sz="1400">
              <a:latin typeface="Times New Roman" panose="02020603050405020304" pitchFamily="18" charset="0"/>
            </a:endParaRPr>
          </a:p>
        </p:txBody>
      </p:sp>
    </p:spTree>
    <p:extLst>
      <p:ext uri="{BB962C8B-B14F-4D97-AF65-F5344CB8AC3E}">
        <p14:creationId xmlns:p14="http://schemas.microsoft.com/office/powerpoint/2010/main" val="42216648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fontScale="90000"/>
          </a:bodyPr>
          <a:lstStyle/>
          <a:p>
            <a:r>
              <a:rPr lang="en-US"/>
              <a:t>Reciprocity Agreements and Conditions</a:t>
            </a:r>
          </a:p>
        </p:txBody>
      </p:sp>
      <p:sp>
        <p:nvSpPr>
          <p:cNvPr id="3" name="Google Shape;84;p2">
            <a:extLst>
              <a:ext uri="{FF2B5EF4-FFF2-40B4-BE49-F238E27FC236}">
                <a16:creationId xmlns:a16="http://schemas.microsoft.com/office/drawing/2014/main" id="{B6909CFF-CBDA-F666-5FD2-EE5491F58FCC}"/>
              </a:ext>
            </a:extLst>
          </p:cNvPr>
          <p:cNvSpPr txBox="1">
            <a:spLocks/>
          </p:cNvSpPr>
          <p:nvPr/>
        </p:nvSpPr>
        <p:spPr>
          <a:xfrm>
            <a:off x="276225" y="1504950"/>
            <a:ext cx="4122738" cy="4743450"/>
          </a:xfrm>
          <a:prstGeom prst="rect">
            <a:avLst/>
          </a:prstGeom>
          <a:noFill/>
          <a:ln>
            <a:noFill/>
          </a:ln>
        </p:spPr>
        <p:txBody>
          <a:bodyPr spcFirstLastPara="1" wrap="square" lIns="91425" tIns="45700" rIns="91425" bIns="45700" anchor="t" anchorCtr="0">
            <a:normAutofit/>
          </a:bodyPr>
          <a:lstStyle>
            <a:lvl1pPr marL="457200" indent="-228600" algn="l" defTabSz="685800" rtl="0" eaLnBrk="1" latinLnBrk="0" hangingPunct="1">
              <a:lnSpc>
                <a:spcPct val="100000"/>
              </a:lnSpc>
              <a:spcBef>
                <a:spcPts val="0"/>
              </a:spcBef>
              <a:spcAft>
                <a:spcPts val="600"/>
              </a:spcAft>
              <a:buClr>
                <a:srgbClr val="355E93"/>
              </a:buClr>
              <a:buFont typeface="Arial" panose="020B0604020202020204" pitchFamily="34" charset="0"/>
              <a:buChar char="•"/>
              <a:defRPr sz="2100" kern="1200">
                <a:solidFill>
                  <a:srgbClr val="333333"/>
                </a:solidFill>
                <a:latin typeface="Arial" panose="020B0604020202020204" pitchFamily="34" charset="0"/>
                <a:ea typeface="+mn-ea"/>
                <a:cs typeface="Arial" panose="020B0604020202020204" pitchFamily="34" charset="0"/>
              </a:defRPr>
            </a:lvl1pPr>
            <a:lvl2pPr marL="685800" indent="-228600" algn="l" defTabSz="685800" rtl="0" eaLnBrk="1" latinLnBrk="0" hangingPunct="1">
              <a:lnSpc>
                <a:spcPct val="100000"/>
              </a:lnSpc>
              <a:spcBef>
                <a:spcPts val="0"/>
              </a:spcBef>
              <a:spcAft>
                <a:spcPts val="600"/>
              </a:spcAft>
              <a:buClr>
                <a:srgbClr val="355E93"/>
              </a:buClr>
              <a:buFont typeface="Wingdings" panose="05000000000000000000" pitchFamily="2" charset="2"/>
              <a:buChar char="§"/>
              <a:defRPr sz="1800" kern="1200">
                <a:solidFill>
                  <a:srgbClr val="333333"/>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0"/>
              </a:spcBef>
              <a:spcAft>
                <a:spcPts val="600"/>
              </a:spcAft>
              <a:buClr>
                <a:srgbClr val="355E93"/>
              </a:buClr>
              <a:buFont typeface="Courier New" panose="02070309020205020404" pitchFamily="49" charset="0"/>
              <a:buChar char="o"/>
              <a:defRPr sz="1500" kern="1200">
                <a:solidFill>
                  <a:srgbClr val="333333"/>
                </a:solidFill>
                <a:latin typeface="Arial" panose="020B0604020202020204" pitchFamily="34" charset="0"/>
                <a:ea typeface="+mn-ea"/>
                <a:cs typeface="Arial" panose="020B0604020202020204" pitchFamily="34" charset="0"/>
              </a:defRPr>
            </a:lvl3pPr>
            <a:lvl4pPr marL="1143000" indent="-228600" algn="l" defTabSz="685800" rtl="0" eaLnBrk="1" latinLnBrk="0" hangingPunct="1">
              <a:lnSpc>
                <a:spcPct val="100000"/>
              </a:lnSpc>
              <a:spcBef>
                <a:spcPts val="0"/>
              </a:spcBef>
              <a:spcAft>
                <a:spcPts val="600"/>
              </a:spcAft>
              <a:buClr>
                <a:srgbClr val="355E93"/>
              </a:buClr>
              <a:buFont typeface="Wingdings" panose="05000000000000000000" pitchFamily="2" charset="2"/>
              <a:buChar char="§"/>
              <a:defRPr sz="1350" kern="1200">
                <a:solidFill>
                  <a:srgbClr val="333333"/>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33333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30" indent="-285730">
              <a:lnSpc>
                <a:spcPct val="90000"/>
              </a:lnSpc>
              <a:spcAft>
                <a:spcPts val="0"/>
              </a:spcAft>
              <a:buSzPts val="960"/>
              <a:buFont typeface="Arial" panose="020B0604020202020204" pitchFamily="34" charset="0"/>
              <a:buChar char="■"/>
            </a:pPr>
            <a:r>
              <a:rPr lang="en-US" sz="1200" b="1">
                <a:cs typeface="Times New Roman" panose="02020603050405020304" pitchFamily="18" charset="0"/>
              </a:rPr>
              <a:t>Current Agreements:</a:t>
            </a:r>
          </a:p>
          <a:p>
            <a:pPr marL="537133" indent="-171450">
              <a:lnSpc>
                <a:spcPct val="90000"/>
              </a:lnSpc>
              <a:spcBef>
                <a:spcPts val="300"/>
              </a:spcBef>
              <a:buSzPts val="960"/>
            </a:pPr>
            <a:r>
              <a:rPr lang="en-US" sz="1200">
                <a:cs typeface="Times New Roman" panose="02020603050405020304" pitchFamily="18" charset="0"/>
              </a:rPr>
              <a:t>Stakeholders?</a:t>
            </a:r>
          </a:p>
          <a:p>
            <a:pPr marL="537133" indent="-171450">
              <a:lnSpc>
                <a:spcPct val="90000"/>
              </a:lnSpc>
              <a:spcBef>
                <a:spcPts val="300"/>
              </a:spcBef>
              <a:buSzPts val="960"/>
            </a:pPr>
            <a:r>
              <a:rPr lang="en-US" sz="1200">
                <a:cs typeface="Times New Roman" panose="02020603050405020304" pitchFamily="18" charset="0"/>
              </a:rPr>
              <a:t>Obtain and understand what is currently in place?</a:t>
            </a:r>
          </a:p>
          <a:p>
            <a:pPr marL="285730" indent="-285730">
              <a:lnSpc>
                <a:spcPct val="90000"/>
              </a:lnSpc>
              <a:spcBef>
                <a:spcPts val="600"/>
              </a:spcBef>
              <a:spcAft>
                <a:spcPts val="0"/>
              </a:spcAft>
              <a:buSzPts val="960"/>
              <a:buFont typeface="Arial" panose="020B0604020202020204" pitchFamily="34" charset="0"/>
              <a:buChar char="■"/>
            </a:pPr>
            <a:r>
              <a:rPr lang="en-US" sz="1200" b="1">
                <a:cs typeface="Times New Roman" panose="02020603050405020304" pitchFamily="18" charset="0"/>
              </a:rPr>
              <a:t>Current Conditions:</a:t>
            </a:r>
          </a:p>
          <a:p>
            <a:pPr marL="628630" lvl="1" indent="-285730">
              <a:lnSpc>
                <a:spcPct val="90000"/>
              </a:lnSpc>
              <a:spcBef>
                <a:spcPts val="600"/>
              </a:spcBef>
              <a:buSzPts val="960"/>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What has or has not been done and why?  </a:t>
            </a:r>
          </a:p>
          <a:p>
            <a:pPr marL="628630" lvl="1" indent="-285730">
              <a:lnSpc>
                <a:spcPct val="90000"/>
              </a:lnSpc>
              <a:spcBef>
                <a:spcPts val="600"/>
              </a:spcBef>
              <a:buSzPts val="960"/>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How does that impact your environment/goals?</a:t>
            </a:r>
          </a:p>
          <a:p>
            <a:pPr marL="177769" lvl="1" indent="0">
              <a:lnSpc>
                <a:spcPct val="90000"/>
              </a:lnSpc>
              <a:spcBef>
                <a:spcPts val="300"/>
              </a:spcBef>
              <a:spcAft>
                <a:spcPts val="0"/>
              </a:spcAft>
              <a:buSzPts val="960"/>
              <a:buNone/>
            </a:pPr>
            <a:endParaRPr lang="en-US"/>
          </a:p>
          <a:p>
            <a:pPr marL="688923" lvl="1" indent="-216514">
              <a:lnSpc>
                <a:spcPct val="90000"/>
              </a:lnSpc>
              <a:spcBef>
                <a:spcPts val="325"/>
              </a:spcBef>
              <a:spcAft>
                <a:spcPts val="0"/>
              </a:spcAft>
              <a:buSzPts val="1040"/>
              <a:buFont typeface="Wingdings" panose="05000000000000000000" pitchFamily="2" charset="2"/>
              <a:buNone/>
            </a:pPr>
            <a:endParaRPr lang="en-US" sz="1300"/>
          </a:p>
        </p:txBody>
      </p:sp>
      <p:pic>
        <p:nvPicPr>
          <p:cNvPr id="6" name="Google Shape;85;p2">
            <a:extLst>
              <a:ext uri="{FF2B5EF4-FFF2-40B4-BE49-F238E27FC236}">
                <a16:creationId xmlns:a16="http://schemas.microsoft.com/office/drawing/2014/main" id="{A25CCA0F-4177-9A7E-B81C-6476E36F4CFD}"/>
              </a:ext>
            </a:extLst>
          </p:cNvPr>
          <p:cNvPicPr preferRelativeResize="0"/>
          <p:nvPr/>
        </p:nvPicPr>
        <p:blipFill rotWithShape="1">
          <a:blip r:embed="rId2">
            <a:alphaModFix/>
          </a:blip>
          <a:srcRect/>
          <a:stretch/>
        </p:blipFill>
        <p:spPr>
          <a:xfrm>
            <a:off x="4551368" y="2039526"/>
            <a:ext cx="4122737" cy="3674298"/>
          </a:xfrm>
          <a:prstGeom prst="rect">
            <a:avLst/>
          </a:prstGeom>
          <a:noFill/>
          <a:ln>
            <a:noFill/>
          </a:ln>
        </p:spPr>
      </p:pic>
    </p:spTree>
    <p:extLst>
      <p:ext uri="{BB962C8B-B14F-4D97-AF65-F5344CB8AC3E}">
        <p14:creationId xmlns:p14="http://schemas.microsoft.com/office/powerpoint/2010/main" val="25819569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a:bodyPr>
          <a:lstStyle/>
          <a:p>
            <a:r>
              <a:rPr lang="en-US"/>
              <a:t>Reciprocity - Joint Responsibilities</a:t>
            </a:r>
          </a:p>
        </p:txBody>
      </p:sp>
      <p:sp>
        <p:nvSpPr>
          <p:cNvPr id="2" name="Text Placeholder 3">
            <a:extLst>
              <a:ext uri="{FF2B5EF4-FFF2-40B4-BE49-F238E27FC236}">
                <a16:creationId xmlns:a16="http://schemas.microsoft.com/office/drawing/2014/main" id="{E3C2754B-58C7-1C11-016E-FE802B135464}"/>
              </a:ext>
            </a:extLst>
          </p:cNvPr>
          <p:cNvSpPr txBox="1">
            <a:spLocks/>
          </p:cNvSpPr>
          <p:nvPr/>
        </p:nvSpPr>
        <p:spPr>
          <a:xfrm>
            <a:off x="177069" y="811143"/>
            <a:ext cx="8425312" cy="4278094"/>
          </a:xfrm>
          <a:prstGeom prst="rect">
            <a:avLst/>
          </a:prstGeom>
        </p:spPr>
        <p:txBody>
          <a:bodyPr/>
          <a:lstStyle>
            <a:lvl1pPr marL="457200" indent="-228600" algn="l" defTabSz="685800" rtl="0" eaLnBrk="1" latinLnBrk="0" hangingPunct="1">
              <a:lnSpc>
                <a:spcPct val="100000"/>
              </a:lnSpc>
              <a:spcBef>
                <a:spcPts val="0"/>
              </a:spcBef>
              <a:spcAft>
                <a:spcPts val="600"/>
              </a:spcAft>
              <a:buClr>
                <a:srgbClr val="355E93"/>
              </a:buClr>
              <a:buFont typeface="Arial" panose="020B0604020202020204" pitchFamily="34" charset="0"/>
              <a:buChar char="•"/>
              <a:defRPr sz="2100" kern="1200">
                <a:solidFill>
                  <a:srgbClr val="333333"/>
                </a:solidFill>
                <a:latin typeface="Arial" panose="020B0604020202020204" pitchFamily="34" charset="0"/>
                <a:ea typeface="+mn-ea"/>
                <a:cs typeface="Arial" panose="020B0604020202020204" pitchFamily="34" charset="0"/>
              </a:defRPr>
            </a:lvl1pPr>
            <a:lvl2pPr marL="685800" indent="-228600" algn="l" defTabSz="685800" rtl="0" eaLnBrk="1" latinLnBrk="0" hangingPunct="1">
              <a:lnSpc>
                <a:spcPct val="100000"/>
              </a:lnSpc>
              <a:spcBef>
                <a:spcPts val="0"/>
              </a:spcBef>
              <a:spcAft>
                <a:spcPts val="600"/>
              </a:spcAft>
              <a:buClr>
                <a:srgbClr val="355E93"/>
              </a:buClr>
              <a:buFont typeface="Wingdings" panose="05000000000000000000" pitchFamily="2" charset="2"/>
              <a:buChar char="§"/>
              <a:defRPr sz="1800" kern="1200">
                <a:solidFill>
                  <a:srgbClr val="333333"/>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0"/>
              </a:spcBef>
              <a:spcAft>
                <a:spcPts val="600"/>
              </a:spcAft>
              <a:buClr>
                <a:srgbClr val="355E93"/>
              </a:buClr>
              <a:buFont typeface="Courier New" panose="02070309020205020404" pitchFamily="49" charset="0"/>
              <a:buChar char="o"/>
              <a:defRPr sz="1500" kern="1200">
                <a:solidFill>
                  <a:srgbClr val="333333"/>
                </a:solidFill>
                <a:latin typeface="Arial" panose="020B0604020202020204" pitchFamily="34" charset="0"/>
                <a:ea typeface="+mn-ea"/>
                <a:cs typeface="Arial" panose="020B0604020202020204" pitchFamily="34" charset="0"/>
              </a:defRPr>
            </a:lvl3pPr>
            <a:lvl4pPr marL="1143000" indent="-228600" algn="l" defTabSz="685800" rtl="0" eaLnBrk="1" latinLnBrk="0" hangingPunct="1">
              <a:lnSpc>
                <a:spcPct val="100000"/>
              </a:lnSpc>
              <a:spcBef>
                <a:spcPts val="0"/>
              </a:spcBef>
              <a:spcAft>
                <a:spcPts val="600"/>
              </a:spcAft>
              <a:buClr>
                <a:srgbClr val="355E93"/>
              </a:buClr>
              <a:buFont typeface="Wingdings" panose="05000000000000000000" pitchFamily="2" charset="2"/>
              <a:buChar char="§"/>
              <a:defRPr sz="1350" kern="1200">
                <a:solidFill>
                  <a:srgbClr val="333333"/>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33333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28650" lvl="1" indent="-285750">
              <a:buFont typeface="Arial" panose="020B0604020202020204" pitchFamily="34" charset="0"/>
              <a:buChar char="•"/>
            </a:pPr>
            <a:endParaRPr lang="en-US" sz="1400">
              <a:latin typeface="Times New Roman" panose="02020603050405020304" pitchFamily="18" charset="0"/>
              <a:cs typeface="Times New Roman" panose="02020603050405020304" pitchFamily="18" charset="0"/>
            </a:endParaRPr>
          </a:p>
          <a:p>
            <a:pPr marL="628650" lvl="1" indent="-28575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Prior to entering into an agreement, or deploying a type-authorized system, receiving and originating organizations need to complete several tasks. These tasks may include:</a:t>
            </a:r>
          </a:p>
          <a:p>
            <a:pPr marL="628650" lvl="1" indent="-285750">
              <a:buFont typeface="Arial" panose="020B0604020202020204" pitchFamily="34" charset="0"/>
              <a:buChar char="•"/>
            </a:pPr>
            <a:endParaRPr lang="en-US" sz="1200">
              <a:latin typeface="Times New Roman" panose="02020603050405020304" pitchFamily="18" charset="0"/>
              <a:cs typeface="Times New Roman" panose="02020603050405020304" pitchFamily="18" charset="0"/>
            </a:endParaRPr>
          </a:p>
          <a:p>
            <a:pPr marL="971550" lvl="2" indent="-285750">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Identify who is responsible for providing the resources (e.g., funding, hardware, software, and personnel) required managing and operating the system.</a:t>
            </a:r>
          </a:p>
          <a:p>
            <a:pPr lvl="2"/>
            <a:endParaRPr lang="en-US" sz="1200">
              <a:latin typeface="Times New Roman" panose="02020603050405020304" pitchFamily="18" charset="0"/>
              <a:cs typeface="Times New Roman" panose="02020603050405020304" pitchFamily="18" charset="0"/>
            </a:endParaRPr>
          </a:p>
          <a:p>
            <a:pPr marL="971550" lvl="2" indent="-285750">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Verify compliance and maintenance of the type authorization by the originating organization.</a:t>
            </a:r>
          </a:p>
          <a:p>
            <a:pPr lvl="2"/>
            <a:endParaRPr lang="en-US" sz="1200">
              <a:latin typeface="Times New Roman" panose="02020603050405020304" pitchFamily="18" charset="0"/>
              <a:cs typeface="Times New Roman" panose="02020603050405020304" pitchFamily="18" charset="0"/>
            </a:endParaRPr>
          </a:p>
          <a:p>
            <a:pPr marL="971550" lvl="2" indent="-285750">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Ensure the receiving organization implements the appropriate installation security requirements required by the authorization package and applies mitigation strategies as directed by the originating organization's Plan of Action &amp; Milestones (POA&amp;M).</a:t>
            </a:r>
          </a:p>
          <a:p>
            <a:pPr lvl="2"/>
            <a:endParaRPr lang="en-US" sz="1200">
              <a:latin typeface="Times New Roman" panose="02020603050405020304" pitchFamily="18" charset="0"/>
              <a:cs typeface="Times New Roman" panose="02020603050405020304" pitchFamily="18" charset="0"/>
            </a:endParaRPr>
          </a:p>
          <a:p>
            <a:pPr marL="971550" lvl="2" indent="-285750">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Ensure the type authorization and/or interconnected systems are not adversely affected by new (or aggregated) vulnerabilities.</a:t>
            </a:r>
          </a:p>
          <a:p>
            <a:pPr lvl="2"/>
            <a:endParaRPr lang="en-US" sz="1200">
              <a:latin typeface="Times New Roman" panose="02020603050405020304" pitchFamily="18" charset="0"/>
              <a:cs typeface="Times New Roman" panose="02020603050405020304" pitchFamily="18" charset="0"/>
            </a:endParaRPr>
          </a:p>
          <a:p>
            <a:pPr marL="971550" lvl="2" indent="-285750">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Verify and maintain the correct configuration.</a:t>
            </a:r>
          </a:p>
          <a:p>
            <a:pPr lvl="2"/>
            <a:endParaRPr lang="en-US" sz="1200">
              <a:latin typeface="Times New Roman" panose="02020603050405020304" pitchFamily="18" charset="0"/>
              <a:cs typeface="Times New Roman" panose="02020603050405020304" pitchFamily="18" charset="0"/>
            </a:endParaRPr>
          </a:p>
          <a:p>
            <a:pPr marL="971550" lvl="2" indent="-285750">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Ensure all stakeholders have access to the complete security authorization package, to include configuration specifications.</a:t>
            </a:r>
          </a:p>
          <a:p>
            <a:pPr lvl="2"/>
            <a:endParaRPr lang="en-US" sz="1200">
              <a:latin typeface="Times New Roman" panose="02020603050405020304" pitchFamily="18" charset="0"/>
              <a:cs typeface="Times New Roman" panose="02020603050405020304" pitchFamily="18" charset="0"/>
            </a:endParaRPr>
          </a:p>
          <a:p>
            <a:pPr marL="971550" lvl="2" indent="-285750">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Formally document all tasks that must be completed and the associated responsible organization, as the result of agreement between the originating and receiving organizations.</a:t>
            </a:r>
          </a:p>
        </p:txBody>
      </p:sp>
    </p:spTree>
    <p:extLst>
      <p:ext uri="{BB962C8B-B14F-4D97-AF65-F5344CB8AC3E}">
        <p14:creationId xmlns:p14="http://schemas.microsoft.com/office/powerpoint/2010/main" val="32344487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fontScale="90000"/>
          </a:bodyPr>
          <a:lstStyle/>
          <a:p>
            <a:r>
              <a:rPr lang="en-US"/>
              <a:t>Reciprocity - Responsibilities of Originating Organization</a:t>
            </a:r>
          </a:p>
        </p:txBody>
      </p:sp>
      <p:sp>
        <p:nvSpPr>
          <p:cNvPr id="3" name="Text Placeholder 3">
            <a:extLst>
              <a:ext uri="{FF2B5EF4-FFF2-40B4-BE49-F238E27FC236}">
                <a16:creationId xmlns:a16="http://schemas.microsoft.com/office/drawing/2014/main" id="{0F3D3C5D-9C6D-B8D2-27F0-3E65CCA48E38}"/>
              </a:ext>
            </a:extLst>
          </p:cNvPr>
          <p:cNvSpPr txBox="1">
            <a:spLocks/>
          </p:cNvSpPr>
          <p:nvPr/>
        </p:nvSpPr>
        <p:spPr>
          <a:xfrm>
            <a:off x="262588" y="738780"/>
            <a:ext cx="8425312" cy="4891211"/>
          </a:xfrm>
          <a:prstGeom prst="rect">
            <a:avLst/>
          </a:prstGeom>
        </p:spPr>
        <p:txBody>
          <a:bodyPr/>
          <a:lstStyle>
            <a:lvl1pPr marL="457200" indent="-228600" algn="l" defTabSz="685800" rtl="0" eaLnBrk="1" latinLnBrk="0" hangingPunct="1">
              <a:lnSpc>
                <a:spcPct val="100000"/>
              </a:lnSpc>
              <a:spcBef>
                <a:spcPts val="0"/>
              </a:spcBef>
              <a:spcAft>
                <a:spcPts val="600"/>
              </a:spcAft>
              <a:buClr>
                <a:srgbClr val="355E93"/>
              </a:buClr>
              <a:buFont typeface="Arial" panose="020B0604020202020204" pitchFamily="34" charset="0"/>
              <a:buChar char="•"/>
              <a:defRPr sz="2100" kern="1200">
                <a:solidFill>
                  <a:srgbClr val="333333"/>
                </a:solidFill>
                <a:latin typeface="Arial" panose="020B0604020202020204" pitchFamily="34" charset="0"/>
                <a:ea typeface="+mn-ea"/>
                <a:cs typeface="Arial" panose="020B0604020202020204" pitchFamily="34" charset="0"/>
              </a:defRPr>
            </a:lvl1pPr>
            <a:lvl2pPr marL="685800" indent="-228600" algn="l" defTabSz="685800" rtl="0" eaLnBrk="1" latinLnBrk="0" hangingPunct="1">
              <a:lnSpc>
                <a:spcPct val="100000"/>
              </a:lnSpc>
              <a:spcBef>
                <a:spcPts val="0"/>
              </a:spcBef>
              <a:spcAft>
                <a:spcPts val="600"/>
              </a:spcAft>
              <a:buClr>
                <a:srgbClr val="355E93"/>
              </a:buClr>
              <a:buFont typeface="Wingdings" panose="05000000000000000000" pitchFamily="2" charset="2"/>
              <a:buChar char="§"/>
              <a:defRPr sz="1800" kern="1200">
                <a:solidFill>
                  <a:srgbClr val="333333"/>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0"/>
              </a:spcBef>
              <a:spcAft>
                <a:spcPts val="600"/>
              </a:spcAft>
              <a:buClr>
                <a:srgbClr val="355E93"/>
              </a:buClr>
              <a:buFont typeface="Courier New" panose="02070309020205020404" pitchFamily="49" charset="0"/>
              <a:buChar char="o"/>
              <a:defRPr sz="1500" kern="1200">
                <a:solidFill>
                  <a:srgbClr val="333333"/>
                </a:solidFill>
                <a:latin typeface="Arial" panose="020B0604020202020204" pitchFamily="34" charset="0"/>
                <a:ea typeface="+mn-ea"/>
                <a:cs typeface="Arial" panose="020B0604020202020204" pitchFamily="34" charset="0"/>
              </a:defRPr>
            </a:lvl3pPr>
            <a:lvl4pPr marL="1143000" indent="-228600" algn="l" defTabSz="685800" rtl="0" eaLnBrk="1" latinLnBrk="0" hangingPunct="1">
              <a:lnSpc>
                <a:spcPct val="100000"/>
              </a:lnSpc>
              <a:spcBef>
                <a:spcPts val="0"/>
              </a:spcBef>
              <a:spcAft>
                <a:spcPts val="600"/>
              </a:spcAft>
              <a:buClr>
                <a:srgbClr val="355E93"/>
              </a:buClr>
              <a:buFont typeface="Wingdings" panose="05000000000000000000" pitchFamily="2" charset="2"/>
              <a:buChar char="§"/>
              <a:defRPr sz="1350" kern="1200">
                <a:solidFill>
                  <a:srgbClr val="333333"/>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33333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28650" lvl="1" indent="-285750">
              <a:buFont typeface="Arial" panose="020B0604020202020204" pitchFamily="34" charset="0"/>
              <a:buChar char="•"/>
            </a:pPr>
            <a:endParaRPr lang="en-US" sz="1400">
              <a:latin typeface="Times New Roman" panose="02020603050405020304" pitchFamily="18" charset="0"/>
              <a:cs typeface="Times New Roman" panose="02020603050405020304" pitchFamily="18" charset="0"/>
            </a:endParaRPr>
          </a:p>
          <a:p>
            <a:pPr marL="628650" lvl="1" indent="-285750">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Provide the security authorization package and deployment instructions (or access to it) including a current POA&amp;M, to receiving organizations.</a:t>
            </a:r>
          </a:p>
          <a:p>
            <a:pPr marL="628650" lvl="1" indent="-285750">
              <a:lnSpc>
                <a:spcPct val="150000"/>
              </a:lnSpc>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Communicate all changes to the system during its lifecycle (i.e., different version) to receiving organizations.</a:t>
            </a:r>
          </a:p>
          <a:p>
            <a:pPr marL="628650" lvl="1" indent="-285750">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Notify receiving organizations of any new findings (e.g., new threats, discovered vulnerabilities, etc.) throughout the authorization life cycle.</a:t>
            </a:r>
          </a:p>
          <a:p>
            <a:pPr marL="628650" lvl="1" indent="-285750">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Gather requirements from potential leveraging organizations before developing the system, to ensure the widest use of a standardized configuration and avoid one-off modifications driving separate authorizations.</a:t>
            </a:r>
          </a:p>
          <a:p>
            <a:pPr marL="628650" lvl="1" indent="-285750">
              <a:lnSpc>
                <a:spcPct val="150000"/>
              </a:lnSpc>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Provide a point of contact (POC) to receiving organizations requesting information</a:t>
            </a:r>
          </a:p>
          <a:p>
            <a:pPr marL="628650" lvl="1" indent="-285750">
              <a:lnSpc>
                <a:spcPct val="150000"/>
              </a:lnSpc>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Notify receiving organizations at least six months prior to any reauthorization events to ensure consideration of any input from receiving organizations.</a:t>
            </a:r>
          </a:p>
          <a:p>
            <a:pPr marL="628650" lvl="1" indent="-285750">
              <a:lnSpc>
                <a:spcPct val="150000"/>
              </a:lnSpc>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Notify receiving organizations of any plans that may affect their use of the system (e.g., decommissioning, version changes, etc.).</a:t>
            </a:r>
          </a:p>
          <a:p>
            <a:pPr marL="628650" lvl="1" indent="-285750">
              <a:lnSpc>
                <a:spcPct val="150000"/>
              </a:lnSpc>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Identify factors or conditions justifying termination of the MOU/MOA</a:t>
            </a:r>
          </a:p>
          <a:p>
            <a:pPr marL="628650" lvl="1" indent="-285750">
              <a:lnSpc>
                <a:spcPct val="150000"/>
              </a:lnSpc>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Communicate and provide patches and updates in accordance with DoD and USCBYERCOM requirements and timelines.</a:t>
            </a:r>
          </a:p>
          <a:p>
            <a:pPr marL="628650" lvl="1" indent="-285750">
              <a:lnSpc>
                <a:spcPct val="150000"/>
              </a:lnSpc>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Maintain deployment locations of the system within originating organizational authorization tracking tool.</a:t>
            </a:r>
          </a:p>
          <a:p>
            <a:pPr marL="628650" lvl="1" indent="-285750">
              <a:lnSpc>
                <a:spcPct val="150000"/>
              </a:lnSpc>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Ensure assignment of a USCYBERCOM accredited Cybersecurity Service Provider (CSSP) to maintain continuous monitoring, patch management, Information Assurance</a:t>
            </a:r>
          </a:p>
          <a:p>
            <a:pPr marL="628650" lvl="1" indent="-285750">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Vulnerability Management (IAVM) Program, operational orders, POA&amp;M, annual reviews, and/or quarterly/monthly reviews of authorized systems.</a:t>
            </a:r>
          </a:p>
        </p:txBody>
      </p:sp>
    </p:spTree>
    <p:extLst>
      <p:ext uri="{BB962C8B-B14F-4D97-AF65-F5344CB8AC3E}">
        <p14:creationId xmlns:p14="http://schemas.microsoft.com/office/powerpoint/2010/main" val="17295933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fontScale="90000"/>
          </a:bodyPr>
          <a:lstStyle/>
          <a:p>
            <a:r>
              <a:rPr lang="en-US"/>
              <a:t>Reciprocity - Responsibilities of Receiving Organization</a:t>
            </a:r>
          </a:p>
        </p:txBody>
      </p:sp>
      <p:sp>
        <p:nvSpPr>
          <p:cNvPr id="2" name="Text Placeholder 3">
            <a:extLst>
              <a:ext uri="{FF2B5EF4-FFF2-40B4-BE49-F238E27FC236}">
                <a16:creationId xmlns:a16="http://schemas.microsoft.com/office/drawing/2014/main" id="{02937870-6EAA-5B87-83F3-28CB74481FBF}"/>
              </a:ext>
            </a:extLst>
          </p:cNvPr>
          <p:cNvSpPr txBox="1">
            <a:spLocks/>
          </p:cNvSpPr>
          <p:nvPr/>
        </p:nvSpPr>
        <p:spPr>
          <a:xfrm>
            <a:off x="381000" y="1447800"/>
            <a:ext cx="8425312" cy="3731599"/>
          </a:xfrm>
          <a:prstGeom prst="rect">
            <a:avLst/>
          </a:prstGeom>
        </p:spPr>
        <p:txBody>
          <a:bodyPr/>
          <a:lstStyle>
            <a:lvl1pPr marL="457200" indent="-228600" algn="l" defTabSz="685800" rtl="0" eaLnBrk="1" latinLnBrk="0" hangingPunct="1">
              <a:lnSpc>
                <a:spcPct val="100000"/>
              </a:lnSpc>
              <a:spcBef>
                <a:spcPts val="0"/>
              </a:spcBef>
              <a:spcAft>
                <a:spcPts val="600"/>
              </a:spcAft>
              <a:buClr>
                <a:srgbClr val="355E93"/>
              </a:buClr>
              <a:buFont typeface="Arial" panose="020B0604020202020204" pitchFamily="34" charset="0"/>
              <a:buChar char="•"/>
              <a:defRPr sz="2100" kern="1200">
                <a:solidFill>
                  <a:srgbClr val="333333"/>
                </a:solidFill>
                <a:latin typeface="Arial" panose="020B0604020202020204" pitchFamily="34" charset="0"/>
                <a:ea typeface="+mn-ea"/>
                <a:cs typeface="Arial" panose="020B0604020202020204" pitchFamily="34" charset="0"/>
              </a:defRPr>
            </a:lvl1pPr>
            <a:lvl2pPr marL="685800" indent="-228600" algn="l" defTabSz="685800" rtl="0" eaLnBrk="1" latinLnBrk="0" hangingPunct="1">
              <a:lnSpc>
                <a:spcPct val="100000"/>
              </a:lnSpc>
              <a:spcBef>
                <a:spcPts val="0"/>
              </a:spcBef>
              <a:spcAft>
                <a:spcPts val="600"/>
              </a:spcAft>
              <a:buClr>
                <a:srgbClr val="355E93"/>
              </a:buClr>
              <a:buFont typeface="Wingdings" panose="05000000000000000000" pitchFamily="2" charset="2"/>
              <a:buChar char="§"/>
              <a:defRPr sz="1800" kern="1200">
                <a:solidFill>
                  <a:srgbClr val="333333"/>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0"/>
              </a:spcBef>
              <a:spcAft>
                <a:spcPts val="600"/>
              </a:spcAft>
              <a:buClr>
                <a:srgbClr val="355E93"/>
              </a:buClr>
              <a:buFont typeface="Courier New" panose="02070309020205020404" pitchFamily="49" charset="0"/>
              <a:buChar char="o"/>
              <a:defRPr sz="1500" kern="1200">
                <a:solidFill>
                  <a:srgbClr val="333333"/>
                </a:solidFill>
                <a:latin typeface="Arial" panose="020B0604020202020204" pitchFamily="34" charset="0"/>
                <a:ea typeface="+mn-ea"/>
                <a:cs typeface="Arial" panose="020B0604020202020204" pitchFamily="34" charset="0"/>
              </a:defRPr>
            </a:lvl3pPr>
            <a:lvl4pPr marL="1143000" indent="-228600" algn="l" defTabSz="685800" rtl="0" eaLnBrk="1" latinLnBrk="0" hangingPunct="1">
              <a:lnSpc>
                <a:spcPct val="100000"/>
              </a:lnSpc>
              <a:spcBef>
                <a:spcPts val="0"/>
              </a:spcBef>
              <a:spcAft>
                <a:spcPts val="600"/>
              </a:spcAft>
              <a:buClr>
                <a:srgbClr val="355E93"/>
              </a:buClr>
              <a:buFont typeface="Wingdings" panose="05000000000000000000" pitchFamily="2" charset="2"/>
              <a:buChar char="§"/>
              <a:defRPr sz="1350" kern="1200">
                <a:solidFill>
                  <a:srgbClr val="333333"/>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33333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28650" lvl="1" indent="-285750">
              <a:buFont typeface="Arial" panose="020B0604020202020204" pitchFamily="34" charset="0"/>
              <a:buChar char="•"/>
            </a:pPr>
            <a:endParaRPr lang="en-US" sz="1400">
              <a:latin typeface="Times New Roman" panose="02020603050405020304" pitchFamily="18" charset="0"/>
              <a:cs typeface="Times New Roman" panose="02020603050405020304" pitchFamily="18" charset="0"/>
            </a:endParaRPr>
          </a:p>
          <a:p>
            <a:pPr marL="628650" lvl="1" indent="-285750">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Request Security Authorization Package and deployment instructions (or access to it), including a current POA&amp;M, from the Originating Organization.</a:t>
            </a:r>
          </a:p>
          <a:p>
            <a:pPr marL="628650" lvl="1" indent="-285750">
              <a:lnSpc>
                <a:spcPct val="150000"/>
              </a:lnSpc>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Accept the originating organization AO's authorization decision.</a:t>
            </a:r>
          </a:p>
          <a:p>
            <a:pPr marL="628650" lvl="1" indent="-285750">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Deploy the system using configuration requirements in the security authorization package and deployment instructions.</a:t>
            </a:r>
          </a:p>
          <a:p>
            <a:pPr marL="628650" lvl="1" indent="-285750">
              <a:lnSpc>
                <a:spcPct val="150000"/>
              </a:lnSpc>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Provide all inherited security controls, mitigations, or support functions required by the type authorization.</a:t>
            </a:r>
          </a:p>
          <a:p>
            <a:pPr marL="628650" lvl="1" indent="-285750">
              <a:lnSpc>
                <a:spcPct val="150000"/>
              </a:lnSpc>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Obtain any necessary authorization to connect and operate the system within the organization’s network.</a:t>
            </a:r>
          </a:p>
          <a:p>
            <a:pPr marL="628650" lvl="1" indent="-285750">
              <a:lnSpc>
                <a:spcPct val="150000"/>
              </a:lnSpc>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Provide a single POC to originating organizations providing information.</a:t>
            </a:r>
          </a:p>
          <a:p>
            <a:pPr marL="628650" lvl="1" indent="-285750">
              <a:lnSpc>
                <a:spcPct val="150000"/>
              </a:lnSpc>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Update necessary authorization tracking tools within the organization.</a:t>
            </a:r>
          </a:p>
          <a:p>
            <a:pPr marL="628650" lvl="1" indent="-285750">
              <a:lnSpc>
                <a:spcPct val="150000"/>
              </a:lnSpc>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Implement required patches and changes in accordance with Project Management (PM) guidance.</a:t>
            </a:r>
          </a:p>
          <a:p>
            <a:pPr marL="628650" lvl="1" indent="-285750">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Notify originating organizations of any new findings (e.g., new threats, discovered vulnerabilities) throughout the authorization life cycle.</a:t>
            </a:r>
          </a:p>
          <a:p>
            <a:pPr marL="628650" lvl="1" indent="-285750">
              <a:lnSpc>
                <a:spcPct val="150000"/>
              </a:lnSpc>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Implement mitigations in accordance with the originating Information Technology Security POA&amp;M.</a:t>
            </a:r>
          </a:p>
        </p:txBody>
      </p:sp>
    </p:spTree>
    <p:extLst>
      <p:ext uri="{BB962C8B-B14F-4D97-AF65-F5344CB8AC3E}">
        <p14:creationId xmlns:p14="http://schemas.microsoft.com/office/powerpoint/2010/main" val="28140209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a:bodyPr>
          <a:lstStyle/>
          <a:p>
            <a:r>
              <a:rPr lang="en-US"/>
              <a:t>Reciprocity – Change Management</a:t>
            </a:r>
          </a:p>
        </p:txBody>
      </p:sp>
      <p:sp>
        <p:nvSpPr>
          <p:cNvPr id="3" name="Text Placeholder 3">
            <a:extLst>
              <a:ext uri="{FF2B5EF4-FFF2-40B4-BE49-F238E27FC236}">
                <a16:creationId xmlns:a16="http://schemas.microsoft.com/office/drawing/2014/main" id="{7D7C00CA-DE2F-A3D9-D321-7D02670E7AF8}"/>
              </a:ext>
            </a:extLst>
          </p:cNvPr>
          <p:cNvSpPr txBox="1">
            <a:spLocks/>
          </p:cNvSpPr>
          <p:nvPr/>
        </p:nvSpPr>
        <p:spPr>
          <a:xfrm>
            <a:off x="359344" y="1024591"/>
            <a:ext cx="8425312" cy="4808817"/>
          </a:xfrm>
          <a:prstGeom prst="rect">
            <a:avLst/>
          </a:prstGeom>
        </p:spPr>
        <p:txBody>
          <a:bodyPr/>
          <a:lstStyle>
            <a:lvl1pPr marL="457200" indent="-228600" algn="l" defTabSz="685800" rtl="0" eaLnBrk="1" latinLnBrk="0" hangingPunct="1">
              <a:lnSpc>
                <a:spcPct val="100000"/>
              </a:lnSpc>
              <a:spcBef>
                <a:spcPts val="0"/>
              </a:spcBef>
              <a:spcAft>
                <a:spcPts val="600"/>
              </a:spcAft>
              <a:buClr>
                <a:srgbClr val="355E93"/>
              </a:buClr>
              <a:buFont typeface="Arial" panose="020B0604020202020204" pitchFamily="34" charset="0"/>
              <a:buChar char="•"/>
              <a:defRPr sz="2100" kern="1200">
                <a:solidFill>
                  <a:srgbClr val="333333"/>
                </a:solidFill>
                <a:latin typeface="Arial" panose="020B0604020202020204" pitchFamily="34" charset="0"/>
                <a:ea typeface="+mn-ea"/>
                <a:cs typeface="Arial" panose="020B0604020202020204" pitchFamily="34" charset="0"/>
              </a:defRPr>
            </a:lvl1pPr>
            <a:lvl2pPr marL="685800" indent="-228600" algn="l" defTabSz="685800" rtl="0" eaLnBrk="1" latinLnBrk="0" hangingPunct="1">
              <a:lnSpc>
                <a:spcPct val="100000"/>
              </a:lnSpc>
              <a:spcBef>
                <a:spcPts val="0"/>
              </a:spcBef>
              <a:spcAft>
                <a:spcPts val="600"/>
              </a:spcAft>
              <a:buClr>
                <a:srgbClr val="355E93"/>
              </a:buClr>
              <a:buFont typeface="Wingdings" panose="05000000000000000000" pitchFamily="2" charset="2"/>
              <a:buChar char="§"/>
              <a:defRPr sz="1800" kern="1200">
                <a:solidFill>
                  <a:srgbClr val="333333"/>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0"/>
              </a:spcBef>
              <a:spcAft>
                <a:spcPts val="600"/>
              </a:spcAft>
              <a:buClr>
                <a:srgbClr val="355E93"/>
              </a:buClr>
              <a:buFont typeface="Courier New" panose="02070309020205020404" pitchFamily="49" charset="0"/>
              <a:buChar char="o"/>
              <a:defRPr sz="1500" kern="1200">
                <a:solidFill>
                  <a:srgbClr val="333333"/>
                </a:solidFill>
                <a:latin typeface="Arial" panose="020B0604020202020204" pitchFamily="34" charset="0"/>
                <a:ea typeface="+mn-ea"/>
                <a:cs typeface="Arial" panose="020B0604020202020204" pitchFamily="34" charset="0"/>
              </a:defRPr>
            </a:lvl3pPr>
            <a:lvl4pPr marL="1143000" indent="-228600" algn="l" defTabSz="685800" rtl="0" eaLnBrk="1" latinLnBrk="0" hangingPunct="1">
              <a:lnSpc>
                <a:spcPct val="100000"/>
              </a:lnSpc>
              <a:spcBef>
                <a:spcPts val="0"/>
              </a:spcBef>
              <a:spcAft>
                <a:spcPts val="600"/>
              </a:spcAft>
              <a:buClr>
                <a:srgbClr val="355E93"/>
              </a:buClr>
              <a:buFont typeface="Wingdings" panose="05000000000000000000" pitchFamily="2" charset="2"/>
              <a:buChar char="§"/>
              <a:defRPr sz="1350" kern="1200">
                <a:solidFill>
                  <a:srgbClr val="333333"/>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33333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28650" lvl="1" indent="-285750">
              <a:buFont typeface="Arial" panose="020B0604020202020204" pitchFamily="34" charset="0"/>
              <a:buChar char="•"/>
            </a:pPr>
            <a:endParaRPr lang="en-US" sz="1400">
              <a:latin typeface="Times New Roman" panose="02020603050405020304" pitchFamily="18" charset="0"/>
              <a:cs typeface="Times New Roman" panose="02020603050405020304" pitchFamily="18" charset="0"/>
            </a:endParaRPr>
          </a:p>
          <a:p>
            <a:pPr marL="628650" lvl="1" indent="-285750"/>
            <a:r>
              <a:rPr lang="en-US" sz="1400">
                <a:latin typeface="Times New Roman" panose="02020603050405020304" pitchFamily="18" charset="0"/>
                <a:cs typeface="Times New Roman" panose="02020603050405020304" pitchFamily="18" charset="0"/>
              </a:rPr>
              <a:t>All organizations must identify technical POCs as part of their MOU, MOA and/or SLA to support the management and operation of the type-authorized system. Organizations must communicate to the PM and/or original AO any event that may affect the security posture of the type-authorized system or the installed environment. Agreements must include processes, timing, and notification requirements. </a:t>
            </a:r>
          </a:p>
          <a:p>
            <a:pPr marL="628650" lvl="1" indent="-285750"/>
            <a:r>
              <a:rPr lang="en-US" sz="1400" b="1">
                <a:latin typeface="Times New Roman" panose="02020603050405020304" pitchFamily="18" charset="0"/>
                <a:cs typeface="Times New Roman" panose="02020603050405020304" pitchFamily="18" charset="0"/>
              </a:rPr>
              <a:t>Examples of events</a:t>
            </a:r>
            <a:r>
              <a:rPr lang="en-US" sz="1400">
                <a:latin typeface="Times New Roman" panose="02020603050405020304" pitchFamily="18" charset="0"/>
                <a:cs typeface="Times New Roman" panose="02020603050405020304" pitchFamily="18" charset="0"/>
              </a:rPr>
              <a:t>:</a:t>
            </a:r>
          </a:p>
          <a:p>
            <a:pPr marL="971550" lvl="2" indent="-285750">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Deploy the system using configuration requirements in the security authorization package and deployment instructions.</a:t>
            </a:r>
          </a:p>
          <a:p>
            <a:pPr marL="971550" lvl="2" indent="-285750">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Provide all inherited security controls, mitigations, or support functions required by the type authorization.</a:t>
            </a:r>
          </a:p>
          <a:p>
            <a:pPr marL="971550" lvl="2" indent="-285750">
              <a:lnSpc>
                <a:spcPct val="150000"/>
              </a:lnSpc>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Obtain any necessary authorization to connect and operate the system within the organization’s network.</a:t>
            </a:r>
          </a:p>
          <a:p>
            <a:pPr marL="971550" lvl="2" indent="-285750">
              <a:lnSpc>
                <a:spcPct val="150000"/>
              </a:lnSpc>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Provide a single POC to originating organizations providing information.</a:t>
            </a:r>
          </a:p>
          <a:p>
            <a:pPr marL="971550" lvl="2" indent="-285750">
              <a:lnSpc>
                <a:spcPct val="150000"/>
              </a:lnSpc>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Update necessary authorization tracking tools within the organization.</a:t>
            </a:r>
          </a:p>
          <a:p>
            <a:pPr marL="971550" lvl="2" indent="-285750">
              <a:lnSpc>
                <a:spcPct val="150000"/>
              </a:lnSpc>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Implement required patches and changes in accordance with Project Management (PM) guidance.</a:t>
            </a:r>
          </a:p>
          <a:p>
            <a:pPr marL="971550" lvl="2" indent="-285750">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Notify originating organizations of any new findings (e.g., new threats, discovered vulnerabilities) throughout the authorization life cycle.</a:t>
            </a:r>
          </a:p>
          <a:p>
            <a:pPr marL="971550" lvl="2" indent="-285750">
              <a:lnSpc>
                <a:spcPct val="150000"/>
              </a:lnSpc>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Implement mitigations in accordance with the originating Information Technology Security POA&amp;M.</a:t>
            </a:r>
          </a:p>
        </p:txBody>
      </p:sp>
    </p:spTree>
    <p:extLst>
      <p:ext uri="{BB962C8B-B14F-4D97-AF65-F5344CB8AC3E}">
        <p14:creationId xmlns:p14="http://schemas.microsoft.com/office/powerpoint/2010/main" val="28433899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a:bodyPr>
          <a:lstStyle/>
          <a:p>
            <a:r>
              <a:rPr lang="en-US"/>
              <a:t>eMASS Guidance</a:t>
            </a:r>
          </a:p>
        </p:txBody>
      </p:sp>
      <p:sp>
        <p:nvSpPr>
          <p:cNvPr id="2" name="Google Shape;132;p5">
            <a:extLst>
              <a:ext uri="{FF2B5EF4-FFF2-40B4-BE49-F238E27FC236}">
                <a16:creationId xmlns:a16="http://schemas.microsoft.com/office/drawing/2014/main" id="{B1EC4BCD-B56B-D98E-62A9-9B7CAEBC2B14}"/>
              </a:ext>
            </a:extLst>
          </p:cNvPr>
          <p:cNvSpPr txBox="1">
            <a:spLocks noGrp="1"/>
          </p:cNvSpPr>
          <p:nvPr/>
        </p:nvSpPr>
        <p:spPr>
          <a:xfrm>
            <a:off x="533400" y="1333261"/>
            <a:ext cx="8074891" cy="4579405"/>
          </a:xfrm>
          <a:prstGeom prst="rect">
            <a:avLst/>
          </a:prstGeom>
          <a:noFill/>
          <a:ln>
            <a:noFill/>
          </a:ln>
        </p:spPr>
        <p:txBody>
          <a:bodyPr spcFirstLastPara="1" wrap="square" lIns="76188" tIns="38083" rIns="76188" bIns="38083"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583"/>
              </a:spcBef>
              <a:spcAft>
                <a:spcPts val="0"/>
              </a:spcAft>
              <a:buClr>
                <a:srgbClr val="151C77"/>
              </a:buClr>
              <a:buSzPts val="1100"/>
              <a:buFont typeface="Noto Sans Symbols"/>
              <a:buChar char="■"/>
              <a:defRPr sz="1600" b="1" i="0" u="none" strike="noStrike" cap="none">
                <a:solidFill>
                  <a:schemeClr val="dk1"/>
                </a:solidFill>
                <a:latin typeface="Arial"/>
                <a:ea typeface="Arial"/>
                <a:cs typeface="Arial"/>
                <a:sym typeface="Arial"/>
              </a:defRPr>
            </a:lvl1pPr>
            <a:lvl2pPr marL="914400" marR="0" lvl="1" indent="-298450" algn="l" rtl="0">
              <a:lnSpc>
                <a:spcPct val="100000"/>
              </a:lnSpc>
              <a:spcBef>
                <a:spcPts val="333"/>
              </a:spcBef>
              <a:spcAft>
                <a:spcPts val="0"/>
              </a:spcAft>
              <a:buClr>
                <a:srgbClr val="151C77"/>
              </a:buClr>
              <a:buSzPts val="1100"/>
              <a:buFont typeface="Noto Sans Symbols"/>
              <a:buChar char="■"/>
              <a:defRPr sz="1600" b="1" i="0" u="none" strike="noStrike" cap="none">
                <a:solidFill>
                  <a:schemeClr val="dk1"/>
                </a:solidFill>
                <a:latin typeface="Arial"/>
                <a:ea typeface="Arial"/>
                <a:cs typeface="Arial"/>
                <a:sym typeface="Arial"/>
              </a:defRPr>
            </a:lvl2pPr>
            <a:lvl3pPr marL="1371600" marR="0" lvl="2" indent="-298450" algn="l" rtl="0">
              <a:lnSpc>
                <a:spcPct val="100000"/>
              </a:lnSpc>
              <a:spcBef>
                <a:spcPts val="333"/>
              </a:spcBef>
              <a:spcAft>
                <a:spcPts val="0"/>
              </a:spcAft>
              <a:buClr>
                <a:srgbClr val="151C77"/>
              </a:buClr>
              <a:buSzPts val="1100"/>
              <a:buFont typeface="Noto Sans Symbols"/>
              <a:buChar char="■"/>
              <a:defRPr sz="1600" b="1" i="0" u="none" strike="noStrike" cap="none">
                <a:solidFill>
                  <a:schemeClr val="dk1"/>
                </a:solidFill>
                <a:latin typeface="Arial"/>
                <a:ea typeface="Arial"/>
                <a:cs typeface="Arial"/>
                <a:sym typeface="Arial"/>
              </a:defRPr>
            </a:lvl3pPr>
            <a:lvl4pPr marL="1828800" marR="0" lvl="3" indent="-298450" algn="l" rtl="0">
              <a:lnSpc>
                <a:spcPct val="100000"/>
              </a:lnSpc>
              <a:spcBef>
                <a:spcPts val="333"/>
              </a:spcBef>
              <a:spcAft>
                <a:spcPts val="0"/>
              </a:spcAft>
              <a:buClr>
                <a:srgbClr val="151C77"/>
              </a:buClr>
              <a:buSzPts val="1100"/>
              <a:buFont typeface="Noto Sans Symbols"/>
              <a:buChar char="■"/>
              <a:defRPr sz="1600" b="1" i="0" u="none" strike="noStrike" cap="none">
                <a:solidFill>
                  <a:schemeClr val="dk1"/>
                </a:solidFill>
                <a:latin typeface="Arial"/>
                <a:ea typeface="Arial"/>
                <a:cs typeface="Arial"/>
                <a:sym typeface="Arial"/>
              </a:defRPr>
            </a:lvl4pPr>
            <a:lvl5pPr marL="2286000" marR="0" lvl="4" indent="-298450" algn="l" rtl="0">
              <a:lnSpc>
                <a:spcPct val="100000"/>
              </a:lnSpc>
              <a:spcBef>
                <a:spcPts val="250"/>
              </a:spcBef>
              <a:spcAft>
                <a:spcPts val="0"/>
              </a:spcAft>
              <a:buClr>
                <a:srgbClr val="003399"/>
              </a:buClr>
              <a:buSzPts val="1100"/>
              <a:buFont typeface="Noto Sans Symbols"/>
              <a:buChar char="■"/>
              <a:defRPr sz="1600" b="0" i="0" u="none" strike="noStrike" cap="none">
                <a:solidFill>
                  <a:schemeClr val="dk1"/>
                </a:solidFill>
                <a:latin typeface="Arial"/>
                <a:ea typeface="Arial"/>
                <a:cs typeface="Arial"/>
                <a:sym typeface="Arial"/>
              </a:defRPr>
            </a:lvl5pPr>
            <a:lvl6pPr marL="2743200" marR="0" lvl="5" indent="-298450" algn="l" rtl="0">
              <a:lnSpc>
                <a:spcPct val="100000"/>
              </a:lnSpc>
              <a:spcBef>
                <a:spcPts val="250"/>
              </a:spcBef>
              <a:spcAft>
                <a:spcPts val="0"/>
              </a:spcAft>
              <a:buClr>
                <a:srgbClr val="003399"/>
              </a:buClr>
              <a:buSzPts val="1100"/>
              <a:buFont typeface="Noto Sans Symbols"/>
              <a:buChar char="■"/>
              <a:defRPr sz="1600" b="0" i="0" u="none" strike="noStrike" cap="none">
                <a:solidFill>
                  <a:schemeClr val="dk1"/>
                </a:solidFill>
                <a:latin typeface="Arial"/>
                <a:ea typeface="Arial"/>
                <a:cs typeface="Arial"/>
                <a:sym typeface="Arial"/>
              </a:defRPr>
            </a:lvl6pPr>
            <a:lvl7pPr marL="3200400" marR="0" lvl="6" indent="-298450" algn="l" rtl="0">
              <a:lnSpc>
                <a:spcPct val="100000"/>
              </a:lnSpc>
              <a:spcBef>
                <a:spcPts val="250"/>
              </a:spcBef>
              <a:spcAft>
                <a:spcPts val="0"/>
              </a:spcAft>
              <a:buClr>
                <a:srgbClr val="003399"/>
              </a:buClr>
              <a:buSzPts val="1100"/>
              <a:buFont typeface="Noto Sans Symbols"/>
              <a:buChar char="■"/>
              <a:defRPr sz="1600" b="0" i="0" u="none" strike="noStrike" cap="none">
                <a:solidFill>
                  <a:schemeClr val="dk1"/>
                </a:solidFill>
                <a:latin typeface="Arial"/>
                <a:ea typeface="Arial"/>
                <a:cs typeface="Arial"/>
                <a:sym typeface="Arial"/>
              </a:defRPr>
            </a:lvl7pPr>
            <a:lvl8pPr marL="3657600" marR="0" lvl="7" indent="-298450" algn="l" rtl="0">
              <a:lnSpc>
                <a:spcPct val="100000"/>
              </a:lnSpc>
              <a:spcBef>
                <a:spcPts val="250"/>
              </a:spcBef>
              <a:spcAft>
                <a:spcPts val="0"/>
              </a:spcAft>
              <a:buClr>
                <a:srgbClr val="003399"/>
              </a:buClr>
              <a:buSzPts val="1100"/>
              <a:buFont typeface="Noto Sans Symbols"/>
              <a:buChar char="■"/>
              <a:defRPr sz="1600" b="0" i="0" u="none" strike="noStrike" cap="none">
                <a:solidFill>
                  <a:schemeClr val="dk1"/>
                </a:solidFill>
                <a:latin typeface="Arial"/>
                <a:ea typeface="Arial"/>
                <a:cs typeface="Arial"/>
                <a:sym typeface="Arial"/>
              </a:defRPr>
            </a:lvl8pPr>
            <a:lvl9pPr marL="4114800" marR="0" lvl="8" indent="-298450" algn="l" rtl="0">
              <a:lnSpc>
                <a:spcPct val="100000"/>
              </a:lnSpc>
              <a:spcBef>
                <a:spcPts val="250"/>
              </a:spcBef>
              <a:spcAft>
                <a:spcPts val="0"/>
              </a:spcAft>
              <a:buClr>
                <a:srgbClr val="003399"/>
              </a:buClr>
              <a:buSzPts val="1100"/>
              <a:buFont typeface="Noto Sans Symbols"/>
              <a:buChar char="■"/>
              <a:defRPr sz="1600" b="0" i="0" u="none" strike="noStrike" cap="none">
                <a:solidFill>
                  <a:schemeClr val="dk1"/>
                </a:solidFill>
                <a:latin typeface="Arial"/>
                <a:ea typeface="Arial"/>
                <a:cs typeface="Arial"/>
                <a:sym typeface="Arial"/>
              </a:defRPr>
            </a:lvl9pPr>
          </a:lstStyle>
          <a:p>
            <a:pPr marL="285739" indent="-285739">
              <a:spcBef>
                <a:spcPts val="0"/>
              </a:spcBef>
              <a:buSzPts val="1440"/>
              <a:buFont typeface="Arial"/>
              <a:buChar char="•"/>
            </a:pPr>
            <a:r>
              <a:rPr lang="en-US" sz="1200">
                <a:latin typeface="Times New Roman" panose="02020603050405020304" pitchFamily="18" charset="0"/>
                <a:cs typeface="Times New Roman" panose="02020603050405020304" pitchFamily="18" charset="0"/>
              </a:rPr>
              <a:t>Authorizing Official (AO)</a:t>
            </a:r>
          </a:p>
          <a:p>
            <a:pPr marL="742939" lvl="1" indent="-285739">
              <a:spcBef>
                <a:spcPts val="0"/>
              </a:spcBef>
              <a:buSzPts val="1440"/>
              <a:buFont typeface="Arial"/>
              <a:buChar char="•"/>
            </a:pPr>
            <a:r>
              <a:rPr lang="en-US" sz="1200" b="0" i="0" u="none" strike="noStrike">
                <a:solidFill>
                  <a:srgbClr val="000000"/>
                </a:solidFill>
                <a:effectLst/>
                <a:latin typeface="Times New Roman" panose="02020603050405020304" pitchFamily="18" charset="0"/>
                <a:cs typeface="Times New Roman" panose="02020603050405020304" pitchFamily="18" charset="0"/>
              </a:rPr>
              <a:t>Renders authorization determination, balancing mission needs and security concerns in their boundary.</a:t>
            </a:r>
          </a:p>
          <a:p>
            <a:pPr marL="742939" lvl="1" indent="-285739">
              <a:spcBef>
                <a:spcPts val="0"/>
              </a:spcBef>
              <a:buSzPts val="1440"/>
              <a:buFont typeface="Arial"/>
              <a:buChar char="•"/>
            </a:pPr>
            <a:r>
              <a:rPr lang="en-US" sz="1200" b="0" i="0" u="none" strike="noStrike">
                <a:solidFill>
                  <a:srgbClr val="000000"/>
                </a:solidFill>
                <a:effectLst/>
                <a:latin typeface="Times New Roman" panose="02020603050405020304" pitchFamily="18" charset="0"/>
                <a:cs typeface="Times New Roman" panose="02020603050405020304" pitchFamily="18" charset="0"/>
              </a:rPr>
              <a:t>Authorization </a:t>
            </a:r>
            <a:r>
              <a:rPr lang="en-US" sz="1200" b="0">
                <a:solidFill>
                  <a:srgbClr val="000000"/>
                </a:solidFill>
                <a:latin typeface="Times New Roman" panose="02020603050405020304" pitchFamily="18" charset="0"/>
                <a:cs typeface="Times New Roman" panose="02020603050405020304" pitchFamily="18" charset="0"/>
              </a:rPr>
              <a:t>D</a:t>
            </a:r>
            <a:r>
              <a:rPr lang="en-US" sz="1200" b="0" i="0" u="none" strike="noStrike">
                <a:solidFill>
                  <a:srgbClr val="000000"/>
                </a:solidFill>
                <a:effectLst/>
                <a:latin typeface="Times New Roman" panose="02020603050405020304" pitchFamily="18" charset="0"/>
                <a:cs typeface="Times New Roman" panose="02020603050405020304" pitchFamily="18" charset="0"/>
              </a:rPr>
              <a:t>etermination is in </a:t>
            </a:r>
            <a:r>
              <a:rPr lang="en-US" sz="1200" b="0" i="0" u="none" strike="noStrike" err="1">
                <a:solidFill>
                  <a:srgbClr val="000000"/>
                </a:solidFill>
                <a:effectLst/>
                <a:latin typeface="Times New Roman" panose="02020603050405020304" pitchFamily="18" charset="0"/>
                <a:cs typeface="Times New Roman" panose="02020603050405020304" pitchFamily="18" charset="0"/>
              </a:rPr>
              <a:t>eMASS</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p>
            <a:pPr marL="1200139" lvl="2" indent="-285739">
              <a:spcBef>
                <a:spcPts val="0"/>
              </a:spcBef>
              <a:buSzPts val="1440"/>
              <a:buFont typeface="Arial"/>
              <a:buChar char="•"/>
            </a:pPr>
            <a:r>
              <a:rPr lang="en-US" sz="1200" b="0" i="0" u="none" strike="noStrike">
                <a:solidFill>
                  <a:srgbClr val="000000"/>
                </a:solidFill>
                <a:effectLst/>
                <a:latin typeface="Times New Roman" panose="02020603050405020304" pitchFamily="18" charset="0"/>
                <a:cs typeface="Times New Roman" panose="02020603050405020304" pitchFamily="18" charset="0"/>
              </a:rPr>
              <a:t>ATO Package meets requirement</a:t>
            </a:r>
          </a:p>
          <a:p>
            <a:pPr marL="1200139" lvl="2" indent="-285739">
              <a:spcBef>
                <a:spcPts val="0"/>
              </a:spcBef>
              <a:buSzPts val="1440"/>
              <a:buFont typeface="Arial"/>
              <a:buChar char="•"/>
            </a:pPr>
            <a:r>
              <a:rPr lang="en-US" sz="1200" b="0" i="0" u="none" strike="noStrike">
                <a:solidFill>
                  <a:srgbClr val="000000"/>
                </a:solidFill>
                <a:effectLst/>
                <a:latin typeface="Times New Roman" panose="02020603050405020304" pitchFamily="18" charset="0"/>
                <a:cs typeface="Times New Roman" panose="02020603050405020304" pitchFamily="18" charset="0"/>
              </a:rPr>
              <a:t>Can be uploaded to either </a:t>
            </a:r>
            <a:r>
              <a:rPr lang="en-US" sz="1200" b="0" i="0" u="none" strike="noStrike" err="1">
                <a:solidFill>
                  <a:srgbClr val="000000"/>
                </a:solidFill>
                <a:effectLst/>
                <a:latin typeface="Times New Roman" panose="02020603050405020304" pitchFamily="18" charset="0"/>
                <a:cs typeface="Times New Roman" panose="02020603050405020304" pitchFamily="18" charset="0"/>
              </a:rPr>
              <a:t>eMass</a:t>
            </a:r>
            <a:r>
              <a:rPr lang="en-US" sz="1200" b="0" i="0" u="none" strike="noStrike">
                <a:solidFill>
                  <a:srgbClr val="000000"/>
                </a:solidFill>
                <a:effectLst/>
                <a:latin typeface="Times New Roman" panose="02020603050405020304" pitchFamily="18" charset="0"/>
                <a:cs typeface="Times New Roman" panose="02020603050405020304" pitchFamily="18" charset="0"/>
              </a:rPr>
              <a:t>, </a:t>
            </a:r>
            <a:r>
              <a:rPr lang="en-US" sz="1200" b="0" i="0" u="none" strike="noStrike" err="1">
                <a:solidFill>
                  <a:srgbClr val="000000"/>
                </a:solidFill>
                <a:effectLst/>
                <a:latin typeface="Times New Roman" panose="02020603050405020304" pitchFamily="18" charset="0"/>
                <a:cs typeface="Times New Roman" panose="02020603050405020304" pitchFamily="18" charset="0"/>
              </a:rPr>
              <a:t>Xacta</a:t>
            </a:r>
            <a:r>
              <a:rPr lang="en-US" sz="1200" b="0" i="0" u="none" strike="noStrike">
                <a:solidFill>
                  <a:srgbClr val="000000"/>
                </a:solidFill>
                <a:effectLst/>
                <a:latin typeface="Times New Roman" panose="02020603050405020304" pitchFamily="18" charset="0"/>
                <a:cs typeface="Times New Roman" panose="02020603050405020304" pitchFamily="18" charset="0"/>
              </a:rPr>
              <a:t>, or any other tool – authorization is agnostic to the tracking tool</a:t>
            </a:r>
          </a:p>
          <a:p>
            <a:pPr marL="457200" lvl="1" indent="0">
              <a:spcBef>
                <a:spcPts val="0"/>
              </a:spcBef>
              <a:buSzPts val="1440"/>
              <a:buNone/>
            </a:pPr>
            <a:endParaRPr lang="en-US" sz="1200" b="0">
              <a:solidFill>
                <a:srgbClr val="000000"/>
              </a:solidFill>
              <a:latin typeface="Times New Roman" panose="02020603050405020304" pitchFamily="18" charset="0"/>
              <a:cs typeface="Times New Roman" panose="02020603050405020304" pitchFamily="18" charset="0"/>
            </a:endParaRPr>
          </a:p>
          <a:p>
            <a:pPr marL="285739" indent="-285739">
              <a:spcBef>
                <a:spcPts val="0"/>
              </a:spcBef>
              <a:buSzPts val="1440"/>
              <a:buFont typeface="Arial"/>
              <a:buChar char="•"/>
            </a:pPr>
            <a:r>
              <a:rPr lang="en-US" sz="1200">
                <a:latin typeface="Times New Roman" panose="02020603050405020304" pitchFamily="18" charset="0"/>
                <a:cs typeface="Times New Roman" panose="02020603050405020304" pitchFamily="18" charset="0"/>
              </a:rPr>
              <a:t>Cybersecurity Risk Assessors (CRA)s  {Per specific boundary requirements}</a:t>
            </a:r>
          </a:p>
          <a:p>
            <a:pPr marL="742939" lvl="1" indent="-285739">
              <a:spcBef>
                <a:spcPts val="0"/>
              </a:spcBef>
              <a:buSzPts val="1440"/>
              <a:buFont typeface="Arial"/>
              <a:buChar char="•"/>
            </a:pPr>
            <a:r>
              <a:rPr lang="en-US" sz="1200" b="0" i="0" u="none" strike="noStrike">
                <a:solidFill>
                  <a:srgbClr val="000000"/>
                </a:solidFill>
                <a:effectLst/>
                <a:latin typeface="Times New Roman" panose="02020603050405020304" pitchFamily="18" charset="0"/>
                <a:cs typeface="Times New Roman" panose="02020603050405020304" pitchFamily="18" charset="0"/>
              </a:rPr>
              <a:t>Assess and identify Risk of use based on program provided evidentiary data and analysis;</a:t>
            </a:r>
          </a:p>
          <a:p>
            <a:pPr marL="742939" lvl="1" indent="-285739">
              <a:spcBef>
                <a:spcPts val="0"/>
              </a:spcBef>
              <a:buSzPts val="1440"/>
              <a:buFont typeface="Arial"/>
              <a:buChar char="•"/>
            </a:pPr>
            <a:r>
              <a:rPr lang="en-US" sz="1200" b="0" i="0" u="none" strike="noStrike">
                <a:solidFill>
                  <a:srgbClr val="000000"/>
                </a:solidFill>
                <a:effectLst/>
                <a:latin typeface="Times New Roman" panose="02020603050405020304" pitchFamily="18" charset="0"/>
                <a:cs typeface="Times New Roman" panose="02020603050405020304" pitchFamily="18" charset="0"/>
              </a:rPr>
              <a:t>Provide AO an independent (of the program chain of command) risk recommendation including:</a:t>
            </a:r>
          </a:p>
          <a:p>
            <a:pPr marL="1200139" lvl="2" indent="-285739">
              <a:spcBef>
                <a:spcPts val="0"/>
              </a:spcBef>
              <a:buSzPts val="1440"/>
              <a:buFont typeface="Arial"/>
              <a:buChar char="•"/>
            </a:pPr>
            <a:r>
              <a:rPr lang="en-US" sz="1200" b="0">
                <a:solidFill>
                  <a:srgbClr val="000000"/>
                </a:solidFill>
                <a:latin typeface="Times New Roman" panose="02020603050405020304" pitchFamily="18" charset="0"/>
                <a:cs typeface="Times New Roman" panose="02020603050405020304" pitchFamily="18" charset="0"/>
              </a:rPr>
              <a:t>Draft Authorization recommendation memo;</a:t>
            </a:r>
          </a:p>
          <a:p>
            <a:pPr marL="1200139" lvl="2" indent="-285739">
              <a:spcBef>
                <a:spcPts val="0"/>
              </a:spcBef>
              <a:buSzPts val="1440"/>
              <a:buFont typeface="Arial"/>
              <a:buChar char="•"/>
            </a:pPr>
            <a:r>
              <a:rPr lang="en-US" sz="1200" b="0" i="0" u="none" strike="noStrike">
                <a:solidFill>
                  <a:srgbClr val="000000"/>
                </a:solidFill>
                <a:effectLst/>
                <a:latin typeface="Times New Roman" panose="02020603050405020304" pitchFamily="18" charset="0"/>
                <a:cs typeface="Times New Roman" panose="02020603050405020304" pitchFamily="18" charset="0"/>
              </a:rPr>
              <a:t>CRA Recommendation </a:t>
            </a:r>
            <a:r>
              <a:rPr lang="en-US" sz="1200" b="0">
                <a:solidFill>
                  <a:srgbClr val="000000"/>
                </a:solidFill>
                <a:latin typeface="Times New Roman" panose="02020603050405020304" pitchFamily="18" charset="0"/>
                <a:cs typeface="Times New Roman" panose="02020603050405020304" pitchFamily="18" charset="0"/>
              </a:rPr>
              <a:t>Memo, including attachments for:</a:t>
            </a:r>
          </a:p>
          <a:p>
            <a:pPr marL="1657339" lvl="3" indent="-285739">
              <a:spcBef>
                <a:spcPts val="0"/>
              </a:spcBef>
              <a:buSzPts val="1440"/>
              <a:buFont typeface="Arial"/>
              <a:buChar char="•"/>
            </a:pPr>
            <a:r>
              <a:rPr lang="en-US" sz="1200" b="0">
                <a:solidFill>
                  <a:srgbClr val="000000"/>
                </a:solidFill>
                <a:latin typeface="Times New Roman" panose="02020603050405020304" pitchFamily="18" charset="0"/>
                <a:cs typeface="Times New Roman" panose="02020603050405020304" pitchFamily="18" charset="0"/>
              </a:rPr>
              <a:t>Risk analysis report;</a:t>
            </a:r>
          </a:p>
          <a:p>
            <a:pPr marL="1657339" lvl="3" indent="-285739">
              <a:spcBef>
                <a:spcPts val="0"/>
              </a:spcBef>
              <a:buSzPts val="1440"/>
              <a:buFont typeface="Arial"/>
              <a:buChar char="•"/>
            </a:pPr>
            <a:r>
              <a:rPr lang="en-US" sz="1200" b="0" i="0" u="none">
                <a:solidFill>
                  <a:srgbClr val="000000"/>
                </a:solidFill>
                <a:effectLst/>
                <a:latin typeface="Times New Roman" panose="02020603050405020304" pitchFamily="18" charset="0"/>
                <a:cs typeface="Times New Roman" panose="02020603050405020304" pitchFamily="18" charset="0"/>
              </a:rPr>
              <a:t>ITSC (Jointly developed with the Program ISSM);</a:t>
            </a:r>
            <a:endParaRPr lang="en-US" sz="1200" b="0">
              <a:solidFill>
                <a:srgbClr val="000000"/>
              </a:solidFill>
              <a:highlight>
                <a:srgbClr val="FFFF00"/>
              </a:highlight>
              <a:latin typeface="Times New Roman" panose="02020603050405020304" pitchFamily="18" charset="0"/>
              <a:cs typeface="Times New Roman" panose="02020603050405020304" pitchFamily="18" charset="0"/>
            </a:endParaRPr>
          </a:p>
          <a:p>
            <a:pPr marL="1657339" lvl="3" indent="-285739">
              <a:spcBef>
                <a:spcPts val="0"/>
              </a:spcBef>
              <a:buSzPts val="1440"/>
              <a:buFont typeface="Arial"/>
              <a:buChar char="•"/>
            </a:pPr>
            <a:r>
              <a:rPr lang="en-US" sz="1200" b="0">
                <a:solidFill>
                  <a:srgbClr val="000000"/>
                </a:solidFill>
                <a:latin typeface="Times New Roman" panose="02020603050405020304" pitchFamily="18" charset="0"/>
                <a:cs typeface="Times New Roman" panose="02020603050405020304" pitchFamily="18" charset="0"/>
              </a:rPr>
              <a:t>AO D</a:t>
            </a:r>
            <a:r>
              <a:rPr lang="en-US" sz="1200" b="0" i="0" u="none" strike="noStrike">
                <a:solidFill>
                  <a:srgbClr val="000000"/>
                </a:solidFill>
                <a:effectLst/>
                <a:latin typeface="Times New Roman" panose="02020603050405020304" pitchFamily="18" charset="0"/>
                <a:cs typeface="Times New Roman" panose="02020603050405020304" pitchFamily="18" charset="0"/>
              </a:rPr>
              <a:t>etermination Briefing</a:t>
            </a:r>
          </a:p>
          <a:p>
            <a:pPr marL="1657339" lvl="3" indent="-285739">
              <a:spcBef>
                <a:spcPts val="0"/>
              </a:spcBef>
              <a:buSzPts val="1440"/>
              <a:buFont typeface="Arial"/>
              <a:buChar char="•"/>
            </a:pPr>
            <a:r>
              <a:rPr lang="en-US" sz="1200" b="0">
                <a:solidFill>
                  <a:srgbClr val="000000"/>
                </a:solidFill>
                <a:latin typeface="Times New Roman" panose="02020603050405020304" pitchFamily="18" charset="0"/>
                <a:cs typeface="Times New Roman" panose="02020603050405020304" pitchFamily="18" charset="0"/>
              </a:rPr>
              <a:t>Other as applicable (e.g., DevSecOps CONOPS, etc.)</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p>
            <a:pPr marL="742939" lvl="1" indent="-285739">
              <a:spcBef>
                <a:spcPts val="0"/>
              </a:spcBef>
              <a:buSzPts val="1440"/>
              <a:buFont typeface="Arial"/>
              <a:buChar char="•"/>
            </a:pPr>
            <a:r>
              <a:rPr lang="en-US" sz="1200" b="0">
                <a:solidFill>
                  <a:srgbClr val="000000"/>
                </a:solidFill>
                <a:latin typeface="Times New Roman" panose="02020603050405020304" pitchFamily="18" charset="0"/>
                <a:cs typeface="Times New Roman" panose="02020603050405020304" pitchFamily="18" charset="0"/>
              </a:rPr>
              <a:t>Validate controls in eMASS to support reciprocity and assist with uploading authorization package as needed</a:t>
            </a:r>
          </a:p>
          <a:p>
            <a:pPr marL="380985" lvl="1" indent="0">
              <a:spcBef>
                <a:spcPts val="267"/>
              </a:spcBef>
              <a:buSzPts val="1280"/>
              <a:buNone/>
            </a:pPr>
            <a:endParaRPr sz="1100" i="1">
              <a:solidFill>
                <a:srgbClr val="0070C0"/>
              </a:solidFill>
            </a:endParaRPr>
          </a:p>
          <a:p>
            <a:pPr marL="285739" indent="-285739">
              <a:spcBef>
                <a:spcPts val="0"/>
              </a:spcBef>
              <a:buSzPts val="1440"/>
              <a:buFont typeface="Arial"/>
              <a:buChar char="•"/>
            </a:pPr>
            <a:r>
              <a:rPr lang="en-US" sz="1200">
                <a:latin typeface="Times New Roman" panose="02020603050405020304" pitchFamily="18" charset="0"/>
                <a:cs typeface="Times New Roman" panose="02020603050405020304" pitchFamily="18" charset="0"/>
              </a:rPr>
              <a:t>Program Manager (PM) Responsibility</a:t>
            </a:r>
          </a:p>
          <a:p>
            <a:pPr marL="742939" lvl="1" indent="-285739">
              <a:spcBef>
                <a:spcPts val="0"/>
              </a:spcBef>
              <a:buSzPts val="1440"/>
              <a:buFont typeface="Arial"/>
              <a:buChar char="•"/>
            </a:pPr>
            <a:r>
              <a:rPr lang="en-US" sz="1200" b="0" i="0" u="none" strike="noStrike">
                <a:solidFill>
                  <a:srgbClr val="000000"/>
                </a:solidFill>
                <a:effectLst/>
                <a:latin typeface="Times New Roman" panose="02020603050405020304" pitchFamily="18" charset="0"/>
                <a:cs typeface="Times New Roman" panose="02020603050405020304" pitchFamily="18" charset="0"/>
              </a:rPr>
              <a:t>Ensures Cybersecurity and Resilience requirements, attributes, and design consideration are designed into newly acquired systems and modified systems </a:t>
            </a:r>
          </a:p>
          <a:p>
            <a:pPr marL="742939" lvl="1" indent="-285739">
              <a:spcBef>
                <a:spcPts val="0"/>
              </a:spcBef>
              <a:buSzPts val="1440"/>
              <a:buFont typeface="Arial"/>
              <a:buChar char="•"/>
            </a:pPr>
            <a:r>
              <a:rPr lang="en-US" sz="1200" b="0">
                <a:solidFill>
                  <a:srgbClr val="000000"/>
                </a:solidFill>
                <a:latin typeface="Times New Roman" panose="02020603050405020304" pitchFamily="18" charset="0"/>
                <a:cs typeface="Times New Roman" panose="02020603050405020304" pitchFamily="18" charset="0"/>
              </a:rPr>
              <a:t>Balance</a:t>
            </a:r>
            <a:r>
              <a:rPr lang="en-US" sz="1200" b="0" i="0" u="none" strike="noStrike">
                <a:solidFill>
                  <a:srgbClr val="000000"/>
                </a:solidFill>
                <a:effectLst/>
                <a:latin typeface="Times New Roman" panose="02020603050405020304" pitchFamily="18" charset="0"/>
                <a:cs typeface="Times New Roman" panose="02020603050405020304" pitchFamily="18" charset="0"/>
              </a:rPr>
              <a:t> lifecycle cost, schedule, system performance, risk, and system security</a:t>
            </a:r>
          </a:p>
          <a:p>
            <a:pPr marL="742939" lvl="1" indent="-285739">
              <a:spcBef>
                <a:spcPts val="0"/>
              </a:spcBef>
              <a:buSzPts val="1440"/>
              <a:buFont typeface="Arial"/>
              <a:buChar char="•"/>
            </a:pPr>
            <a:r>
              <a:rPr lang="en-US" sz="1200" b="0">
                <a:solidFill>
                  <a:srgbClr val="000000"/>
                </a:solidFill>
                <a:latin typeface="Times New Roman" panose="02020603050405020304" pitchFamily="18" charset="0"/>
                <a:cs typeface="Times New Roman" panose="02020603050405020304" pitchFamily="18" charset="0"/>
              </a:rPr>
              <a:t>Required to register all IT in the appropriate eMASS instance</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p>
            <a:pPr marL="742939" lvl="1" indent="-285739">
              <a:spcBef>
                <a:spcPts val="0"/>
              </a:spcBef>
              <a:buSzPts val="1440"/>
              <a:buFont typeface="Arial"/>
              <a:buChar char="•"/>
            </a:pPr>
            <a:r>
              <a:rPr lang="en-US" sz="1200" b="0">
                <a:solidFill>
                  <a:srgbClr val="000000"/>
                </a:solidFill>
                <a:latin typeface="Times New Roman" panose="02020603050405020304" pitchFamily="18" charset="0"/>
                <a:cs typeface="Times New Roman" panose="02020603050405020304" pitchFamily="18" charset="0"/>
              </a:rPr>
              <a:t>Required to upload to eMASS (at minimum):</a:t>
            </a:r>
          </a:p>
          <a:p>
            <a:pPr marL="1200139" lvl="2" indent="-285739">
              <a:spcBef>
                <a:spcPts val="0"/>
              </a:spcBef>
              <a:buSzPts val="1440"/>
              <a:buFont typeface="Arial"/>
              <a:buChar char="•"/>
            </a:pPr>
            <a:r>
              <a:rPr lang="en-US" sz="1200" b="0" i="0" u="none" strike="noStrike">
                <a:solidFill>
                  <a:srgbClr val="000000"/>
                </a:solidFill>
                <a:effectLst/>
                <a:latin typeface="Times New Roman" panose="02020603050405020304" pitchFamily="18" charset="0"/>
                <a:cs typeface="Times New Roman" panose="02020603050405020304" pitchFamily="18" charset="0"/>
              </a:rPr>
              <a:t>IT Categorization and Selection Checklist (ITSC)</a:t>
            </a:r>
          </a:p>
          <a:p>
            <a:pPr marL="1200139" lvl="2" indent="-285739">
              <a:spcBef>
                <a:spcPts val="0"/>
              </a:spcBef>
              <a:buSzPts val="1440"/>
              <a:buFont typeface="Arial"/>
              <a:buChar char="•"/>
            </a:pPr>
            <a:r>
              <a:rPr lang="en-US" sz="1200" b="0">
                <a:solidFill>
                  <a:srgbClr val="000000"/>
                </a:solidFill>
                <a:latin typeface="Times New Roman" panose="02020603050405020304" pitchFamily="18" charset="0"/>
                <a:cs typeface="Times New Roman" panose="02020603050405020304" pitchFamily="18" charset="0"/>
              </a:rPr>
              <a:t>Cybersecurity Strategy</a:t>
            </a:r>
          </a:p>
          <a:p>
            <a:pPr marL="1200139" lvl="2" indent="-285739">
              <a:spcBef>
                <a:spcPts val="0"/>
              </a:spcBef>
              <a:buSzPts val="1440"/>
              <a:buFont typeface="Arial"/>
              <a:buChar char="•"/>
            </a:pPr>
            <a:r>
              <a:rPr lang="en-US" sz="1200" b="0" i="0" u="none" strike="noStrike">
                <a:solidFill>
                  <a:srgbClr val="000000"/>
                </a:solidFill>
                <a:effectLst/>
                <a:latin typeface="Times New Roman" panose="02020603050405020304" pitchFamily="18" charset="0"/>
                <a:cs typeface="Times New Roman" panose="02020603050405020304" pitchFamily="18" charset="0"/>
              </a:rPr>
              <a:t>Authorization Memo</a:t>
            </a:r>
          </a:p>
          <a:p>
            <a:pPr marL="914400" lvl="2" indent="0">
              <a:spcBef>
                <a:spcPts val="0"/>
              </a:spcBef>
              <a:buSzPts val="1440"/>
              <a:buNone/>
            </a:pP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75298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fontScale="90000"/>
          </a:bodyPr>
          <a:lstStyle/>
          <a:p>
            <a:r>
              <a:rPr lang="en-US"/>
              <a:t>Authorization Package Available in eMASS</a:t>
            </a:r>
          </a:p>
        </p:txBody>
      </p:sp>
      <p:sp>
        <p:nvSpPr>
          <p:cNvPr id="3" name="Text Placeholder 1">
            <a:extLst>
              <a:ext uri="{FF2B5EF4-FFF2-40B4-BE49-F238E27FC236}">
                <a16:creationId xmlns:a16="http://schemas.microsoft.com/office/drawing/2014/main" id="{893E2DA1-B34C-1A9D-7C12-3DD348B8E1CC}"/>
              </a:ext>
            </a:extLst>
          </p:cNvPr>
          <p:cNvSpPr txBox="1">
            <a:spLocks/>
          </p:cNvSpPr>
          <p:nvPr/>
        </p:nvSpPr>
        <p:spPr>
          <a:xfrm>
            <a:off x="288421" y="1260476"/>
            <a:ext cx="4283579" cy="3951360"/>
          </a:xfrm>
          <a:prstGeom prst="rect">
            <a:avLst/>
          </a:prstGeom>
        </p:spPr>
        <p:txBody>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a:lstStyle>
          <a:p>
            <a:pPr marL="380985" marR="0" lvl="0"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1" i="0" u="none" strike="noStrike" kern="0" cap="none" spc="0" normalizeH="0" baseline="0" noProof="0">
                <a:ln>
                  <a:noFill/>
                </a:ln>
                <a:solidFill>
                  <a:srgbClr val="000000"/>
                </a:solidFill>
                <a:effectLst/>
                <a:uLnTx/>
                <a:uFillTx/>
                <a:latin typeface="Arial"/>
                <a:ea typeface="+mn-ea"/>
                <a:cs typeface="Arial"/>
              </a:rPr>
              <a:t>Will document the key items needed for reciprocity:</a:t>
            </a:r>
          </a:p>
          <a:p>
            <a:pPr marL="78103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0" i="0" u="none" strike="noStrike" kern="0" cap="none" spc="0" normalizeH="0" baseline="0" noProof="0">
                <a:ln>
                  <a:noFill/>
                </a:ln>
                <a:solidFill>
                  <a:srgbClr val="000000"/>
                </a:solidFill>
                <a:effectLst/>
                <a:uLnTx/>
                <a:uFillTx/>
                <a:latin typeface="Arial"/>
                <a:ea typeface="+mn-ea"/>
                <a:cs typeface="Arial"/>
              </a:rPr>
              <a:t>Authorization Memo.</a:t>
            </a:r>
          </a:p>
          <a:p>
            <a:pPr marL="78103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0" i="0" u="none" strike="noStrike" kern="0" cap="none" spc="0" normalizeH="0" baseline="0" noProof="0">
                <a:ln>
                  <a:noFill/>
                </a:ln>
                <a:solidFill>
                  <a:srgbClr val="000000"/>
                </a:solidFill>
                <a:effectLst/>
                <a:uLnTx/>
                <a:uFillTx/>
                <a:latin typeface="Arial"/>
                <a:ea typeface="+mn-ea"/>
                <a:cs typeface="Arial"/>
              </a:rPr>
              <a:t>Attachment 1: Conditions.</a:t>
            </a:r>
          </a:p>
          <a:p>
            <a:pPr marL="78103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0" i="0" u="none" strike="noStrike" kern="0" cap="none" spc="0" normalizeH="0" baseline="0" noProof="0">
                <a:ln>
                  <a:noFill/>
                </a:ln>
                <a:solidFill>
                  <a:srgbClr val="000000"/>
                </a:solidFill>
                <a:effectLst/>
                <a:uLnTx/>
                <a:uFillTx/>
                <a:latin typeface="Arial"/>
                <a:ea typeface="+mn-ea"/>
                <a:cs typeface="Arial"/>
              </a:rPr>
              <a:t>Attachment 2: Body of Evidence. </a:t>
            </a:r>
          </a:p>
          <a:p>
            <a:pPr marL="78103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0" i="0" u="none" strike="noStrike" kern="0" cap="none" spc="0" normalizeH="0" baseline="0" noProof="0">
                <a:ln>
                  <a:noFill/>
                </a:ln>
                <a:solidFill>
                  <a:srgbClr val="000000"/>
                </a:solidFill>
                <a:effectLst/>
                <a:uLnTx/>
                <a:uFillTx/>
                <a:latin typeface="Arial"/>
                <a:ea typeface="+mn-ea"/>
                <a:cs typeface="Arial"/>
              </a:rPr>
              <a:t>Attachment 3: Authorization Package.</a:t>
            </a:r>
          </a:p>
        </p:txBody>
      </p:sp>
      <p:sp>
        <p:nvSpPr>
          <p:cNvPr id="5" name="Text Placeholder 3">
            <a:extLst>
              <a:ext uri="{FF2B5EF4-FFF2-40B4-BE49-F238E27FC236}">
                <a16:creationId xmlns:a16="http://schemas.microsoft.com/office/drawing/2014/main" id="{7D49BCA2-A4DB-49BF-CA14-E8F31AB22876}"/>
              </a:ext>
            </a:extLst>
          </p:cNvPr>
          <p:cNvSpPr txBox="1">
            <a:spLocks/>
          </p:cNvSpPr>
          <p:nvPr/>
        </p:nvSpPr>
        <p:spPr>
          <a:xfrm>
            <a:off x="4572000" y="1260476"/>
            <a:ext cx="4283579" cy="3739542"/>
          </a:xfrm>
          <a:prstGeom prst="rect">
            <a:avLst/>
          </a:prstGeom>
        </p:spPr>
        <p:txBody>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a:lstStyle>
          <a:p>
            <a:pPr marL="380985" marR="0" lvl="0"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1" i="0" u="none" strike="noStrike" kern="0" cap="none" spc="0" normalizeH="0" baseline="0" noProof="0">
                <a:ln>
                  <a:noFill/>
                </a:ln>
                <a:solidFill>
                  <a:srgbClr val="000000"/>
                </a:solidFill>
                <a:effectLst/>
                <a:uLnTx/>
                <a:uFillTx/>
                <a:latin typeface="Arial"/>
                <a:ea typeface="+mn-ea"/>
                <a:cs typeface="Arial"/>
              </a:rPr>
              <a:t>Attachment 1: Conditions</a:t>
            </a:r>
          </a:p>
          <a:p>
            <a:pPr marL="78103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0" i="0" u="none" strike="noStrike" kern="0" cap="none" spc="0" normalizeH="0" baseline="0" noProof="0">
                <a:ln>
                  <a:noFill/>
                </a:ln>
                <a:solidFill>
                  <a:srgbClr val="000000"/>
                </a:solidFill>
                <a:effectLst/>
                <a:uLnTx/>
                <a:uFillTx/>
                <a:latin typeface="Arial"/>
                <a:ea typeface="+mn-ea"/>
                <a:cs typeface="Arial"/>
              </a:rPr>
              <a:t>Documents any conditions on the ATO.</a:t>
            </a:r>
          </a:p>
          <a:p>
            <a:pPr marL="78103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0" i="0" u="none" strike="noStrike" kern="0" cap="none" spc="0" normalizeH="0" baseline="0" noProof="0">
                <a:ln>
                  <a:noFill/>
                </a:ln>
                <a:solidFill>
                  <a:srgbClr val="000000"/>
                </a:solidFill>
                <a:effectLst/>
                <a:uLnTx/>
                <a:uFillTx/>
                <a:latin typeface="Arial"/>
                <a:ea typeface="+mn-ea"/>
                <a:cs typeface="Arial"/>
              </a:rPr>
              <a:t>Security is a journey, never a destination.</a:t>
            </a:r>
          </a:p>
          <a:p>
            <a:pPr marL="532337" marR="0" lvl="1" indent="0" algn="l" defTabSz="914400" rtl="0" eaLnBrk="1" fontAlgn="auto" latinLnBrk="0" hangingPunct="1">
              <a:lnSpc>
                <a:spcPct val="100000"/>
              </a:lnSpc>
              <a:spcBef>
                <a:spcPts val="0"/>
              </a:spcBef>
              <a:spcAft>
                <a:spcPts val="0"/>
              </a:spcAft>
              <a:buClr>
                <a:srgbClr val="036585"/>
              </a:buClr>
              <a:buSzPct val="83000"/>
              <a:buFontTx/>
              <a:buNone/>
              <a:tabLst/>
              <a:defRPr/>
            </a:pPr>
            <a:endParaRPr kumimoji="0" lang="en-US" sz="1400" b="1" i="0" u="none" strike="noStrike" kern="0" cap="none" spc="0" normalizeH="0" baseline="0" noProof="0">
              <a:ln>
                <a:noFill/>
              </a:ln>
              <a:solidFill>
                <a:srgbClr val="000000"/>
              </a:solidFill>
              <a:effectLst/>
              <a:uLnTx/>
              <a:uFillTx/>
              <a:latin typeface="Arial"/>
              <a:ea typeface="+mn-ea"/>
              <a:cs typeface="Arial"/>
            </a:endParaRPr>
          </a:p>
          <a:p>
            <a:pPr marL="380985" marR="0" lvl="0"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1" i="0" u="none" strike="noStrike" kern="0" cap="none" spc="0" normalizeH="0" baseline="0" noProof="0">
                <a:ln>
                  <a:noFill/>
                </a:ln>
                <a:solidFill>
                  <a:srgbClr val="000000"/>
                </a:solidFill>
                <a:effectLst/>
                <a:uLnTx/>
                <a:uFillTx/>
                <a:latin typeface="Arial"/>
                <a:ea typeface="+mn-ea"/>
                <a:cs typeface="Arial"/>
              </a:rPr>
              <a:t>Attachment 2: Body of Evidence</a:t>
            </a:r>
          </a:p>
          <a:p>
            <a:pPr marL="78103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0" i="0" u="none" strike="noStrike" kern="0" cap="none" spc="0" normalizeH="0" baseline="0" noProof="0">
                <a:ln>
                  <a:noFill/>
                </a:ln>
                <a:solidFill>
                  <a:srgbClr val="000000"/>
                </a:solidFill>
                <a:effectLst/>
                <a:uLnTx/>
                <a:uFillTx/>
                <a:latin typeface="Arial"/>
                <a:ea typeface="+mn-ea"/>
                <a:cs typeface="Arial"/>
              </a:rPr>
              <a:t>Key artifacts reviewed that support the recommendation (SSP, CONOPs, H/W, S/W, Assessment Reports etc.).</a:t>
            </a:r>
          </a:p>
          <a:p>
            <a:pPr marL="78103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0" i="0" u="none" strike="noStrike" kern="0" cap="none" spc="0" normalizeH="0" baseline="0" noProof="0">
                <a:ln>
                  <a:noFill/>
                </a:ln>
                <a:solidFill>
                  <a:srgbClr val="000000"/>
                </a:solidFill>
                <a:effectLst/>
                <a:uLnTx/>
                <a:uFillTx/>
                <a:latin typeface="Arial"/>
                <a:ea typeface="+mn-ea"/>
                <a:cs typeface="Arial"/>
              </a:rPr>
              <a:t>Informs other AOs and consumers to increase reciprocity.</a:t>
            </a:r>
          </a:p>
          <a:p>
            <a:pPr marL="78103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endParaRPr kumimoji="0" lang="en-US" sz="1400" b="1" i="0" u="none" strike="noStrike" kern="0" cap="none" spc="0" normalizeH="0" baseline="0" noProof="0">
              <a:ln>
                <a:noFill/>
              </a:ln>
              <a:solidFill>
                <a:srgbClr val="000000"/>
              </a:solidFill>
              <a:effectLst/>
              <a:uLnTx/>
              <a:uFillTx/>
              <a:latin typeface="Arial"/>
              <a:ea typeface="+mn-ea"/>
              <a:cs typeface="Arial"/>
            </a:endParaRPr>
          </a:p>
          <a:p>
            <a:pPr marL="38098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1" i="0" u="none" strike="noStrike" kern="0" cap="none" spc="0" normalizeH="0" baseline="0" noProof="0">
                <a:ln>
                  <a:noFill/>
                </a:ln>
                <a:solidFill>
                  <a:srgbClr val="000000"/>
                </a:solidFill>
                <a:effectLst/>
                <a:uLnTx/>
                <a:uFillTx/>
                <a:latin typeface="Arial"/>
                <a:ea typeface="+mn-ea"/>
                <a:cs typeface="Arial"/>
              </a:rPr>
              <a:t>Attachment 3: Authorization Package</a:t>
            </a:r>
          </a:p>
          <a:p>
            <a:pPr marL="78103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0" i="0" u="none" strike="noStrike" kern="0" cap="none" spc="0" normalizeH="0" baseline="0" noProof="0">
                <a:ln>
                  <a:noFill/>
                </a:ln>
                <a:solidFill>
                  <a:srgbClr val="000000"/>
                </a:solidFill>
                <a:effectLst/>
                <a:uLnTx/>
                <a:uFillTx/>
                <a:latin typeface="Arial"/>
                <a:ea typeface="+mn-ea"/>
                <a:cs typeface="Arial"/>
              </a:rPr>
              <a:t>Key artifacts generated that support the authorization package (AO Determination Briefing, CRA Risk Recommendation Letter, ITCSC and POA&amp;M).</a:t>
            </a:r>
          </a:p>
          <a:p>
            <a:pPr marL="781035" marR="0" lvl="1" indent="-248698" algn="l" defTabSz="914400" rtl="0" eaLnBrk="1" fontAlgn="auto" latinLnBrk="0" hangingPunct="1">
              <a:lnSpc>
                <a:spcPct val="100000"/>
              </a:lnSpc>
              <a:spcBef>
                <a:spcPts val="0"/>
              </a:spcBef>
              <a:spcAft>
                <a:spcPts val="0"/>
              </a:spcAft>
              <a:buClr>
                <a:srgbClr val="036585"/>
              </a:buClr>
              <a:buSzPct val="83000"/>
              <a:buFont typeface="Noto Sans Symbols"/>
              <a:buChar char="■"/>
              <a:tabLst/>
              <a:defRPr/>
            </a:pPr>
            <a:r>
              <a:rPr kumimoji="0" lang="en-US" sz="1400" b="0" i="0" u="none" strike="noStrike" kern="0" cap="none" spc="0" normalizeH="0" baseline="0" noProof="0">
                <a:ln>
                  <a:noFill/>
                </a:ln>
                <a:solidFill>
                  <a:srgbClr val="000000"/>
                </a:solidFill>
                <a:effectLst/>
                <a:uLnTx/>
                <a:uFillTx/>
                <a:latin typeface="Arial"/>
                <a:ea typeface="+mn-ea"/>
                <a:cs typeface="Arial"/>
              </a:rPr>
              <a:t>Can be a Classified appendix.</a:t>
            </a:r>
          </a:p>
        </p:txBody>
      </p:sp>
      <p:sp>
        <p:nvSpPr>
          <p:cNvPr id="6" name="TextBox 5">
            <a:extLst>
              <a:ext uri="{FF2B5EF4-FFF2-40B4-BE49-F238E27FC236}">
                <a16:creationId xmlns:a16="http://schemas.microsoft.com/office/drawing/2014/main" id="{40F786C3-FB89-28DC-9585-269153779220}"/>
              </a:ext>
            </a:extLst>
          </p:cNvPr>
          <p:cNvSpPr txBox="1"/>
          <p:nvPr/>
        </p:nvSpPr>
        <p:spPr>
          <a:xfrm>
            <a:off x="4533754" y="5203969"/>
            <a:ext cx="4321824" cy="707886"/>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Provided to the requesting consumer as a contract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Documented in enterprise tools (e.g., eMass, XACTA….)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Google Shape;676;p93">
            <a:extLst>
              <a:ext uri="{FF2B5EF4-FFF2-40B4-BE49-F238E27FC236}">
                <a16:creationId xmlns:a16="http://schemas.microsoft.com/office/drawing/2014/main" id="{2FD3B147-B4B4-76F0-C221-6B01A9749288}"/>
              </a:ext>
            </a:extLst>
          </p:cNvPr>
          <p:cNvPicPr preferRelativeResize="0"/>
          <p:nvPr/>
        </p:nvPicPr>
        <p:blipFill>
          <a:blip r:embed="rId2"/>
          <a:srcRect/>
          <a:stretch/>
        </p:blipFill>
        <p:spPr>
          <a:xfrm>
            <a:off x="2767138" y="2826512"/>
            <a:ext cx="1682496" cy="2203704"/>
          </a:xfrm>
          <a:prstGeom prst="rect">
            <a:avLst/>
          </a:prstGeom>
          <a:noFill/>
          <a:ln>
            <a:solidFill>
              <a:schemeClr val="accent1"/>
            </a:solidFill>
          </a:ln>
          <a:effectLst>
            <a:outerShdw blurRad="50800" dist="38100" dir="2700000" algn="tl" rotWithShape="0">
              <a:prstClr val="black">
                <a:alpha val="40000"/>
              </a:prstClr>
            </a:outerShdw>
          </a:effectLst>
        </p:spPr>
      </p:pic>
      <p:pic>
        <p:nvPicPr>
          <p:cNvPr id="8" name="Google Shape;676;p93">
            <a:extLst>
              <a:ext uri="{FF2B5EF4-FFF2-40B4-BE49-F238E27FC236}">
                <a16:creationId xmlns:a16="http://schemas.microsoft.com/office/drawing/2014/main" id="{EFB2519B-F3AE-2D16-C02B-F3FFE35764E7}"/>
              </a:ext>
            </a:extLst>
          </p:cNvPr>
          <p:cNvPicPr preferRelativeResize="0"/>
          <p:nvPr/>
        </p:nvPicPr>
        <p:blipFill>
          <a:blip r:embed="rId2"/>
          <a:srcRect/>
          <a:stretch/>
        </p:blipFill>
        <p:spPr>
          <a:xfrm>
            <a:off x="2696976" y="2952074"/>
            <a:ext cx="1682496" cy="2203704"/>
          </a:xfrm>
          <a:prstGeom prst="rect">
            <a:avLst/>
          </a:prstGeom>
          <a:noFill/>
          <a:ln>
            <a:solidFill>
              <a:schemeClr val="accent1"/>
            </a:solidFill>
          </a:ln>
          <a:effectLst>
            <a:outerShdw blurRad="50800" dist="38100" dir="2700000" algn="tl" rotWithShape="0">
              <a:prstClr val="black">
                <a:alpha val="40000"/>
              </a:prstClr>
            </a:outerShdw>
          </a:effectLst>
        </p:spPr>
      </p:pic>
      <p:pic>
        <p:nvPicPr>
          <p:cNvPr id="9" name="Google Shape;677;p93">
            <a:extLst>
              <a:ext uri="{FF2B5EF4-FFF2-40B4-BE49-F238E27FC236}">
                <a16:creationId xmlns:a16="http://schemas.microsoft.com/office/drawing/2014/main" id="{4EC2A2A5-6132-CB9C-684F-6B35F1636BE8}"/>
              </a:ext>
            </a:extLst>
          </p:cNvPr>
          <p:cNvPicPr preferRelativeResize="0"/>
          <p:nvPr/>
        </p:nvPicPr>
        <p:blipFill>
          <a:blip r:embed="rId3"/>
          <a:srcRect/>
          <a:stretch/>
        </p:blipFill>
        <p:spPr>
          <a:xfrm>
            <a:off x="2644772" y="3069768"/>
            <a:ext cx="1682496" cy="2203704"/>
          </a:xfrm>
          <a:prstGeom prst="rect">
            <a:avLst/>
          </a:prstGeom>
          <a:noFill/>
          <a:ln>
            <a:solidFill>
              <a:schemeClr val="accent1"/>
            </a:solidFill>
          </a:ln>
          <a:effectLst>
            <a:outerShdw blurRad="50800" dist="38100" dir="2700000" algn="tl" rotWithShape="0">
              <a:prstClr val="black">
                <a:alpha val="40000"/>
              </a:prstClr>
            </a:outerShdw>
          </a:effectLst>
        </p:spPr>
      </p:pic>
      <p:pic>
        <p:nvPicPr>
          <p:cNvPr id="10" name="Google Shape;678;p93">
            <a:extLst>
              <a:ext uri="{FF2B5EF4-FFF2-40B4-BE49-F238E27FC236}">
                <a16:creationId xmlns:a16="http://schemas.microsoft.com/office/drawing/2014/main" id="{67F8DD23-5062-32B0-6E6C-F2A09137728C}"/>
              </a:ext>
            </a:extLst>
          </p:cNvPr>
          <p:cNvPicPr preferRelativeResize="0"/>
          <p:nvPr/>
        </p:nvPicPr>
        <p:blipFill>
          <a:blip r:embed="rId4"/>
          <a:srcRect/>
          <a:stretch/>
        </p:blipFill>
        <p:spPr>
          <a:xfrm>
            <a:off x="2592568" y="3195329"/>
            <a:ext cx="1682496" cy="2203704"/>
          </a:xfrm>
          <a:prstGeom prst="rect">
            <a:avLst/>
          </a:prstGeom>
          <a:noFill/>
          <a:ln>
            <a:solidFill>
              <a:schemeClr val="accent1"/>
            </a:solidFill>
          </a:ln>
          <a:effectLst>
            <a:outerShdw blurRad="50800" dist="38100" dir="2700000" algn="tl" rotWithShape="0">
              <a:prstClr val="black">
                <a:alpha val="40000"/>
              </a:prstClr>
            </a:outerShdw>
          </a:effectLst>
        </p:spPr>
      </p:pic>
      <p:pic>
        <p:nvPicPr>
          <p:cNvPr id="11" name="Google Shape;679;p93">
            <a:extLst>
              <a:ext uri="{FF2B5EF4-FFF2-40B4-BE49-F238E27FC236}">
                <a16:creationId xmlns:a16="http://schemas.microsoft.com/office/drawing/2014/main" id="{A5800344-EDF6-CDBB-8DBC-6AD63E220AD9}"/>
              </a:ext>
            </a:extLst>
          </p:cNvPr>
          <p:cNvPicPr preferRelativeResize="0"/>
          <p:nvPr/>
        </p:nvPicPr>
        <p:blipFill>
          <a:blip r:embed="rId5"/>
          <a:srcRect/>
          <a:stretch/>
        </p:blipFill>
        <p:spPr>
          <a:xfrm>
            <a:off x="2515445" y="3320890"/>
            <a:ext cx="1682496" cy="2203704"/>
          </a:xfrm>
          <a:prstGeom prst="rect">
            <a:avLst/>
          </a:prstGeom>
          <a:noFill/>
          <a:ln>
            <a:solidFill>
              <a:schemeClr val="accent1"/>
            </a:solid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C0398061-7BAC-A86C-AF32-F26172C34AB7}"/>
              </a:ext>
            </a:extLst>
          </p:cNvPr>
          <p:cNvSpPr txBox="1"/>
          <p:nvPr/>
        </p:nvSpPr>
        <p:spPr>
          <a:xfrm>
            <a:off x="2870244" y="3364092"/>
            <a:ext cx="1057027" cy="338554"/>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Authorization Package</a:t>
            </a:r>
          </a:p>
        </p:txBody>
      </p:sp>
      <p:pic>
        <p:nvPicPr>
          <p:cNvPr id="13" name="Google Shape;676;p93">
            <a:extLst>
              <a:ext uri="{FF2B5EF4-FFF2-40B4-BE49-F238E27FC236}">
                <a16:creationId xmlns:a16="http://schemas.microsoft.com/office/drawing/2014/main" id="{0C985535-1560-C51F-B645-FA924E32758C}"/>
              </a:ext>
            </a:extLst>
          </p:cNvPr>
          <p:cNvPicPr preferRelativeResize="0"/>
          <p:nvPr/>
        </p:nvPicPr>
        <p:blipFill>
          <a:blip r:embed="rId2"/>
          <a:srcRect/>
          <a:stretch/>
        </p:blipFill>
        <p:spPr>
          <a:xfrm>
            <a:off x="448453" y="3004069"/>
            <a:ext cx="1682496" cy="2203704"/>
          </a:xfrm>
          <a:prstGeom prst="rect">
            <a:avLst/>
          </a:prstGeom>
          <a:noFill/>
          <a:ln>
            <a:solidFill>
              <a:schemeClr val="accent1"/>
            </a:solidFill>
          </a:ln>
          <a:effectLst>
            <a:outerShdw blurRad="50800" dist="38100" dir="2700000" algn="tl" rotWithShape="0">
              <a:prstClr val="black">
                <a:alpha val="40000"/>
              </a:prstClr>
            </a:outerShdw>
          </a:effectLst>
        </p:spPr>
      </p:pic>
      <p:pic>
        <p:nvPicPr>
          <p:cNvPr id="14" name="Google Shape;676;p93">
            <a:extLst>
              <a:ext uri="{FF2B5EF4-FFF2-40B4-BE49-F238E27FC236}">
                <a16:creationId xmlns:a16="http://schemas.microsoft.com/office/drawing/2014/main" id="{F517507D-01FE-69B6-A53C-20BE82099220}"/>
              </a:ext>
            </a:extLst>
          </p:cNvPr>
          <p:cNvPicPr preferRelativeResize="0"/>
          <p:nvPr/>
        </p:nvPicPr>
        <p:blipFill>
          <a:blip r:embed="rId2"/>
          <a:srcRect/>
          <a:stretch/>
        </p:blipFill>
        <p:spPr>
          <a:xfrm>
            <a:off x="378291" y="3129631"/>
            <a:ext cx="1682496" cy="2203704"/>
          </a:xfrm>
          <a:prstGeom prst="rect">
            <a:avLst/>
          </a:prstGeom>
          <a:noFill/>
          <a:ln>
            <a:solidFill>
              <a:schemeClr val="accent1"/>
            </a:solidFill>
          </a:ln>
          <a:effectLst>
            <a:outerShdw blurRad="50800" dist="38100" dir="2700000" algn="tl" rotWithShape="0">
              <a:prstClr val="black">
                <a:alpha val="40000"/>
              </a:prstClr>
            </a:outerShdw>
          </a:effectLst>
        </p:spPr>
      </p:pic>
      <p:pic>
        <p:nvPicPr>
          <p:cNvPr id="15" name="Google Shape;677;p93">
            <a:extLst>
              <a:ext uri="{FF2B5EF4-FFF2-40B4-BE49-F238E27FC236}">
                <a16:creationId xmlns:a16="http://schemas.microsoft.com/office/drawing/2014/main" id="{4A6698A0-5220-CDF2-63ED-7F4BBF0A93F7}"/>
              </a:ext>
            </a:extLst>
          </p:cNvPr>
          <p:cNvPicPr preferRelativeResize="0"/>
          <p:nvPr/>
        </p:nvPicPr>
        <p:blipFill>
          <a:blip r:embed="rId3"/>
          <a:srcRect/>
          <a:stretch/>
        </p:blipFill>
        <p:spPr>
          <a:xfrm>
            <a:off x="326087" y="3247325"/>
            <a:ext cx="1682496" cy="2203704"/>
          </a:xfrm>
          <a:prstGeom prst="rect">
            <a:avLst/>
          </a:prstGeom>
          <a:noFill/>
          <a:ln>
            <a:solidFill>
              <a:schemeClr val="accent1"/>
            </a:solidFill>
          </a:ln>
          <a:effectLst>
            <a:outerShdw blurRad="50800" dist="38100" dir="2700000" algn="tl" rotWithShape="0">
              <a:prstClr val="black">
                <a:alpha val="40000"/>
              </a:prstClr>
            </a:outerShdw>
          </a:effectLst>
        </p:spPr>
      </p:pic>
      <p:pic>
        <p:nvPicPr>
          <p:cNvPr id="16" name="Google Shape;678;p93">
            <a:extLst>
              <a:ext uri="{FF2B5EF4-FFF2-40B4-BE49-F238E27FC236}">
                <a16:creationId xmlns:a16="http://schemas.microsoft.com/office/drawing/2014/main" id="{E848A6B3-AAF5-FAAD-6ECA-8F2F27086B2A}"/>
              </a:ext>
            </a:extLst>
          </p:cNvPr>
          <p:cNvPicPr preferRelativeResize="0"/>
          <p:nvPr/>
        </p:nvPicPr>
        <p:blipFill>
          <a:blip r:embed="rId4"/>
          <a:srcRect/>
          <a:stretch/>
        </p:blipFill>
        <p:spPr>
          <a:xfrm>
            <a:off x="273883" y="3372886"/>
            <a:ext cx="1682496" cy="2203704"/>
          </a:xfrm>
          <a:prstGeom prst="rect">
            <a:avLst/>
          </a:prstGeom>
          <a:noFill/>
          <a:ln>
            <a:solidFill>
              <a:schemeClr val="accent1"/>
            </a:solidFill>
          </a:ln>
          <a:effectLst>
            <a:outerShdw blurRad="50800" dist="38100" dir="2700000" algn="tl" rotWithShape="0">
              <a:prstClr val="black">
                <a:alpha val="40000"/>
              </a:prstClr>
            </a:outerShdw>
          </a:effectLst>
        </p:spPr>
      </p:pic>
      <p:pic>
        <p:nvPicPr>
          <p:cNvPr id="17" name="Picture 3">
            <a:extLst>
              <a:ext uri="{FF2B5EF4-FFF2-40B4-BE49-F238E27FC236}">
                <a16:creationId xmlns:a16="http://schemas.microsoft.com/office/drawing/2014/main" id="{DB18A1B4-B653-F6E3-7A84-392B0125273B}"/>
              </a:ext>
            </a:extLst>
          </p:cNvPr>
          <p:cNvPicPr>
            <a:picLocks noChangeAspect="1"/>
          </p:cNvPicPr>
          <p:nvPr/>
        </p:nvPicPr>
        <p:blipFill>
          <a:blip r:embed="rId6"/>
          <a:stretch>
            <a:fillRect/>
          </a:stretch>
        </p:blipFill>
        <p:spPr>
          <a:xfrm>
            <a:off x="210554" y="3483215"/>
            <a:ext cx="1682496" cy="2218935"/>
          </a:xfrm>
          <a:prstGeom prst="rect">
            <a:avLst/>
          </a:prstGeom>
          <a:noFill/>
          <a:ln>
            <a:solidFill>
              <a:schemeClr val="accent1"/>
            </a:solidFill>
          </a:ln>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8E7DA8D4-28F8-E975-374F-2D78B489A54A}"/>
              </a:ext>
            </a:extLst>
          </p:cNvPr>
          <p:cNvSpPr txBox="1"/>
          <p:nvPr/>
        </p:nvSpPr>
        <p:spPr>
          <a:xfrm>
            <a:off x="506834" y="3541649"/>
            <a:ext cx="1057027" cy="215444"/>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Body of Evidence</a:t>
            </a:r>
          </a:p>
        </p:txBody>
      </p:sp>
    </p:spTree>
    <p:extLst>
      <p:ext uri="{BB962C8B-B14F-4D97-AF65-F5344CB8AC3E}">
        <p14:creationId xmlns:p14="http://schemas.microsoft.com/office/powerpoint/2010/main" val="3531666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474E0-095D-74EB-0EA3-BE29AAB612A4}"/>
              </a:ext>
            </a:extLst>
          </p:cNvPr>
          <p:cNvSpPr>
            <a:spLocks noGrp="1"/>
          </p:cNvSpPr>
          <p:nvPr>
            <p:ph type="title"/>
          </p:nvPr>
        </p:nvSpPr>
        <p:spPr/>
        <p:txBody>
          <a:bodyPr>
            <a:normAutofit/>
          </a:bodyPr>
          <a:lstStyle/>
          <a:p>
            <a:r>
              <a:rPr lang="en-US"/>
              <a:t>Questions</a:t>
            </a:r>
          </a:p>
        </p:txBody>
      </p:sp>
      <p:sp>
        <p:nvSpPr>
          <p:cNvPr id="2" name="TextBox 1">
            <a:extLst>
              <a:ext uri="{FF2B5EF4-FFF2-40B4-BE49-F238E27FC236}">
                <a16:creationId xmlns:a16="http://schemas.microsoft.com/office/drawing/2014/main" id="{41D700EB-97C0-B3CF-9095-01F993E298D5}"/>
              </a:ext>
            </a:extLst>
          </p:cNvPr>
          <p:cNvSpPr txBox="1"/>
          <p:nvPr/>
        </p:nvSpPr>
        <p:spPr>
          <a:xfrm>
            <a:off x="609600" y="1551709"/>
            <a:ext cx="6105236" cy="4555093"/>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What is Continuous Monitoring</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Who is responsible for it?</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Who is responsible for following up on the annotated conditions via the authorization letter?</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How do you keep the AO up to date?</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What is an NSI and who signs off on it?</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What is reciprocity and why is it important?</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Should artifacts be uploaded to eMASS</a:t>
            </a:r>
          </a:p>
          <a:p>
            <a:pPr marL="285750" indent="-285750">
              <a:lnSpc>
                <a:spcPct val="150000"/>
              </a:lnSpc>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Who is responsible for keeping eMASS up to date?</a:t>
            </a:r>
          </a:p>
          <a:p>
            <a:pPr marL="285750" indent="-285750">
              <a:buFont typeface="Wingdings" panose="05000000000000000000" pitchFamily="2" charset="2"/>
              <a:buChar char="§"/>
            </a:pP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4266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F8E060-FC52-22E9-4822-36C86AB6ABA7}"/>
              </a:ext>
            </a:extLst>
          </p:cNvPr>
          <p:cNvSpPr>
            <a:spLocks noGrp="1"/>
          </p:cNvSpPr>
          <p:nvPr>
            <p:ph type="title"/>
          </p:nvPr>
        </p:nvSpPr>
        <p:spPr/>
        <p:txBody>
          <a:bodyPr/>
          <a:lstStyle/>
          <a:p>
            <a:r>
              <a:rPr lang="en-US"/>
              <a:t>Module 7</a:t>
            </a:r>
          </a:p>
        </p:txBody>
      </p:sp>
      <p:sp>
        <p:nvSpPr>
          <p:cNvPr id="5" name="Text Placeholder 4">
            <a:extLst>
              <a:ext uri="{FF2B5EF4-FFF2-40B4-BE49-F238E27FC236}">
                <a16:creationId xmlns:a16="http://schemas.microsoft.com/office/drawing/2014/main" id="{E001F21C-CCBA-22AF-5CE1-2BC634726A71}"/>
              </a:ext>
            </a:extLst>
          </p:cNvPr>
          <p:cNvSpPr>
            <a:spLocks noGrp="1"/>
          </p:cNvSpPr>
          <p:nvPr>
            <p:ph type="body" idx="1"/>
          </p:nvPr>
        </p:nvSpPr>
        <p:spPr/>
        <p:txBody>
          <a:bodyPr/>
          <a:lstStyle/>
          <a:p>
            <a:r>
              <a:rPr lang="en-US"/>
              <a:t>Agile Authorization Ecosystem</a:t>
            </a:r>
          </a:p>
        </p:txBody>
      </p:sp>
    </p:spTree>
    <p:extLst>
      <p:ext uri="{BB962C8B-B14F-4D97-AF65-F5344CB8AC3E}">
        <p14:creationId xmlns:p14="http://schemas.microsoft.com/office/powerpoint/2010/main" val="14407982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71CE25-8592-1C58-1FBF-B46C0C8312FA}"/>
              </a:ext>
            </a:extLst>
          </p:cNvPr>
          <p:cNvSpPr>
            <a:spLocks noGrp="1"/>
          </p:cNvSpPr>
          <p:nvPr>
            <p:ph type="title"/>
          </p:nvPr>
        </p:nvSpPr>
        <p:spPr/>
        <p:txBody>
          <a:bodyPr>
            <a:normAutofit fontScale="90000"/>
          </a:bodyPr>
          <a:lstStyle/>
          <a:p>
            <a:r>
              <a:rPr lang="en-US"/>
              <a:t>Operation Vulcan Logic: </a:t>
            </a:r>
            <a:br>
              <a:rPr lang="en-US"/>
            </a:br>
            <a:r>
              <a:rPr lang="en-US"/>
              <a:t>Agile Authorizations Execution NorthStar</a:t>
            </a:r>
            <a:br>
              <a:rPr lang="en-US"/>
            </a:br>
            <a:endParaRPr lang="en-US"/>
          </a:p>
        </p:txBody>
      </p:sp>
      <p:sp>
        <p:nvSpPr>
          <p:cNvPr id="6" name="TextBox 13">
            <a:extLst>
              <a:ext uri="{FF2B5EF4-FFF2-40B4-BE49-F238E27FC236}">
                <a16:creationId xmlns:a16="http://schemas.microsoft.com/office/drawing/2014/main" id="{C3DC4CB2-167B-1B3F-340A-8F675D1F85BA}"/>
              </a:ext>
            </a:extLst>
          </p:cNvPr>
          <p:cNvSpPr txBox="1"/>
          <p:nvPr/>
        </p:nvSpPr>
        <p:spPr>
          <a:xfrm>
            <a:off x="782857" y="5924646"/>
            <a:ext cx="7578286" cy="307777"/>
          </a:xfrm>
          <a:prstGeom prst="rect">
            <a:avLst/>
          </a:prstGeom>
          <a:solidFill>
            <a:srgbClr val="00B0F0"/>
          </a:solidFill>
          <a:scene3d>
            <a:camera prst="orthographicFront"/>
            <a:lightRig rig="threePt" dir="t"/>
          </a:scene3d>
          <a:sp3d>
            <a:bevelT/>
          </a:sp3d>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cs typeface="Arial"/>
                <a:sym typeface="Arial"/>
              </a:rPr>
              <a:t>The holistic, continuous authorization ecosystem is focused on Risk of Use.</a:t>
            </a:r>
          </a:p>
        </p:txBody>
      </p:sp>
      <p:pic>
        <p:nvPicPr>
          <p:cNvPr id="7" name="Picture 7">
            <a:extLst>
              <a:ext uri="{FF2B5EF4-FFF2-40B4-BE49-F238E27FC236}">
                <a16:creationId xmlns:a16="http://schemas.microsoft.com/office/drawing/2014/main" id="{E0EFDF88-243C-F934-95B6-E24AFE4C3CF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8244" y="1057934"/>
            <a:ext cx="7702898" cy="4819557"/>
          </a:xfrm>
          <a:prstGeom prst="rect">
            <a:avLst/>
          </a:prstGeom>
        </p:spPr>
      </p:pic>
      <p:sp>
        <p:nvSpPr>
          <p:cNvPr id="8" name="TextBox 7">
            <a:extLst>
              <a:ext uri="{FF2B5EF4-FFF2-40B4-BE49-F238E27FC236}">
                <a16:creationId xmlns:a16="http://schemas.microsoft.com/office/drawing/2014/main" id="{57F4133E-174B-6D32-9971-AB7661D1EB7C}"/>
              </a:ext>
            </a:extLst>
          </p:cNvPr>
          <p:cNvSpPr txBox="1"/>
          <p:nvPr/>
        </p:nvSpPr>
        <p:spPr>
          <a:xfrm>
            <a:off x="6000765" y="3859340"/>
            <a:ext cx="2825700"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AO Assesses and determines risk of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AO Informs the decision makers (e.g., PMs, PEO. System Owners, Operations,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Focus is on the Risk, not the compliance</a:t>
            </a:r>
          </a:p>
        </p:txBody>
      </p:sp>
      <p:sp>
        <p:nvSpPr>
          <p:cNvPr id="9" name="TextBox 8">
            <a:extLst>
              <a:ext uri="{FF2B5EF4-FFF2-40B4-BE49-F238E27FC236}">
                <a16:creationId xmlns:a16="http://schemas.microsoft.com/office/drawing/2014/main" id="{305BC667-7B29-3FD4-2194-3A8F78B41529}"/>
              </a:ext>
            </a:extLst>
          </p:cNvPr>
          <p:cNvSpPr txBox="1"/>
          <p:nvPr/>
        </p:nvSpPr>
        <p:spPr>
          <a:xfrm>
            <a:off x="84667" y="4290227"/>
            <a:ext cx="3818467" cy="95410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Shift Culture to Risk of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Accept Risk is Temporal and Contextual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One Size standardization is inherently wrong approach</a:t>
            </a:r>
          </a:p>
        </p:txBody>
      </p:sp>
    </p:spTree>
    <p:extLst>
      <p:ext uri="{BB962C8B-B14F-4D97-AF65-F5344CB8AC3E}">
        <p14:creationId xmlns:p14="http://schemas.microsoft.com/office/powerpoint/2010/main" val="146860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88CE-2E1F-8537-0076-DBBBC6DFE534}"/>
              </a:ext>
            </a:extLst>
          </p:cNvPr>
          <p:cNvSpPr>
            <a:spLocks noGrp="1"/>
          </p:cNvSpPr>
          <p:nvPr>
            <p:ph type="title"/>
          </p:nvPr>
        </p:nvSpPr>
        <p:spPr/>
        <p:txBody>
          <a:bodyPr/>
          <a:lstStyle/>
          <a:p>
            <a:r>
              <a:rPr lang="en-US"/>
              <a:t>Fast-Track ATO Process: What Is It?</a:t>
            </a:r>
          </a:p>
        </p:txBody>
      </p:sp>
      <p:sp>
        <p:nvSpPr>
          <p:cNvPr id="2" name="Rectangle 3">
            <a:extLst>
              <a:ext uri="{FF2B5EF4-FFF2-40B4-BE49-F238E27FC236}">
                <a16:creationId xmlns:a16="http://schemas.microsoft.com/office/drawing/2014/main" id="{E7CD9721-9389-AB64-CA9B-B0BFCF4CD2AF}"/>
              </a:ext>
            </a:extLst>
          </p:cNvPr>
          <p:cNvSpPr>
            <a:spLocks noGrp="1" noChangeArrowheads="1"/>
          </p:cNvSpPr>
          <p:nvPr>
            <p:ph idx="1"/>
          </p:nvPr>
        </p:nvSpPr>
        <p:spPr>
          <a:xfrm>
            <a:off x="456230" y="1143000"/>
            <a:ext cx="4961931" cy="4630003"/>
          </a:xfrm>
        </p:spPr>
        <p:txBody>
          <a:bodyPr/>
          <a:lstStyle/>
          <a:p>
            <a:pPr marL="380985" indent="-248698" eaLnBrk="1" fontAlgn="auto" hangingPunct="1">
              <a:spcBef>
                <a:spcPts val="0"/>
              </a:spcBef>
              <a:spcAft>
                <a:spcPts val="0"/>
              </a:spcAft>
              <a:buClr>
                <a:srgbClr val="036585"/>
              </a:buClr>
              <a:buSzPct val="83000"/>
              <a:buFont typeface="Noto Sans Symbols"/>
              <a:buChar char="■"/>
              <a:defRPr/>
            </a:pPr>
            <a:r>
              <a:rPr lang="en-US" altLang="en-US" sz="1670" b="1">
                <a:solidFill>
                  <a:srgbClr val="000000"/>
                </a:solidFill>
                <a:latin typeface="Arial"/>
                <a:cs typeface="Arial"/>
              </a:rPr>
              <a:t>Not a “new” process: Focus is on risk management and complies with DOD 8510.</a:t>
            </a:r>
          </a:p>
          <a:p>
            <a:pPr marL="380985" indent="-248698" eaLnBrk="1" fontAlgn="auto" hangingPunct="1">
              <a:spcBef>
                <a:spcPts val="0"/>
              </a:spcBef>
              <a:spcAft>
                <a:spcPts val="0"/>
              </a:spcAft>
              <a:buClr>
                <a:srgbClr val="036585"/>
              </a:buClr>
              <a:buSzPct val="83000"/>
              <a:buFont typeface="Noto Sans Symbols"/>
              <a:buChar char="■"/>
              <a:defRPr/>
            </a:pPr>
            <a:r>
              <a:rPr lang="en-US" altLang="en-US" sz="1670" b="1">
                <a:solidFill>
                  <a:srgbClr val="000000"/>
                </a:solidFill>
                <a:latin typeface="Arial"/>
                <a:cs typeface="Arial"/>
              </a:rPr>
              <a:t>Provides AOs the ability to make risk-informed determinations: Spirit of RMF.</a:t>
            </a:r>
          </a:p>
          <a:p>
            <a:pPr marL="380985" indent="-248698" eaLnBrk="1" fontAlgn="auto" hangingPunct="1">
              <a:spcBef>
                <a:spcPts val="0"/>
              </a:spcBef>
              <a:spcAft>
                <a:spcPts val="0"/>
              </a:spcAft>
              <a:buClr>
                <a:srgbClr val="036585"/>
              </a:buClr>
              <a:buSzPct val="83000"/>
              <a:buFont typeface="Noto Sans Symbols"/>
              <a:buChar char="■"/>
              <a:defRPr/>
            </a:pPr>
            <a:r>
              <a:rPr lang="en-US" altLang="en-US" sz="1670" b="1">
                <a:solidFill>
                  <a:srgbClr val="000000"/>
                </a:solidFill>
                <a:latin typeface="Arial"/>
                <a:cs typeface="Arial"/>
              </a:rPr>
              <a:t>Does not require anything “new” or compliance to a new process</a:t>
            </a:r>
            <a:r>
              <a:rPr lang="en-US" altLang="en-US" sz="1670">
                <a:solidFill>
                  <a:srgbClr val="000000"/>
                </a:solidFill>
                <a:latin typeface="Arial"/>
                <a:cs typeface="Arial"/>
              </a:rPr>
              <a:t>.</a:t>
            </a:r>
          </a:p>
          <a:p>
            <a:pPr marL="380985" indent="-248698" eaLnBrk="1" fontAlgn="auto" hangingPunct="1">
              <a:spcBef>
                <a:spcPts val="0"/>
              </a:spcBef>
              <a:spcAft>
                <a:spcPts val="0"/>
              </a:spcAft>
              <a:buClr>
                <a:srgbClr val="036585"/>
              </a:buClr>
              <a:buSzPct val="83000"/>
              <a:buFont typeface="Noto Sans Symbols"/>
              <a:buChar char="■"/>
              <a:defRPr/>
            </a:pPr>
            <a:endParaRPr lang="en-US" altLang="en-US" sz="1670">
              <a:solidFill>
                <a:srgbClr val="000000"/>
              </a:solidFill>
              <a:latin typeface="Arial"/>
              <a:cs typeface="Arial"/>
            </a:endParaRPr>
          </a:p>
          <a:p>
            <a:pPr marL="0" indent="0">
              <a:buNone/>
            </a:pPr>
            <a:r>
              <a:rPr lang="en-US" altLang="en-US" sz="1200" b="0"/>
              <a:t>“</a:t>
            </a:r>
            <a:r>
              <a:rPr lang="en-US" altLang="en-US" sz="1200" b="0" i="1"/>
              <a:t>The Fast-Track process gives [AOs] the discretion to make an authorization determination based on review of the combination of a Cybersecurity Baseline, an assessment (e.g., Penetration Test), and an Information Systems Continuous Monitoring Strategy.”</a:t>
            </a:r>
          </a:p>
          <a:p>
            <a:pPr marL="0" indent="0">
              <a:buNone/>
            </a:pPr>
            <a:endParaRPr lang="en-US" altLang="en-US" sz="1170" b="0" i="1"/>
          </a:p>
          <a:p>
            <a:pPr marL="0" indent="0">
              <a:buNone/>
            </a:pPr>
            <a:r>
              <a:rPr lang="en-US" altLang="en-US" sz="1200" b="0"/>
              <a:t>“</a:t>
            </a:r>
            <a:r>
              <a:rPr lang="en-US" altLang="en-US" sz="1200" b="0" i="1"/>
              <a:t>AOs are expected to make operationally informed risk determinations by working closely with information systems owners and warfighters to find the appropriate balance between rapid deployment and appropriate level of risk assessment.”</a:t>
            </a:r>
          </a:p>
          <a:p>
            <a:pPr marL="132287" indent="0" eaLnBrk="1" fontAlgn="auto" hangingPunct="1">
              <a:spcBef>
                <a:spcPts val="0"/>
              </a:spcBef>
              <a:spcAft>
                <a:spcPts val="0"/>
              </a:spcAft>
              <a:buClr>
                <a:srgbClr val="036585"/>
              </a:buClr>
              <a:buSzPct val="83000"/>
              <a:buNone/>
              <a:defRPr/>
            </a:pPr>
            <a:endParaRPr lang="en-US" altLang="en-US" sz="1330">
              <a:solidFill>
                <a:srgbClr val="000000"/>
              </a:solidFill>
              <a:latin typeface="Arial"/>
              <a:cs typeface="Arial"/>
            </a:endParaRPr>
          </a:p>
          <a:p>
            <a:pPr marL="0" indent="0">
              <a:buNone/>
            </a:pPr>
            <a:endParaRPr lang="en-US" altLang="en-US" sz="1000" b="1"/>
          </a:p>
          <a:p>
            <a:pPr marL="380985" indent="-248698" eaLnBrk="1" fontAlgn="auto" hangingPunct="1">
              <a:spcBef>
                <a:spcPts val="0"/>
              </a:spcBef>
              <a:spcAft>
                <a:spcPts val="0"/>
              </a:spcAft>
              <a:buClr>
                <a:srgbClr val="036585"/>
              </a:buClr>
              <a:buSzPct val="83000"/>
              <a:buFont typeface="Noto Sans Symbols"/>
              <a:buChar char="■"/>
              <a:defRPr/>
            </a:pPr>
            <a:r>
              <a:rPr lang="en-US" altLang="en-US" sz="1670" b="1">
                <a:solidFill>
                  <a:srgbClr val="000000"/>
                </a:solidFill>
                <a:latin typeface="Arial"/>
                <a:cs typeface="Arial"/>
              </a:rPr>
              <a:t>Fast-Track is </a:t>
            </a:r>
            <a:r>
              <a:rPr lang="en-US" altLang="en-US" sz="1670" b="1" u="sng">
                <a:solidFill>
                  <a:srgbClr val="000000"/>
                </a:solidFill>
                <a:latin typeface="Arial"/>
                <a:cs typeface="Arial"/>
              </a:rPr>
              <a:t>NOT an “easy” button</a:t>
            </a:r>
            <a:r>
              <a:rPr lang="en-US" altLang="en-US" sz="1670" b="1">
                <a:solidFill>
                  <a:srgbClr val="000000"/>
                </a:solidFill>
                <a:latin typeface="Arial"/>
                <a:cs typeface="Arial"/>
              </a:rPr>
              <a:t>; It requires robust systems engineering and “going slow to go fast.”</a:t>
            </a:r>
          </a:p>
          <a:p>
            <a:endParaRPr lang="en-US" altLang="en-US" sz="2400"/>
          </a:p>
        </p:txBody>
      </p:sp>
      <p:pic>
        <p:nvPicPr>
          <p:cNvPr id="3" name="Picture 2">
            <a:extLst>
              <a:ext uri="{FF2B5EF4-FFF2-40B4-BE49-F238E27FC236}">
                <a16:creationId xmlns:a16="http://schemas.microsoft.com/office/drawing/2014/main" id="{7B9946BA-C5EE-F8F6-78D6-932B2CB293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7634" y="1375982"/>
            <a:ext cx="3100136" cy="4106035"/>
          </a:xfrm>
          <a:prstGeom prst="rect">
            <a:avLst/>
          </a:prstGeom>
          <a:effectLst>
            <a:outerShdw blurRad="50800" dist="38100" dir="2700000" algn="tl" rotWithShape="0">
              <a:prstClr val="black">
                <a:alpha val="40000"/>
              </a:prstClr>
            </a:outerShdw>
          </a:effectLst>
        </p:spPr>
      </p:pic>
      <p:sp>
        <p:nvSpPr>
          <p:cNvPr id="5" name="TextBox 13">
            <a:extLst>
              <a:ext uri="{FF2B5EF4-FFF2-40B4-BE49-F238E27FC236}">
                <a16:creationId xmlns:a16="http://schemas.microsoft.com/office/drawing/2014/main" id="{D2BF2D0D-DD95-0AF2-DE7E-9379C8CD5593}"/>
              </a:ext>
            </a:extLst>
          </p:cNvPr>
          <p:cNvSpPr txBox="1"/>
          <p:nvPr/>
        </p:nvSpPr>
        <p:spPr>
          <a:xfrm>
            <a:off x="782857" y="6133084"/>
            <a:ext cx="7578286" cy="307777"/>
          </a:xfrm>
          <a:prstGeom prst="rect">
            <a:avLst/>
          </a:prstGeom>
          <a:solidFill>
            <a:srgbClr val="00B0F0"/>
          </a:solidFill>
          <a:scene3d>
            <a:camera prst="orthographicFront"/>
            <a:lightRig rig="threePt" dir="t"/>
          </a:scene3d>
          <a:sp3d>
            <a:bevelT/>
          </a:sp3d>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cs typeface="Arial"/>
                <a:sym typeface="Arial"/>
              </a:rPr>
              <a:t>Fast-Track is a philosophy of focusing on the Risk of Use vs. Compliance Only.</a:t>
            </a:r>
          </a:p>
        </p:txBody>
      </p:sp>
    </p:spTree>
    <p:extLst>
      <p:ext uri="{BB962C8B-B14F-4D97-AF65-F5344CB8AC3E}">
        <p14:creationId xmlns:p14="http://schemas.microsoft.com/office/powerpoint/2010/main" val="23242118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88CE-2E1F-8537-0076-DBBBC6DFE534}"/>
              </a:ext>
            </a:extLst>
          </p:cNvPr>
          <p:cNvSpPr>
            <a:spLocks noGrp="1"/>
          </p:cNvSpPr>
          <p:nvPr>
            <p:ph type="title"/>
          </p:nvPr>
        </p:nvSpPr>
        <p:spPr/>
        <p:txBody>
          <a:bodyPr>
            <a:normAutofit fontScale="90000"/>
          </a:bodyPr>
          <a:lstStyle/>
          <a:p>
            <a:r>
              <a:rPr lang="en-US"/>
              <a:t>Operation Vulcan Logic</a:t>
            </a:r>
            <a:br>
              <a:rPr lang="en-US"/>
            </a:br>
            <a:r>
              <a:rPr lang="en-US"/>
              <a:t>Fast Track Implementation: Agile Authorizations</a:t>
            </a:r>
          </a:p>
        </p:txBody>
      </p:sp>
      <p:sp>
        <p:nvSpPr>
          <p:cNvPr id="3" name="TextBox 13">
            <a:extLst>
              <a:ext uri="{FF2B5EF4-FFF2-40B4-BE49-F238E27FC236}">
                <a16:creationId xmlns:a16="http://schemas.microsoft.com/office/drawing/2014/main" id="{FBB1837B-5E65-0AB5-0DA0-FA3D09EF501F}"/>
              </a:ext>
            </a:extLst>
          </p:cNvPr>
          <p:cNvSpPr txBox="1"/>
          <p:nvPr/>
        </p:nvSpPr>
        <p:spPr>
          <a:xfrm>
            <a:off x="1097094" y="5849516"/>
            <a:ext cx="6925030" cy="461665"/>
          </a:xfrm>
          <a:prstGeom prst="rect">
            <a:avLst/>
          </a:prstGeom>
          <a:solidFill>
            <a:srgbClr val="00B0F0"/>
          </a:solidFill>
          <a:scene3d>
            <a:camera prst="orthographicFront"/>
            <a:lightRig rig="threePt" dir="t"/>
          </a:scene3d>
          <a:sp3d>
            <a:bevelT/>
          </a:sp3d>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400" b="1" i="0" u="none" strike="noStrike" kern="1200" cap="none" spc="0" normalizeH="0" baseline="0" noProof="0">
                <a:ln>
                  <a:noFill/>
                </a:ln>
                <a:solidFill>
                  <a:srgbClr val="000000"/>
                </a:solidFill>
                <a:effectLst/>
                <a:uLnTx/>
                <a:uFillTx/>
                <a:latin typeface="Arial"/>
                <a:cs typeface="Arial"/>
                <a:sym typeface="Arial"/>
              </a:rPr>
              <a:t>Operationalizing the Fast Track ATO Process</a:t>
            </a: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5" name="Rectangle 4">
            <a:extLst>
              <a:ext uri="{FF2B5EF4-FFF2-40B4-BE49-F238E27FC236}">
                <a16:creationId xmlns:a16="http://schemas.microsoft.com/office/drawing/2014/main" id="{2F7F63D0-0C43-16B7-ABDB-283CC68629CF}"/>
              </a:ext>
            </a:extLst>
          </p:cNvPr>
          <p:cNvSpPr/>
          <p:nvPr/>
        </p:nvSpPr>
        <p:spPr>
          <a:xfrm>
            <a:off x="1141933" y="4167947"/>
            <a:ext cx="864704" cy="27829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27">
            <a:extLst>
              <a:ext uri="{FF2B5EF4-FFF2-40B4-BE49-F238E27FC236}">
                <a16:creationId xmlns:a16="http://schemas.microsoft.com/office/drawing/2014/main" id="{6AE92437-A7F7-9B13-BF41-08BEE5F9E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890" y="1470077"/>
            <a:ext cx="3100110" cy="3103558"/>
          </a:xfrm>
          <a:prstGeom prst="rect">
            <a:avLst/>
          </a:prstGeom>
        </p:spPr>
      </p:pic>
      <p:sp>
        <p:nvSpPr>
          <p:cNvPr id="7" name="Rectángulo 4">
            <a:extLst>
              <a:ext uri="{FF2B5EF4-FFF2-40B4-BE49-F238E27FC236}">
                <a16:creationId xmlns:a16="http://schemas.microsoft.com/office/drawing/2014/main" id="{B1D3CF0B-8714-0C5A-05C5-B6C52ABF4E53}"/>
              </a:ext>
            </a:extLst>
          </p:cNvPr>
          <p:cNvSpPr/>
          <p:nvPr/>
        </p:nvSpPr>
        <p:spPr>
          <a:xfrm>
            <a:off x="37132" y="4466104"/>
            <a:ext cx="9106868" cy="820761"/>
          </a:xfrm>
          <a:prstGeom prst="rect">
            <a:avLst/>
          </a:prstGeom>
          <a:solidFill>
            <a:srgbClr val="F1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6">
            <a:extLst>
              <a:ext uri="{FF2B5EF4-FFF2-40B4-BE49-F238E27FC236}">
                <a16:creationId xmlns:a16="http://schemas.microsoft.com/office/drawing/2014/main" id="{8101D818-0420-77BB-6C63-E11B707B070A}"/>
              </a:ext>
            </a:extLst>
          </p:cNvPr>
          <p:cNvPicPr>
            <a:picLocks noChangeAspect="1"/>
          </p:cNvPicPr>
          <p:nvPr/>
        </p:nvPicPr>
        <p:blipFill rotWithShape="1">
          <a:blip r:embed="rId3">
            <a:extLst>
              <a:ext uri="{28A0092B-C50C-407E-A947-70E740481C1C}">
                <a14:useLocalDpi xmlns:a14="http://schemas.microsoft.com/office/drawing/2010/main" val="0"/>
              </a:ext>
            </a:extLst>
          </a:blip>
          <a:srcRect l="2502" r="69348"/>
          <a:stretch/>
        </p:blipFill>
        <p:spPr>
          <a:xfrm>
            <a:off x="408022" y="1677461"/>
            <a:ext cx="2123574" cy="862149"/>
          </a:xfrm>
          <a:prstGeom prst="rect">
            <a:avLst/>
          </a:prstGeom>
        </p:spPr>
      </p:pic>
      <p:pic>
        <p:nvPicPr>
          <p:cNvPr id="9" name="Imagen 7">
            <a:extLst>
              <a:ext uri="{FF2B5EF4-FFF2-40B4-BE49-F238E27FC236}">
                <a16:creationId xmlns:a16="http://schemas.microsoft.com/office/drawing/2014/main" id="{A3EAB944-F06F-2B56-842E-072B3803BFB8}"/>
              </a:ext>
            </a:extLst>
          </p:cNvPr>
          <p:cNvPicPr>
            <a:picLocks noChangeAspect="1"/>
          </p:cNvPicPr>
          <p:nvPr/>
        </p:nvPicPr>
        <p:blipFill rotWithShape="1">
          <a:blip r:embed="rId3">
            <a:extLst>
              <a:ext uri="{28A0092B-C50C-407E-A947-70E740481C1C}">
                <a14:useLocalDpi xmlns:a14="http://schemas.microsoft.com/office/drawing/2010/main" val="0"/>
              </a:ext>
            </a:extLst>
          </a:blip>
          <a:srcRect l="35965" r="34370"/>
          <a:stretch/>
        </p:blipFill>
        <p:spPr>
          <a:xfrm>
            <a:off x="3378045" y="1715237"/>
            <a:ext cx="2237873" cy="862149"/>
          </a:xfrm>
          <a:prstGeom prst="rect">
            <a:avLst/>
          </a:prstGeom>
        </p:spPr>
      </p:pic>
      <p:sp>
        <p:nvSpPr>
          <p:cNvPr id="10" name="CuadroTexto 8">
            <a:extLst>
              <a:ext uri="{FF2B5EF4-FFF2-40B4-BE49-F238E27FC236}">
                <a16:creationId xmlns:a16="http://schemas.microsoft.com/office/drawing/2014/main" id="{33048868-F0C7-A9C1-60F9-ED0FBE8F5041}"/>
              </a:ext>
            </a:extLst>
          </p:cNvPr>
          <p:cNvSpPr txBox="1"/>
          <p:nvPr/>
        </p:nvSpPr>
        <p:spPr>
          <a:xfrm>
            <a:off x="241691" y="2423514"/>
            <a:ext cx="271639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Systems/Systems Security Engineering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Evidentiary Data &amp;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Architectures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System Boundaries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Functional Requirements Decomposition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Data Flows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Technologies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Previous Assessments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Test Results (Red/Blue/Etc.)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Standard Acquisition Systems Engineering Data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Grow it in</a:t>
            </a:r>
            <a:endParaRPr kumimoji="0" lang="en-US"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9">
            <a:extLst>
              <a:ext uri="{FF2B5EF4-FFF2-40B4-BE49-F238E27FC236}">
                <a16:creationId xmlns:a16="http://schemas.microsoft.com/office/drawing/2014/main" id="{0D0F5304-A040-8991-08C5-24DC606BA34E}"/>
              </a:ext>
            </a:extLst>
          </p:cNvPr>
          <p:cNvSpPr txBox="1"/>
          <p:nvPr/>
        </p:nvSpPr>
        <p:spPr>
          <a:xfrm>
            <a:off x="3211632" y="2483356"/>
            <a:ext cx="2758702" cy="1423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Collaboration with AO/CRA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Discuss risk assessment and way ahead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Previous assessments analysis 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Operational Use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Scope the assessment criteria and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VE" sz="1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V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DCEC9E54-452D-5F93-86B6-2C52B5AA082E}"/>
              </a:ext>
            </a:extLst>
          </p:cNvPr>
          <p:cNvSpPr txBox="1"/>
          <p:nvPr/>
        </p:nvSpPr>
        <p:spPr>
          <a:xfrm>
            <a:off x="6363972" y="2445572"/>
            <a:ext cx="2491606" cy="12849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Continually Execute Risk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Tool Agnostic - Focus on Evidentiary Data and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Clinically define Risk of Use Posture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Outline Mitigations for Risks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V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Imagen 12">
            <a:extLst>
              <a:ext uri="{FF2B5EF4-FFF2-40B4-BE49-F238E27FC236}">
                <a16:creationId xmlns:a16="http://schemas.microsoft.com/office/drawing/2014/main" id="{7ACE300E-B423-021B-2B27-79749A4D1238}"/>
              </a:ext>
            </a:extLst>
          </p:cNvPr>
          <p:cNvPicPr>
            <a:picLocks noChangeAspect="1"/>
          </p:cNvPicPr>
          <p:nvPr/>
        </p:nvPicPr>
        <p:blipFill rotWithShape="1">
          <a:blip r:embed="rId3">
            <a:extLst>
              <a:ext uri="{28A0092B-C50C-407E-A947-70E740481C1C}">
                <a14:useLocalDpi xmlns:a14="http://schemas.microsoft.com/office/drawing/2010/main" val="0"/>
              </a:ext>
            </a:extLst>
          </a:blip>
          <a:srcRect l="70197" r="527"/>
          <a:stretch/>
        </p:blipFill>
        <p:spPr>
          <a:xfrm>
            <a:off x="6435398" y="1674061"/>
            <a:ext cx="2173594" cy="855326"/>
          </a:xfrm>
          <a:prstGeom prst="rect">
            <a:avLst/>
          </a:prstGeom>
        </p:spPr>
      </p:pic>
      <p:sp>
        <p:nvSpPr>
          <p:cNvPr id="14" name="CuadroTexto 13">
            <a:extLst>
              <a:ext uri="{FF2B5EF4-FFF2-40B4-BE49-F238E27FC236}">
                <a16:creationId xmlns:a16="http://schemas.microsoft.com/office/drawing/2014/main" id="{70B73EB4-FD85-646C-1AA4-EC0588BE2489}"/>
              </a:ext>
            </a:extLst>
          </p:cNvPr>
          <p:cNvSpPr txBox="1"/>
          <p:nvPr/>
        </p:nvSpPr>
        <p:spPr>
          <a:xfrm>
            <a:off x="823984" y="1842231"/>
            <a:ext cx="10347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VE" sz="2400" b="0" i="0" u="none" strike="noStrike" kern="1200" cap="none" spc="0" normalizeH="0" baseline="0" noProof="0">
                <a:ln>
                  <a:noFill/>
                </a:ln>
                <a:solidFill>
                  <a:prstClr val="white"/>
                </a:solidFill>
                <a:effectLst/>
                <a:uLnTx/>
                <a:uFillTx/>
                <a:latin typeface="Antonio" pitchFamily="2" charset="0"/>
                <a:ea typeface="+mn-ea"/>
                <a:cs typeface="+mn-cs"/>
              </a:rPr>
              <a:t>PHASE</a:t>
            </a:r>
          </a:p>
        </p:txBody>
      </p:sp>
      <p:sp>
        <p:nvSpPr>
          <p:cNvPr id="15" name="CuadroTexto 14">
            <a:extLst>
              <a:ext uri="{FF2B5EF4-FFF2-40B4-BE49-F238E27FC236}">
                <a16:creationId xmlns:a16="http://schemas.microsoft.com/office/drawing/2014/main" id="{1C4CD272-4431-3207-9A0C-CDF9EFEB2B15}"/>
              </a:ext>
            </a:extLst>
          </p:cNvPr>
          <p:cNvSpPr txBox="1"/>
          <p:nvPr/>
        </p:nvSpPr>
        <p:spPr>
          <a:xfrm>
            <a:off x="3948747" y="1880007"/>
            <a:ext cx="10347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VE" sz="2400" b="0" i="0" u="none" strike="noStrike" kern="1200" cap="none" spc="0" normalizeH="0" baseline="0" noProof="0">
                <a:ln>
                  <a:noFill/>
                </a:ln>
                <a:solidFill>
                  <a:prstClr val="white"/>
                </a:solidFill>
                <a:effectLst/>
                <a:uLnTx/>
                <a:uFillTx/>
                <a:latin typeface="Antonio" pitchFamily="2" charset="0"/>
                <a:ea typeface="+mn-ea"/>
                <a:cs typeface="+mn-cs"/>
              </a:rPr>
              <a:t>PHASE </a:t>
            </a:r>
          </a:p>
        </p:txBody>
      </p:sp>
      <p:sp>
        <p:nvSpPr>
          <p:cNvPr id="16" name="CuadroTexto 15">
            <a:extLst>
              <a:ext uri="{FF2B5EF4-FFF2-40B4-BE49-F238E27FC236}">
                <a16:creationId xmlns:a16="http://schemas.microsoft.com/office/drawing/2014/main" id="{DF198595-19E9-A801-AC0E-4BFD06D5DB48}"/>
              </a:ext>
            </a:extLst>
          </p:cNvPr>
          <p:cNvSpPr txBox="1"/>
          <p:nvPr/>
        </p:nvSpPr>
        <p:spPr>
          <a:xfrm>
            <a:off x="6961047" y="1832098"/>
            <a:ext cx="10347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VE" sz="2400" b="0" i="0" u="none" strike="noStrike" kern="1200" cap="none" spc="0" normalizeH="0" baseline="0" noProof="0">
                <a:ln>
                  <a:noFill/>
                </a:ln>
                <a:solidFill>
                  <a:prstClr val="white"/>
                </a:solidFill>
                <a:effectLst/>
                <a:uLnTx/>
                <a:uFillTx/>
                <a:latin typeface="Antonio" pitchFamily="2" charset="0"/>
                <a:ea typeface="+mn-ea"/>
                <a:cs typeface="+mn-cs"/>
              </a:rPr>
              <a:t>PHASE </a:t>
            </a:r>
          </a:p>
        </p:txBody>
      </p:sp>
      <p:sp>
        <p:nvSpPr>
          <p:cNvPr id="17" name="CuadroTexto 16">
            <a:extLst>
              <a:ext uri="{FF2B5EF4-FFF2-40B4-BE49-F238E27FC236}">
                <a16:creationId xmlns:a16="http://schemas.microsoft.com/office/drawing/2014/main" id="{BB035677-4F8F-7ED0-1178-2F597B04E287}"/>
              </a:ext>
            </a:extLst>
          </p:cNvPr>
          <p:cNvSpPr txBox="1"/>
          <p:nvPr/>
        </p:nvSpPr>
        <p:spPr>
          <a:xfrm>
            <a:off x="289046" y="4786017"/>
            <a:ext cx="24219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VE"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Facilitate Risk management across S&amp;T, Acquisition, Operations &amp; Sustainment</a:t>
            </a:r>
          </a:p>
        </p:txBody>
      </p:sp>
      <p:sp>
        <p:nvSpPr>
          <p:cNvPr id="18" name="CuadroTexto 17">
            <a:extLst>
              <a:ext uri="{FF2B5EF4-FFF2-40B4-BE49-F238E27FC236}">
                <a16:creationId xmlns:a16="http://schemas.microsoft.com/office/drawing/2014/main" id="{EFF6FBDE-592B-F62F-9BFD-E335F2AA9B3C}"/>
              </a:ext>
            </a:extLst>
          </p:cNvPr>
          <p:cNvSpPr txBox="1"/>
          <p:nvPr/>
        </p:nvSpPr>
        <p:spPr>
          <a:xfrm>
            <a:off x="3309893" y="4781455"/>
            <a:ext cx="241014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Partnerships with PEO’s, DOEs, PMs, S&amp;T, T&amp;E, Sustainers, Users, enables holistic view</a:t>
            </a:r>
            <a:endParaRPr kumimoji="0" lang="es-VE"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CuadroTexto 18">
            <a:extLst>
              <a:ext uri="{FF2B5EF4-FFF2-40B4-BE49-F238E27FC236}">
                <a16:creationId xmlns:a16="http://schemas.microsoft.com/office/drawing/2014/main" id="{4049707E-8200-C738-CF23-4ED6221F097E}"/>
              </a:ext>
            </a:extLst>
          </p:cNvPr>
          <p:cNvSpPr txBox="1"/>
          <p:nvPr/>
        </p:nvSpPr>
        <p:spPr>
          <a:xfrm>
            <a:off x="6266530" y="4786008"/>
            <a:ext cx="2527364"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Single, Lead AO for each Weapon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Streamline expectations and increase Agility</a:t>
            </a:r>
            <a:endParaRPr kumimoji="0" lang="es-VE"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CuadroTexto 19">
            <a:extLst>
              <a:ext uri="{FF2B5EF4-FFF2-40B4-BE49-F238E27FC236}">
                <a16:creationId xmlns:a16="http://schemas.microsoft.com/office/drawing/2014/main" id="{E1F4A0EA-34BF-EAB4-B564-C89E74516146}"/>
              </a:ext>
            </a:extLst>
          </p:cNvPr>
          <p:cNvSpPr txBox="1"/>
          <p:nvPr/>
        </p:nvSpPr>
        <p:spPr>
          <a:xfrm>
            <a:off x="3309893" y="4497805"/>
            <a:ext cx="24234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VE"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COLLABORATIVE EXECUTION</a:t>
            </a:r>
          </a:p>
        </p:txBody>
      </p:sp>
      <p:sp>
        <p:nvSpPr>
          <p:cNvPr id="21" name="CuadroTexto 20">
            <a:extLst>
              <a:ext uri="{FF2B5EF4-FFF2-40B4-BE49-F238E27FC236}">
                <a16:creationId xmlns:a16="http://schemas.microsoft.com/office/drawing/2014/main" id="{5636F32F-C5EC-C7E7-3BD1-5C0C908FAC28}"/>
              </a:ext>
            </a:extLst>
          </p:cNvPr>
          <p:cNvSpPr txBox="1"/>
          <p:nvPr/>
        </p:nvSpPr>
        <p:spPr>
          <a:xfrm>
            <a:off x="6354917" y="4487776"/>
            <a:ext cx="22540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VE"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ENABLERS</a:t>
            </a:r>
          </a:p>
        </p:txBody>
      </p:sp>
      <p:sp>
        <p:nvSpPr>
          <p:cNvPr id="22" name="CuadroTexto 21">
            <a:extLst>
              <a:ext uri="{FF2B5EF4-FFF2-40B4-BE49-F238E27FC236}">
                <a16:creationId xmlns:a16="http://schemas.microsoft.com/office/drawing/2014/main" id="{E4114AB1-CF2B-2472-8BA9-E87BD63E7F19}"/>
              </a:ext>
            </a:extLst>
          </p:cNvPr>
          <p:cNvSpPr txBox="1"/>
          <p:nvPr/>
        </p:nvSpPr>
        <p:spPr>
          <a:xfrm>
            <a:off x="289046" y="4504397"/>
            <a:ext cx="242325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VE"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PROGRAM MANAGEMENT</a:t>
            </a:r>
          </a:p>
        </p:txBody>
      </p:sp>
      <p:sp>
        <p:nvSpPr>
          <p:cNvPr id="23" name="Rectángulo 22">
            <a:extLst>
              <a:ext uri="{FF2B5EF4-FFF2-40B4-BE49-F238E27FC236}">
                <a16:creationId xmlns:a16="http://schemas.microsoft.com/office/drawing/2014/main" id="{DD63FD88-81E4-DA5B-7C50-2055CD0CFFFE}"/>
              </a:ext>
            </a:extLst>
          </p:cNvPr>
          <p:cNvSpPr/>
          <p:nvPr/>
        </p:nvSpPr>
        <p:spPr>
          <a:xfrm>
            <a:off x="6139933" y="1564044"/>
            <a:ext cx="2942031" cy="37246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ángulo 23">
            <a:extLst>
              <a:ext uri="{FF2B5EF4-FFF2-40B4-BE49-F238E27FC236}">
                <a16:creationId xmlns:a16="http://schemas.microsoft.com/office/drawing/2014/main" id="{892ECDF2-5F01-D074-3B86-15DAACED5E15}"/>
              </a:ext>
            </a:extLst>
          </p:cNvPr>
          <p:cNvSpPr/>
          <p:nvPr/>
        </p:nvSpPr>
        <p:spPr>
          <a:xfrm>
            <a:off x="3111439" y="1564044"/>
            <a:ext cx="2942031" cy="37246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ángulo 24">
            <a:extLst>
              <a:ext uri="{FF2B5EF4-FFF2-40B4-BE49-F238E27FC236}">
                <a16:creationId xmlns:a16="http://schemas.microsoft.com/office/drawing/2014/main" id="{F1E4F13B-107E-4376-8625-993AAF949D1A}"/>
              </a:ext>
            </a:extLst>
          </p:cNvPr>
          <p:cNvSpPr/>
          <p:nvPr/>
        </p:nvSpPr>
        <p:spPr>
          <a:xfrm>
            <a:off x="103270" y="1564053"/>
            <a:ext cx="2942031" cy="372464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CuadroTexto 25">
            <a:extLst>
              <a:ext uri="{FF2B5EF4-FFF2-40B4-BE49-F238E27FC236}">
                <a16:creationId xmlns:a16="http://schemas.microsoft.com/office/drawing/2014/main" id="{636748E4-846B-1BDF-AA59-CDD9999274CC}"/>
              </a:ext>
            </a:extLst>
          </p:cNvPr>
          <p:cNvSpPr txBox="1"/>
          <p:nvPr/>
        </p:nvSpPr>
        <p:spPr>
          <a:xfrm>
            <a:off x="7704655" y="3556241"/>
            <a:ext cx="1037012" cy="6117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Starts never ending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journey of continuous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assessment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monitoring</a:t>
            </a:r>
            <a:endParaRPr kumimoji="0" lang="es-VE" sz="675"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675" b="0" i="0" u="none" strike="noStrike" kern="1200" cap="none" spc="0" normalizeH="0" baseline="0" noProof="0">
              <a:ln>
                <a:noFill/>
              </a:ln>
              <a:solidFill>
                <a:prstClr val="black">
                  <a:lumMod val="50000"/>
                  <a:lumOff val="50000"/>
                </a:prstClr>
              </a:solidFill>
              <a:effectLst/>
              <a:uLnTx/>
              <a:uFillTx/>
              <a:latin typeface="Futura PT Book" panose="020B0502020204020303" pitchFamily="34" charset="0"/>
              <a:ea typeface="+mn-ea"/>
              <a:cs typeface="+mn-cs"/>
            </a:endParaRPr>
          </a:p>
        </p:txBody>
      </p:sp>
    </p:spTree>
    <p:extLst>
      <p:ext uri="{BB962C8B-B14F-4D97-AF65-F5344CB8AC3E}">
        <p14:creationId xmlns:p14="http://schemas.microsoft.com/office/powerpoint/2010/main" val="21795130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C1EA-7AF1-C37D-284F-7DA69594F2C1}"/>
              </a:ext>
            </a:extLst>
          </p:cNvPr>
          <p:cNvSpPr>
            <a:spLocks noGrp="1"/>
          </p:cNvSpPr>
          <p:nvPr>
            <p:ph type="title"/>
          </p:nvPr>
        </p:nvSpPr>
        <p:spPr/>
        <p:txBody>
          <a:bodyPr>
            <a:normAutofit fontScale="90000"/>
          </a:bodyPr>
          <a:lstStyle/>
          <a:p>
            <a:r>
              <a:rPr lang="en-US"/>
              <a:t>Summary</a:t>
            </a:r>
            <a:br>
              <a:rPr lang="en-US"/>
            </a:br>
            <a:r>
              <a:rPr lang="en-US"/>
              <a:t>Keys to Success</a:t>
            </a:r>
          </a:p>
        </p:txBody>
      </p:sp>
      <p:sp>
        <p:nvSpPr>
          <p:cNvPr id="4" name="Content Placeholder 5">
            <a:extLst>
              <a:ext uri="{FF2B5EF4-FFF2-40B4-BE49-F238E27FC236}">
                <a16:creationId xmlns:a16="http://schemas.microsoft.com/office/drawing/2014/main" id="{CFAC82E2-55C3-D6ED-7B8C-F1BDD126D54E}"/>
              </a:ext>
            </a:extLst>
          </p:cNvPr>
          <p:cNvSpPr>
            <a:spLocks noGrp="1"/>
          </p:cNvSpPr>
          <p:nvPr>
            <p:ph idx="1"/>
          </p:nvPr>
        </p:nvSpPr>
        <p:spPr>
          <a:xfrm>
            <a:off x="59205" y="1088018"/>
            <a:ext cx="6335486" cy="5031942"/>
          </a:xfrm>
        </p:spPr>
        <p:txBody>
          <a:bodyPr/>
          <a:lstStyle/>
          <a:p>
            <a:pPr>
              <a:spcBef>
                <a:spcPts val="0"/>
              </a:spcBef>
            </a:pPr>
            <a:r>
              <a:rPr lang="en-US" sz="2000" i="1"/>
              <a:t>Assurance </a:t>
            </a:r>
          </a:p>
          <a:p>
            <a:pPr lvl="1">
              <a:spcBef>
                <a:spcPts val="0"/>
              </a:spcBef>
            </a:pPr>
            <a:r>
              <a:rPr lang="en-US" sz="1800" b="0"/>
              <a:t>Establish </a:t>
            </a:r>
            <a:r>
              <a:rPr lang="en-US" sz="1800" u="sng"/>
              <a:t>Confidence</a:t>
            </a:r>
            <a:r>
              <a:rPr lang="en-US" sz="1800" b="0"/>
              <a:t>:</a:t>
            </a:r>
          </a:p>
          <a:p>
            <a:pPr lvl="2">
              <a:spcBef>
                <a:spcPts val="0"/>
              </a:spcBef>
            </a:pPr>
            <a:r>
              <a:rPr lang="en-US" sz="1400" b="0"/>
              <a:t>That we have assessed all the most significant risks </a:t>
            </a:r>
          </a:p>
          <a:p>
            <a:pPr lvl="2">
              <a:spcBef>
                <a:spcPts val="0"/>
              </a:spcBef>
            </a:pPr>
            <a:r>
              <a:rPr lang="en-US" sz="1400" b="0"/>
              <a:t>Authorizations are not the finish line</a:t>
            </a:r>
          </a:p>
          <a:p>
            <a:pPr lvl="2">
              <a:spcBef>
                <a:spcPts val="0"/>
              </a:spcBef>
            </a:pPr>
            <a:r>
              <a:rPr lang="en-US" sz="1400" b="0" u="sng"/>
              <a:t>Continuous Monitoring </a:t>
            </a:r>
            <a:r>
              <a:rPr lang="en-US" sz="1400" b="0"/>
              <a:t>is key enabler</a:t>
            </a:r>
          </a:p>
          <a:p>
            <a:pPr>
              <a:spcBef>
                <a:spcPts val="0"/>
              </a:spcBef>
            </a:pPr>
            <a:r>
              <a:rPr lang="en-US" sz="2000" i="1"/>
              <a:t>Reciprocity </a:t>
            </a:r>
          </a:p>
          <a:p>
            <a:pPr lvl="1">
              <a:spcBef>
                <a:spcPts val="0"/>
              </a:spcBef>
            </a:pPr>
            <a:r>
              <a:rPr lang="en-US" sz="1800" b="0"/>
              <a:t>Establish </a:t>
            </a:r>
            <a:r>
              <a:rPr lang="en-US" sz="1800" u="sng"/>
              <a:t>Trust:</a:t>
            </a:r>
          </a:p>
          <a:p>
            <a:pPr lvl="2">
              <a:spcBef>
                <a:spcPts val="0"/>
              </a:spcBef>
            </a:pPr>
            <a:r>
              <a:rPr lang="en-US" sz="1400" b="0"/>
              <a:t>Reciprocity is about Trust…we will be transparent</a:t>
            </a:r>
            <a:endParaRPr lang="en-US" sz="1400" u="sng"/>
          </a:p>
          <a:p>
            <a:pPr lvl="2">
              <a:spcBef>
                <a:spcPts val="0"/>
              </a:spcBef>
            </a:pPr>
            <a:r>
              <a:rPr lang="en-US" sz="1400" b="0" u="sng"/>
              <a:t>Risk tolerance </a:t>
            </a:r>
            <a:r>
              <a:rPr lang="en-US" sz="1400" b="0"/>
              <a:t>variance is expected</a:t>
            </a:r>
          </a:p>
          <a:p>
            <a:pPr>
              <a:spcBef>
                <a:spcPts val="0"/>
              </a:spcBef>
            </a:pPr>
            <a:r>
              <a:rPr lang="en-US" sz="2000" i="1"/>
              <a:t>Partnership</a:t>
            </a:r>
          </a:p>
          <a:p>
            <a:pPr lvl="1">
              <a:spcBef>
                <a:spcPts val="0"/>
              </a:spcBef>
            </a:pPr>
            <a:r>
              <a:rPr lang="en-US" sz="1800" b="0"/>
              <a:t>Establish </a:t>
            </a:r>
            <a:r>
              <a:rPr lang="en-US" sz="1800" u="sng"/>
              <a:t>Collaborative</a:t>
            </a:r>
            <a:r>
              <a:rPr lang="en-US" sz="1800" b="0"/>
              <a:t> Risk Assessments</a:t>
            </a:r>
          </a:p>
          <a:p>
            <a:pPr lvl="2">
              <a:spcBef>
                <a:spcPts val="0"/>
              </a:spcBef>
            </a:pPr>
            <a:r>
              <a:rPr lang="en-US" sz="1400" b="0"/>
              <a:t>Early coordination with other stakeholders is Key to success</a:t>
            </a:r>
          </a:p>
          <a:p>
            <a:pPr lvl="2">
              <a:spcBef>
                <a:spcPts val="0"/>
              </a:spcBef>
            </a:pPr>
            <a:r>
              <a:rPr lang="en-US" sz="1400" b="0"/>
              <a:t>PEOs, SML/ML/PM, Other AOs, Other stakeholders (ATEA, TSN), Users (ACC), Industry</a:t>
            </a:r>
          </a:p>
          <a:p>
            <a:pPr lvl="2">
              <a:spcBef>
                <a:spcPts val="0"/>
              </a:spcBef>
            </a:pPr>
            <a:r>
              <a:rPr lang="en-US" sz="1400" b="0" u="sng"/>
              <a:t>Fast Track ATO </a:t>
            </a:r>
            <a:r>
              <a:rPr lang="en-US" sz="1400" b="0"/>
              <a:t>is key enabler</a:t>
            </a:r>
          </a:p>
          <a:p>
            <a:endParaRPr lang="en-US" sz="1000" b="0"/>
          </a:p>
          <a:p>
            <a:endParaRPr lang="en-US" sz="2000" u="sng"/>
          </a:p>
          <a:p>
            <a:pPr marL="0" indent="0">
              <a:buNone/>
            </a:pPr>
            <a:r>
              <a:rPr lang="en-US" sz="2000"/>
              <a:t>	</a:t>
            </a:r>
          </a:p>
        </p:txBody>
      </p:sp>
      <p:pic>
        <p:nvPicPr>
          <p:cNvPr id="5" name="Picture 4">
            <a:extLst>
              <a:ext uri="{FF2B5EF4-FFF2-40B4-BE49-F238E27FC236}">
                <a16:creationId xmlns:a16="http://schemas.microsoft.com/office/drawing/2014/main" id="{864828CD-F275-0313-1E7A-7827C46EA51A}"/>
              </a:ext>
            </a:extLst>
          </p:cNvPr>
          <p:cNvPicPr>
            <a:picLocks noChangeAspect="1"/>
          </p:cNvPicPr>
          <p:nvPr/>
        </p:nvPicPr>
        <p:blipFill>
          <a:blip r:embed="rId2"/>
          <a:stretch>
            <a:fillRect/>
          </a:stretch>
        </p:blipFill>
        <p:spPr>
          <a:xfrm>
            <a:off x="5935009" y="1845315"/>
            <a:ext cx="3145237" cy="2337484"/>
          </a:xfrm>
          <a:prstGeom prst="rect">
            <a:avLst/>
          </a:prstGeom>
        </p:spPr>
      </p:pic>
      <p:sp>
        <p:nvSpPr>
          <p:cNvPr id="6" name="TextBox 13">
            <a:extLst>
              <a:ext uri="{FF2B5EF4-FFF2-40B4-BE49-F238E27FC236}">
                <a16:creationId xmlns:a16="http://schemas.microsoft.com/office/drawing/2014/main" id="{F466EC10-0CC5-4CC9-AEA5-117336DC8C3F}"/>
              </a:ext>
            </a:extLst>
          </p:cNvPr>
          <p:cNvSpPr txBox="1"/>
          <p:nvPr/>
        </p:nvSpPr>
        <p:spPr>
          <a:xfrm>
            <a:off x="1109485" y="5966071"/>
            <a:ext cx="6925030" cy="307777"/>
          </a:xfrm>
          <a:prstGeom prst="rect">
            <a:avLst/>
          </a:prstGeom>
          <a:solidFill>
            <a:srgbClr val="00B0F0"/>
          </a:solidFill>
          <a:scene3d>
            <a:camera prst="orthographicFront"/>
            <a:lightRig rig="threePt" dir="t"/>
          </a:scene3d>
          <a:sp3d>
            <a:bevelT/>
          </a:sp3d>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914364" lvl="2" algn="ctr" defTabSz="914364" fontAlgn="base">
              <a:spcAft>
                <a:spcPct val="0"/>
              </a:spcAft>
              <a:defRPr/>
            </a:pPr>
            <a:r>
              <a:rPr lang="en-US" sz="1400" b="1">
                <a:solidFill>
                  <a:srgbClr val="000000"/>
                </a:solidFill>
                <a:latin typeface="Arial" charset="0"/>
                <a:cs typeface="Arial"/>
                <a:sym typeface="Arial"/>
              </a:rPr>
              <a:t>This is a work in progress….Need to continue to collaborate</a:t>
            </a:r>
          </a:p>
        </p:txBody>
      </p:sp>
    </p:spTree>
    <p:extLst>
      <p:ext uri="{BB962C8B-B14F-4D97-AF65-F5344CB8AC3E}">
        <p14:creationId xmlns:p14="http://schemas.microsoft.com/office/powerpoint/2010/main" val="34021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C1EA-7AF1-C37D-284F-7DA69594F2C1}"/>
              </a:ext>
            </a:extLst>
          </p:cNvPr>
          <p:cNvSpPr>
            <a:spLocks noGrp="1"/>
          </p:cNvSpPr>
          <p:nvPr>
            <p:ph type="title"/>
          </p:nvPr>
        </p:nvSpPr>
        <p:spPr/>
        <p:txBody>
          <a:bodyPr>
            <a:normAutofit/>
          </a:bodyPr>
          <a:lstStyle/>
          <a:p>
            <a:r>
              <a:rPr lang="en-US"/>
              <a:t>Questions and Discussion</a:t>
            </a:r>
          </a:p>
        </p:txBody>
      </p:sp>
      <p:pic>
        <p:nvPicPr>
          <p:cNvPr id="8" name="Picture 7">
            <a:extLst>
              <a:ext uri="{FF2B5EF4-FFF2-40B4-BE49-F238E27FC236}">
                <a16:creationId xmlns:a16="http://schemas.microsoft.com/office/drawing/2014/main" id="{D3AD1026-3C25-5D4D-356F-57DFC221F9FD}"/>
              </a:ext>
            </a:extLst>
          </p:cNvPr>
          <p:cNvPicPr>
            <a:picLocks noChangeAspect="1"/>
          </p:cNvPicPr>
          <p:nvPr/>
        </p:nvPicPr>
        <p:blipFill>
          <a:blip r:embed="rId2"/>
          <a:stretch>
            <a:fillRect/>
          </a:stretch>
        </p:blipFill>
        <p:spPr>
          <a:xfrm>
            <a:off x="2642449" y="1489972"/>
            <a:ext cx="3859102" cy="3859102"/>
          </a:xfrm>
          <a:prstGeom prst="rect">
            <a:avLst/>
          </a:prstGeom>
          <a:effectLst>
            <a:outerShdw blurRad="50800" dist="38100" dir="2700000" algn="tl" rotWithShape="0">
              <a:prstClr val="black">
                <a:alpha val="40000"/>
              </a:prstClr>
            </a:outerShdw>
          </a:effectLst>
        </p:spPr>
      </p:pic>
      <p:sp>
        <p:nvSpPr>
          <p:cNvPr id="9" name="TextBox 13">
            <a:extLst>
              <a:ext uri="{FF2B5EF4-FFF2-40B4-BE49-F238E27FC236}">
                <a16:creationId xmlns:a16="http://schemas.microsoft.com/office/drawing/2014/main" id="{AE773D4F-E752-1F87-9133-F9B0452CC56C}"/>
              </a:ext>
            </a:extLst>
          </p:cNvPr>
          <p:cNvSpPr txBox="1"/>
          <p:nvPr/>
        </p:nvSpPr>
        <p:spPr>
          <a:xfrm>
            <a:off x="1109485" y="5924646"/>
            <a:ext cx="6925030" cy="307777"/>
          </a:xfrm>
          <a:prstGeom prst="rect">
            <a:avLst/>
          </a:prstGeom>
          <a:solidFill>
            <a:srgbClr val="00B0F0"/>
          </a:solidFill>
          <a:scene3d>
            <a:camera prst="orthographicFront"/>
            <a:lightRig rig="threePt" dir="t"/>
          </a:scene3d>
          <a:sp3d>
            <a:bevelT/>
          </a:sp3d>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cs typeface="Arial"/>
                <a:sym typeface="Arial"/>
              </a:rPr>
              <a:t>Operation Vulcan Logic</a:t>
            </a:r>
          </a:p>
        </p:txBody>
      </p:sp>
      <p:pic>
        <p:nvPicPr>
          <p:cNvPr id="10" name="Picture 9" descr="Space Force Symbol">
            <a:extLst>
              <a:ext uri="{FF2B5EF4-FFF2-40B4-BE49-F238E27FC236}">
                <a16:creationId xmlns:a16="http://schemas.microsoft.com/office/drawing/2014/main" id="{D3A9DDB8-90D5-FC44-3270-23029479C4A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644" b="89879" l="9890" r="89560">
                        <a14:foregroundMark x1="48901" y1="3644" x2="82967" y2="74494"/>
                        <a14:foregroundMark x1="17033" y1="75304" x2="47253" y2="7287"/>
                        <a14:foregroundMark x1="17582" y1="74899" x2="62088" y2="55870"/>
                        <a14:foregroundMark x1="62637" y1="29555" x2="64835" y2="34818"/>
                      </a14:backgroundRemoval>
                    </a14:imgEffect>
                  </a14:imgLayer>
                </a14:imgProps>
              </a:ext>
              <a:ext uri="{28A0092B-C50C-407E-A947-70E740481C1C}">
                <a14:useLocalDpi xmlns:a14="http://schemas.microsoft.com/office/drawing/2010/main" val="0"/>
              </a:ext>
            </a:extLst>
          </a:blip>
          <a:srcRect b="21689"/>
          <a:stretch/>
        </p:blipFill>
        <p:spPr bwMode="auto">
          <a:xfrm>
            <a:off x="7060629" y="2553420"/>
            <a:ext cx="1264074" cy="1160369"/>
          </a:xfrm>
          <a:prstGeom prst="rect">
            <a:avLst/>
          </a:prstGeom>
          <a:noFill/>
          <a:ln>
            <a:noFill/>
          </a:ln>
        </p:spPr>
      </p:pic>
      <p:pic>
        <p:nvPicPr>
          <p:cNvPr id="11" name="Picture 1037" descr="afsymbol">
            <a:extLst>
              <a:ext uri="{FF2B5EF4-FFF2-40B4-BE49-F238E27FC236}">
                <a16:creationId xmlns:a16="http://schemas.microsoft.com/office/drawing/2014/main" id="{D8B18F89-AB5F-FC66-EC57-73C6870FE6A6}"/>
              </a:ext>
            </a:extLst>
          </p:cNvPr>
          <p:cNvPicPr>
            <a:picLocks noChangeAspect="1" noChangeArrowheads="1"/>
          </p:cNvPicPr>
          <p:nvPr/>
        </p:nvPicPr>
        <p:blipFill>
          <a:blip r:embed="rId5" cstate="print"/>
          <a:srcRect/>
          <a:stretch>
            <a:fillRect/>
          </a:stretch>
        </p:blipFill>
        <p:spPr bwMode="auto">
          <a:xfrm>
            <a:off x="737171" y="2553420"/>
            <a:ext cx="1586760" cy="1251818"/>
          </a:xfrm>
          <a:prstGeom prst="rect">
            <a:avLst/>
          </a:prstGeom>
          <a:noFill/>
          <a:ln w="9525">
            <a:noFill/>
            <a:miter lim="800000"/>
            <a:headEnd/>
            <a:tailEnd/>
          </a:ln>
        </p:spPr>
      </p:pic>
      <p:sp>
        <p:nvSpPr>
          <p:cNvPr id="12" name="Rectangle 11">
            <a:extLst>
              <a:ext uri="{FF2B5EF4-FFF2-40B4-BE49-F238E27FC236}">
                <a16:creationId xmlns:a16="http://schemas.microsoft.com/office/drawing/2014/main" id="{CC8976CB-D8DC-94BD-75F3-6077B28FBDF7}"/>
              </a:ext>
            </a:extLst>
          </p:cNvPr>
          <p:cNvSpPr/>
          <p:nvPr/>
        </p:nvSpPr>
        <p:spPr>
          <a:xfrm>
            <a:off x="672860" y="3640346"/>
            <a:ext cx="1651071" cy="164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7811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841EF7-21E9-5046-761B-613778F3239A}"/>
              </a:ext>
            </a:extLst>
          </p:cNvPr>
          <p:cNvSpPr>
            <a:spLocks noGrp="1"/>
          </p:cNvSpPr>
          <p:nvPr>
            <p:ph type="title"/>
          </p:nvPr>
        </p:nvSpPr>
        <p:spPr/>
        <p:txBody>
          <a:bodyPr/>
          <a:lstStyle/>
          <a:p>
            <a:r>
              <a:rPr lang="en-US"/>
              <a:t>Back Up Slides</a:t>
            </a:r>
          </a:p>
        </p:txBody>
      </p:sp>
      <p:sp>
        <p:nvSpPr>
          <p:cNvPr id="5" name="Text Placeholder 4">
            <a:extLst>
              <a:ext uri="{FF2B5EF4-FFF2-40B4-BE49-F238E27FC236}">
                <a16:creationId xmlns:a16="http://schemas.microsoft.com/office/drawing/2014/main" id="{314FA94E-88F3-2DB1-9CE0-CAE189AE2C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670442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41877-F5E4-A824-9856-40333D9D2CD5}"/>
              </a:ext>
            </a:extLst>
          </p:cNvPr>
          <p:cNvSpPr>
            <a:spLocks noGrp="1"/>
          </p:cNvSpPr>
          <p:nvPr>
            <p:ph type="title"/>
          </p:nvPr>
        </p:nvSpPr>
        <p:spPr/>
        <p:txBody>
          <a:bodyPr>
            <a:normAutofit/>
          </a:bodyPr>
          <a:lstStyle/>
          <a:p>
            <a:r>
              <a:rPr lang="en-US"/>
              <a:t>Version History</a:t>
            </a:r>
          </a:p>
        </p:txBody>
      </p:sp>
      <p:graphicFrame>
        <p:nvGraphicFramePr>
          <p:cNvPr id="6" name="Table 8">
            <a:extLst>
              <a:ext uri="{FF2B5EF4-FFF2-40B4-BE49-F238E27FC236}">
                <a16:creationId xmlns:a16="http://schemas.microsoft.com/office/drawing/2014/main" id="{34A70608-DF81-2250-EBEA-762A0AB7CBB7}"/>
              </a:ext>
            </a:extLst>
          </p:cNvPr>
          <p:cNvGraphicFramePr>
            <a:graphicFrameLocks noGrp="1"/>
          </p:cNvGraphicFramePr>
          <p:nvPr>
            <p:extLst>
              <p:ext uri="{D42A27DB-BD31-4B8C-83A1-F6EECF244321}">
                <p14:modId xmlns:p14="http://schemas.microsoft.com/office/powerpoint/2010/main" val="2347410266"/>
              </p:ext>
            </p:extLst>
          </p:nvPr>
        </p:nvGraphicFramePr>
        <p:xfrm>
          <a:off x="533400" y="1397000"/>
          <a:ext cx="8077200" cy="1483360"/>
        </p:xfrm>
        <a:graphic>
          <a:graphicData uri="http://schemas.openxmlformats.org/drawingml/2006/table">
            <a:tbl>
              <a:tblPr firstRow="1" bandRow="1">
                <a:tableStyleId>{5C22544A-7EE6-4342-B048-85BDC9FD1C3A}</a:tableStyleId>
              </a:tblPr>
              <a:tblGrid>
                <a:gridCol w="1193800">
                  <a:extLst>
                    <a:ext uri="{9D8B030D-6E8A-4147-A177-3AD203B41FA5}">
                      <a16:colId xmlns:a16="http://schemas.microsoft.com/office/drawing/2014/main" val="1096864436"/>
                    </a:ext>
                  </a:extLst>
                </a:gridCol>
                <a:gridCol w="803564">
                  <a:extLst>
                    <a:ext uri="{9D8B030D-6E8A-4147-A177-3AD203B41FA5}">
                      <a16:colId xmlns:a16="http://schemas.microsoft.com/office/drawing/2014/main" val="1264428805"/>
                    </a:ext>
                  </a:extLst>
                </a:gridCol>
                <a:gridCol w="4756727">
                  <a:extLst>
                    <a:ext uri="{9D8B030D-6E8A-4147-A177-3AD203B41FA5}">
                      <a16:colId xmlns:a16="http://schemas.microsoft.com/office/drawing/2014/main" val="3775102825"/>
                    </a:ext>
                  </a:extLst>
                </a:gridCol>
                <a:gridCol w="1323109">
                  <a:extLst>
                    <a:ext uri="{9D8B030D-6E8A-4147-A177-3AD203B41FA5}">
                      <a16:colId xmlns:a16="http://schemas.microsoft.com/office/drawing/2014/main" val="2654724634"/>
                    </a:ext>
                  </a:extLst>
                </a:gridCol>
              </a:tblGrid>
              <a:tr h="370840">
                <a:tc>
                  <a:txBody>
                    <a:bodyPr/>
                    <a:lstStyle/>
                    <a:p>
                      <a:pPr algn="ctr"/>
                      <a:r>
                        <a:rPr lang="en-US" sz="1100">
                          <a:latin typeface="Times New Roman" panose="02020603050405020304" pitchFamily="18" charset="0"/>
                          <a:cs typeface="Times New Roman" panose="02020603050405020304" pitchFamily="18" charset="0"/>
                        </a:rPr>
                        <a:t>Date</a:t>
                      </a:r>
                    </a:p>
                  </a:txBody>
                  <a:tcPr/>
                </a:tc>
                <a:tc>
                  <a:txBody>
                    <a:bodyPr/>
                    <a:lstStyle/>
                    <a:p>
                      <a:pPr algn="ctr"/>
                      <a:r>
                        <a:rPr lang="en-US" sz="1100">
                          <a:latin typeface="Times New Roman" panose="02020603050405020304" pitchFamily="18" charset="0"/>
                          <a:cs typeface="Times New Roman" panose="02020603050405020304" pitchFamily="18" charset="0"/>
                        </a:rPr>
                        <a:t>Version</a:t>
                      </a:r>
                    </a:p>
                  </a:txBody>
                  <a:tcPr/>
                </a:tc>
                <a:tc>
                  <a:txBody>
                    <a:bodyPr/>
                    <a:lstStyle/>
                    <a:p>
                      <a:pPr algn="ctr"/>
                      <a:r>
                        <a:rPr lang="en-US" sz="1100">
                          <a:latin typeface="Times New Roman" panose="02020603050405020304" pitchFamily="18" charset="0"/>
                          <a:cs typeface="Times New Roman" panose="02020603050405020304" pitchFamily="18" charset="0"/>
                        </a:rPr>
                        <a:t>Change Type</a:t>
                      </a:r>
                    </a:p>
                  </a:txBody>
                  <a:tcPr/>
                </a:tc>
                <a:tc>
                  <a:txBody>
                    <a:bodyPr/>
                    <a:lstStyle/>
                    <a:p>
                      <a:pPr algn="ctr"/>
                      <a:r>
                        <a:rPr lang="en-US" sz="1100">
                          <a:latin typeface="Times New Roman" panose="02020603050405020304" pitchFamily="18" charset="0"/>
                          <a:cs typeface="Times New Roman" panose="02020603050405020304" pitchFamily="18" charset="0"/>
                        </a:rPr>
                        <a:t>Modified By</a:t>
                      </a:r>
                    </a:p>
                  </a:txBody>
                  <a:tcPr/>
                </a:tc>
                <a:extLst>
                  <a:ext uri="{0D108BD9-81ED-4DB2-BD59-A6C34878D82A}">
                    <a16:rowId xmlns:a16="http://schemas.microsoft.com/office/drawing/2014/main" val="2613931294"/>
                  </a:ext>
                </a:extLst>
              </a:tr>
              <a:tr h="370840">
                <a:tc>
                  <a:txBody>
                    <a:bodyPr/>
                    <a:lstStyle/>
                    <a:p>
                      <a:pPr algn="ctr"/>
                      <a:r>
                        <a:rPr lang="en-US" sz="1100">
                          <a:latin typeface="Times New Roman" panose="02020603050405020304" pitchFamily="18" charset="0"/>
                          <a:cs typeface="Times New Roman" panose="02020603050405020304" pitchFamily="18" charset="0"/>
                        </a:rPr>
                        <a:t>May 23, 2023</a:t>
                      </a:r>
                    </a:p>
                  </a:txBody>
                  <a:tcPr/>
                </a:tc>
                <a:tc>
                  <a:txBody>
                    <a:bodyPr/>
                    <a:lstStyle/>
                    <a:p>
                      <a:pPr algn="ctr"/>
                      <a:r>
                        <a:rPr lang="en-US" sz="1100">
                          <a:latin typeface="Times New Roman" panose="02020603050405020304" pitchFamily="18" charset="0"/>
                          <a:cs typeface="Times New Roman" panose="02020603050405020304" pitchFamily="18" charset="0"/>
                        </a:rPr>
                        <a:t>0.1</a:t>
                      </a:r>
                    </a:p>
                  </a:txBody>
                  <a:tcPr/>
                </a:tc>
                <a:tc>
                  <a:txBody>
                    <a:bodyPr/>
                    <a:lstStyle/>
                    <a:p>
                      <a:pPr algn="ctr"/>
                      <a:r>
                        <a:rPr lang="en-US" sz="1100">
                          <a:latin typeface="Times New Roman" panose="02020603050405020304" pitchFamily="18" charset="0"/>
                          <a:cs typeface="Times New Roman" panose="02020603050405020304" pitchFamily="18" charset="0"/>
                        </a:rPr>
                        <a:t>Initial DOD/CDAO Conversion</a:t>
                      </a:r>
                    </a:p>
                  </a:txBody>
                  <a:tcPr/>
                </a:tc>
                <a:tc>
                  <a:txBody>
                    <a:bodyPr/>
                    <a:lstStyle/>
                    <a:p>
                      <a:pPr algn="ctr"/>
                      <a:r>
                        <a:rPr lang="en-US" sz="1100" err="1">
                          <a:latin typeface="Times New Roman" panose="02020603050405020304" pitchFamily="18" charset="0"/>
                          <a:cs typeface="Times New Roman" panose="02020603050405020304" pitchFamily="18" charset="0"/>
                        </a:rPr>
                        <a:t>M.McLaurin</a:t>
                      </a:r>
                      <a:endParaRPr lang="en-US" sz="11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45363976"/>
                  </a:ext>
                </a:extLst>
              </a:tr>
              <a:tr h="370840">
                <a:tc>
                  <a:txBody>
                    <a:bodyPr/>
                    <a:lstStyle/>
                    <a:p>
                      <a:pPr algn="ctr"/>
                      <a:r>
                        <a:rPr lang="en-US" sz="1100">
                          <a:latin typeface="Times New Roman" panose="02020603050405020304" pitchFamily="18" charset="0"/>
                          <a:cs typeface="Times New Roman" panose="02020603050405020304" pitchFamily="18" charset="0"/>
                        </a:rPr>
                        <a:t>June 22, 2023</a:t>
                      </a:r>
                    </a:p>
                  </a:txBody>
                  <a:tcPr/>
                </a:tc>
                <a:tc>
                  <a:txBody>
                    <a:bodyPr/>
                    <a:lstStyle/>
                    <a:p>
                      <a:pPr algn="ctr"/>
                      <a:r>
                        <a:rPr lang="en-US" sz="1100">
                          <a:latin typeface="Times New Roman" panose="02020603050405020304" pitchFamily="18" charset="0"/>
                          <a:cs typeface="Times New Roman" panose="02020603050405020304" pitchFamily="18" charset="0"/>
                        </a:rPr>
                        <a:t>1.0</a:t>
                      </a:r>
                    </a:p>
                  </a:txBody>
                  <a:tcPr/>
                </a:tc>
                <a:tc>
                  <a:txBody>
                    <a:bodyPr/>
                    <a:lstStyle/>
                    <a:p>
                      <a:pPr marL="0" indent="0" algn="ctr">
                        <a:buNone/>
                      </a:pPr>
                      <a:r>
                        <a:rPr lang="en-US" sz="1100">
                          <a:latin typeface="Times New Roman" panose="02020603050405020304" pitchFamily="18" charset="0"/>
                          <a:cs typeface="Times New Roman" panose="02020603050405020304" pitchFamily="18" charset="0"/>
                        </a:rPr>
                        <a:t>CDAO update</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err="1">
                          <a:latin typeface="Times New Roman" panose="02020603050405020304" pitchFamily="18" charset="0"/>
                          <a:cs typeface="Times New Roman" panose="02020603050405020304" pitchFamily="18" charset="0"/>
                        </a:rPr>
                        <a:t>M.McLaurin</a:t>
                      </a:r>
                      <a:endParaRPr lang="en-US" sz="11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12826724"/>
                  </a:ext>
                </a:extLst>
              </a:tr>
              <a:tr h="370840">
                <a:tc>
                  <a:txBody>
                    <a:bodyPr/>
                    <a:lstStyle/>
                    <a:p>
                      <a:pPr algn="ctr"/>
                      <a:endParaRPr lang="en-US" sz="1100">
                        <a:latin typeface="Times New Roman" panose="02020603050405020304" pitchFamily="18" charset="0"/>
                        <a:cs typeface="Times New Roman" panose="02020603050405020304" pitchFamily="18" charset="0"/>
                      </a:endParaRPr>
                    </a:p>
                  </a:txBody>
                  <a:tcPr/>
                </a:tc>
                <a:tc>
                  <a:txBody>
                    <a:bodyPr/>
                    <a:lstStyle/>
                    <a:p>
                      <a:pPr algn="ctr"/>
                      <a:endParaRPr lang="en-US" sz="1100">
                        <a:latin typeface="Times New Roman" panose="02020603050405020304" pitchFamily="18" charset="0"/>
                        <a:cs typeface="Times New Roman" panose="02020603050405020304" pitchFamily="18" charset="0"/>
                      </a:endParaRPr>
                    </a:p>
                  </a:txBody>
                  <a:tcPr/>
                </a:tc>
                <a:tc>
                  <a:txBody>
                    <a:bodyPr/>
                    <a:lstStyle/>
                    <a:p>
                      <a:pPr marL="0" indent="0" algn="l">
                        <a:buNone/>
                      </a:pPr>
                      <a:endParaRPr lang="en-US" sz="1100">
                        <a:latin typeface="Times New Roman" panose="02020603050405020304" pitchFamily="18" charset="0"/>
                        <a:cs typeface="Times New Roman" panose="02020603050405020304" pitchFamily="18" charset="0"/>
                      </a:endParaRPr>
                    </a:p>
                  </a:txBody>
                  <a:tcPr/>
                </a:tc>
                <a:tc>
                  <a:txBody>
                    <a:bodyPr/>
                    <a:lstStyle/>
                    <a:p>
                      <a:pPr algn="ctr"/>
                      <a:endParaRPr lang="en-US" sz="11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49670375"/>
                  </a:ext>
                </a:extLst>
              </a:tr>
            </a:tbl>
          </a:graphicData>
        </a:graphic>
      </p:graphicFrame>
      <p:sp>
        <p:nvSpPr>
          <p:cNvPr id="7" name="TextBox 6">
            <a:extLst>
              <a:ext uri="{FF2B5EF4-FFF2-40B4-BE49-F238E27FC236}">
                <a16:creationId xmlns:a16="http://schemas.microsoft.com/office/drawing/2014/main" id="{1972053F-B9CD-4DEF-44DE-B0E3C1D0A437}"/>
              </a:ext>
            </a:extLst>
          </p:cNvPr>
          <p:cNvSpPr txBox="1"/>
          <p:nvPr/>
        </p:nvSpPr>
        <p:spPr>
          <a:xfrm>
            <a:off x="543548" y="5792159"/>
            <a:ext cx="8077200" cy="461665"/>
          </a:xfrm>
          <a:prstGeom prst="rect">
            <a:avLst/>
          </a:prstGeom>
          <a:solidFill>
            <a:srgbClr val="00B0F0"/>
          </a:solidFill>
          <a:scene3d>
            <a:camera prst="orthographicFront"/>
            <a:lightRig rig="threePt" dir="t"/>
          </a:scene3d>
          <a:sp3d>
            <a:bevelT prst="angle"/>
          </a:sp3d>
        </p:spPr>
        <p:txBody>
          <a:bodyPr wrap="square" rtlCol="0">
            <a:spAutoFit/>
          </a:bodyPr>
          <a:lstStyle/>
          <a:p>
            <a:pPr algn="ctr" defTabSz="761970" fontAlgn="base">
              <a:spcBef>
                <a:spcPct val="0"/>
              </a:spcBef>
              <a:spcAft>
                <a:spcPct val="0"/>
              </a:spcAft>
              <a:buClrTx/>
              <a:defRPr/>
            </a:pPr>
            <a:r>
              <a:rPr lang="en-US" sz="800" b="1" i="1" kern="1200">
                <a:latin typeface="Arial" charset="0"/>
                <a:ea typeface="+mn-ea"/>
                <a:cs typeface="+mn-cs"/>
              </a:rPr>
              <a:t>REVISION AND HISTORY PAGE Revisions and version changes to this document are recorded within the above table. New versions are published when changes to the document equate to 10 percent or greater of the document’s content, or if a change requires immediate implementation. This record is maintained throughout the life of the document. </a:t>
            </a:r>
          </a:p>
        </p:txBody>
      </p:sp>
    </p:spTree>
    <p:extLst>
      <p:ext uri="{BB962C8B-B14F-4D97-AF65-F5344CB8AC3E}">
        <p14:creationId xmlns:p14="http://schemas.microsoft.com/office/powerpoint/2010/main" val="32293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88CE-2E1F-8537-0076-DBBBC6DFE534}"/>
              </a:ext>
            </a:extLst>
          </p:cNvPr>
          <p:cNvSpPr>
            <a:spLocks noGrp="1"/>
          </p:cNvSpPr>
          <p:nvPr>
            <p:ph type="title"/>
          </p:nvPr>
        </p:nvSpPr>
        <p:spPr/>
        <p:txBody>
          <a:bodyPr/>
          <a:lstStyle/>
          <a:p>
            <a:r>
              <a:rPr lang="en-US"/>
              <a:t>Fast Track ATO – Elements</a:t>
            </a:r>
          </a:p>
        </p:txBody>
      </p:sp>
      <p:sp>
        <p:nvSpPr>
          <p:cNvPr id="8" name="Google Shape;146;p6">
            <a:extLst>
              <a:ext uri="{FF2B5EF4-FFF2-40B4-BE49-F238E27FC236}">
                <a16:creationId xmlns:a16="http://schemas.microsoft.com/office/drawing/2014/main" id="{E379BDAA-155D-0119-C74A-EB6D96802C98}"/>
              </a:ext>
            </a:extLst>
          </p:cNvPr>
          <p:cNvSpPr txBox="1"/>
          <p:nvPr/>
        </p:nvSpPr>
        <p:spPr>
          <a:xfrm>
            <a:off x="381000" y="1371600"/>
            <a:ext cx="8430672" cy="3118345"/>
          </a:xfrm>
          <a:prstGeom prst="rect">
            <a:avLst/>
          </a:prstGeom>
          <a:noFill/>
          <a:ln>
            <a:noFill/>
          </a:ln>
        </p:spPr>
        <p:txBody>
          <a:bodyPr spcFirstLastPara="1" wrap="square" lIns="0" tIns="9525" rIns="0" bIns="0" anchor="t" anchorCtr="0">
            <a:noAutofit/>
          </a:bodyPr>
          <a:lstStyle/>
          <a:p>
            <a:pPr marL="223361" marR="3810" lvl="0" indent="-214313" algn="l" rtl="0">
              <a:lnSpc>
                <a:spcPct val="100000"/>
              </a:lnSpc>
              <a:spcBef>
                <a:spcPts val="0"/>
              </a:spcBef>
              <a:spcAft>
                <a:spcPts val="0"/>
              </a:spcAft>
              <a:buClr>
                <a:schemeClr val="dk1"/>
              </a:buClr>
              <a:buSzPts val="1800"/>
              <a:buFont typeface="Noto Sans Symbols"/>
              <a:buChar char="▪"/>
            </a:pPr>
            <a:r>
              <a:rPr lang="en-US" sz="1400" b="1" i="1" u="sng" strike="noStrike" cap="none">
                <a:solidFill>
                  <a:schemeClr val="dk1"/>
                </a:solidFill>
                <a:latin typeface="Times New Roman" panose="02020603050405020304" pitchFamily="18" charset="0"/>
                <a:ea typeface="Arial"/>
                <a:cs typeface="Times New Roman" panose="02020603050405020304" pitchFamily="18" charset="0"/>
                <a:sym typeface="Arial"/>
              </a:rPr>
              <a:t>Fast Track ATO process applies to all systems and boundaries </a:t>
            </a:r>
            <a:r>
              <a:rPr lang="en-US" sz="1400" b="0" i="0" u="none" strike="noStrike" cap="none">
                <a:solidFill>
                  <a:schemeClr val="dk1"/>
                </a:solidFill>
                <a:latin typeface="Times New Roman" panose="02020603050405020304" pitchFamily="18" charset="0"/>
                <a:ea typeface="Arial"/>
                <a:cs typeface="Times New Roman" panose="02020603050405020304" pitchFamily="18" charset="0"/>
                <a:sym typeface="Arial"/>
              </a:rPr>
              <a:t>to maintain the specified timelines and to prove the system is built and maintained securely.</a:t>
            </a:r>
          </a:p>
          <a:p>
            <a:pPr marL="9048" marR="3810" lvl="0" algn="l" rtl="0">
              <a:lnSpc>
                <a:spcPct val="100000"/>
              </a:lnSpc>
              <a:spcBef>
                <a:spcPts val="0"/>
              </a:spcBef>
              <a:spcAft>
                <a:spcPts val="0"/>
              </a:spcAft>
              <a:buClr>
                <a:schemeClr val="dk1"/>
              </a:buClr>
              <a:buSzPts val="1800"/>
            </a:pPr>
            <a:endParaRPr sz="1400" b="0" i="0" u="none" strike="noStrike" cap="none">
              <a:solidFill>
                <a:schemeClr val="dk1"/>
              </a:solidFill>
              <a:latin typeface="Times New Roman" panose="02020603050405020304" pitchFamily="18" charset="0"/>
              <a:ea typeface="Arial"/>
              <a:cs typeface="Times New Roman" panose="02020603050405020304" pitchFamily="18" charset="0"/>
              <a:sym typeface="Arial"/>
            </a:endParaRPr>
          </a:p>
          <a:p>
            <a:pPr marL="223361" marR="3810" lvl="0" indent="-214313" algn="l" rtl="0">
              <a:lnSpc>
                <a:spcPct val="100000"/>
              </a:lnSpc>
              <a:spcBef>
                <a:spcPts val="75"/>
              </a:spcBef>
              <a:spcAft>
                <a:spcPts val="0"/>
              </a:spcAft>
              <a:buClr>
                <a:schemeClr val="dk1"/>
              </a:buClr>
              <a:buSzPts val="1800"/>
              <a:buFont typeface="Noto Sans Symbols"/>
              <a:buChar char="▪"/>
            </a:pPr>
            <a:r>
              <a:rPr lang="en-US" sz="1400" b="0" i="0" u="none" strike="noStrike" cap="none">
                <a:solidFill>
                  <a:schemeClr val="dk1"/>
                </a:solidFill>
                <a:latin typeface="Times New Roman" panose="02020603050405020304" pitchFamily="18" charset="0"/>
                <a:ea typeface="Arial"/>
                <a:cs typeface="Times New Roman" panose="02020603050405020304" pitchFamily="18" charset="0"/>
                <a:sym typeface="Arial"/>
              </a:rPr>
              <a:t>Fast Track ATO utilizes core functions of the Cybersecurity Framework (CSF) along with selected RMF controls to manage risk and prioritize the assessment of demonstrable cybersecurity in an operationally relevant  environment.</a:t>
            </a:r>
          </a:p>
          <a:p>
            <a:pPr marL="9048" marR="3810" lvl="0" algn="l" rtl="0">
              <a:lnSpc>
                <a:spcPct val="100000"/>
              </a:lnSpc>
              <a:spcBef>
                <a:spcPts val="75"/>
              </a:spcBef>
              <a:spcAft>
                <a:spcPts val="0"/>
              </a:spcAft>
              <a:buClr>
                <a:schemeClr val="dk1"/>
              </a:buClr>
              <a:buSzPts val="1800"/>
            </a:pPr>
            <a:endParaRPr sz="1400" b="0" i="0" u="none" strike="noStrike" cap="none">
              <a:solidFill>
                <a:schemeClr val="dk1"/>
              </a:solidFill>
              <a:latin typeface="Times New Roman" panose="02020603050405020304" pitchFamily="18" charset="0"/>
              <a:ea typeface="Arial"/>
              <a:cs typeface="Times New Roman" panose="02020603050405020304" pitchFamily="18" charset="0"/>
              <a:sym typeface="Arial"/>
            </a:endParaRPr>
          </a:p>
          <a:p>
            <a:pPr marL="565785" marR="0" lvl="1" indent="-214312" algn="l" rtl="0">
              <a:lnSpc>
                <a:spcPct val="100000"/>
              </a:lnSpc>
              <a:spcBef>
                <a:spcPts val="394"/>
              </a:spcBef>
              <a:spcAft>
                <a:spcPts val="0"/>
              </a:spcAft>
              <a:buClr>
                <a:srgbClr val="006699"/>
              </a:buClr>
              <a:buSzPts val="1600"/>
              <a:buFont typeface="Arial"/>
              <a:buChar char="•"/>
            </a:pPr>
            <a:r>
              <a:rPr lang="en-US" sz="1400" b="1" i="0" strike="noStrike" cap="none">
                <a:solidFill>
                  <a:srgbClr val="006699"/>
                </a:solidFill>
                <a:latin typeface="Times New Roman" panose="02020603050405020304" pitchFamily="18" charset="0"/>
                <a:ea typeface="Arial"/>
                <a:cs typeface="Times New Roman" panose="02020603050405020304" pitchFamily="18" charset="0"/>
                <a:sym typeface="Arial"/>
              </a:rPr>
              <a:t>Element 1: </a:t>
            </a:r>
            <a:r>
              <a:rPr lang="en-US" sz="1400" b="1" i="0" u="sng" strike="noStrike" cap="none">
                <a:solidFill>
                  <a:srgbClr val="006699"/>
                </a:solidFill>
                <a:latin typeface="Times New Roman" panose="02020603050405020304" pitchFamily="18" charset="0"/>
                <a:ea typeface="Arial"/>
                <a:cs typeface="Times New Roman" panose="02020603050405020304" pitchFamily="18" charset="0"/>
                <a:sym typeface="Arial"/>
              </a:rPr>
              <a:t>Cybersecurity Baseline </a:t>
            </a:r>
            <a:endParaRPr sz="1400" b="1" i="0" u="sng" strike="noStrike" cap="none">
              <a:solidFill>
                <a:srgbClr val="006699"/>
              </a:solidFill>
              <a:latin typeface="Times New Roman" panose="02020603050405020304" pitchFamily="18" charset="0"/>
              <a:ea typeface="Arial"/>
              <a:cs typeface="Times New Roman" panose="02020603050405020304" pitchFamily="18" charset="0"/>
              <a:sym typeface="Arial"/>
            </a:endParaRPr>
          </a:p>
          <a:p>
            <a:pPr marL="909161" marR="0" lvl="2" indent="-214312" algn="l" rtl="0">
              <a:lnSpc>
                <a:spcPct val="100000"/>
              </a:lnSpc>
              <a:spcBef>
                <a:spcPts val="368"/>
              </a:spcBef>
              <a:spcAft>
                <a:spcPts val="0"/>
              </a:spcAft>
              <a:buClr>
                <a:schemeClr val="dk1"/>
              </a:buClr>
              <a:buSzPts val="1600"/>
              <a:buFont typeface="Courier New"/>
              <a:buChar char="o"/>
            </a:pPr>
            <a:r>
              <a:rPr lang="en-US" sz="1400" b="0" i="0" u="none" strike="noStrike" cap="none">
                <a:solidFill>
                  <a:schemeClr val="dk1"/>
                </a:solidFill>
                <a:latin typeface="Times New Roman" panose="02020603050405020304" pitchFamily="18" charset="0"/>
                <a:ea typeface="Arial"/>
                <a:cs typeface="Times New Roman" panose="02020603050405020304" pitchFamily="18" charset="0"/>
                <a:sym typeface="Arial"/>
              </a:rPr>
              <a:t>Implement a baseline that is aligned with Cybersecurity Framework (CSF) and FISMA reporting metrics</a:t>
            </a:r>
            <a:endParaRPr sz="1400" b="0" i="0" u="none" strike="noStrike" cap="none">
              <a:solidFill>
                <a:schemeClr val="dk1"/>
              </a:solidFill>
              <a:latin typeface="Times New Roman" panose="02020603050405020304" pitchFamily="18" charset="0"/>
              <a:ea typeface="Arial"/>
              <a:cs typeface="Times New Roman" panose="02020603050405020304" pitchFamily="18" charset="0"/>
              <a:sym typeface="Arial"/>
            </a:endParaRPr>
          </a:p>
          <a:p>
            <a:pPr marL="565785" marR="0" lvl="1" indent="-214312" algn="l" rtl="0">
              <a:lnSpc>
                <a:spcPct val="100000"/>
              </a:lnSpc>
              <a:spcBef>
                <a:spcPts val="379"/>
              </a:spcBef>
              <a:spcAft>
                <a:spcPts val="0"/>
              </a:spcAft>
              <a:buClr>
                <a:srgbClr val="336600"/>
              </a:buClr>
              <a:buSzPts val="1600"/>
              <a:buFont typeface="Arial"/>
              <a:buChar char="•"/>
            </a:pPr>
            <a:r>
              <a:rPr lang="en-US" sz="1400" b="1" i="0" strike="noStrike" cap="none">
                <a:solidFill>
                  <a:srgbClr val="336600"/>
                </a:solidFill>
                <a:latin typeface="Times New Roman" panose="02020603050405020304" pitchFamily="18" charset="0"/>
                <a:ea typeface="Arial"/>
                <a:cs typeface="Times New Roman" panose="02020603050405020304" pitchFamily="18" charset="0"/>
                <a:sym typeface="Arial"/>
              </a:rPr>
              <a:t>Element 2: </a:t>
            </a:r>
            <a:r>
              <a:rPr lang="en-US" sz="1400" b="1" i="0" u="sng" strike="noStrike" cap="none">
                <a:solidFill>
                  <a:srgbClr val="336600"/>
                </a:solidFill>
                <a:latin typeface="Times New Roman" panose="02020603050405020304" pitchFamily="18" charset="0"/>
                <a:ea typeface="Arial"/>
                <a:cs typeface="Times New Roman" panose="02020603050405020304" pitchFamily="18" charset="0"/>
                <a:sym typeface="Arial"/>
              </a:rPr>
              <a:t>Assessment</a:t>
            </a:r>
            <a:endParaRPr sz="1400" b="1" i="0" u="sng" strike="noStrike" cap="none">
              <a:solidFill>
                <a:srgbClr val="336600"/>
              </a:solidFill>
              <a:latin typeface="Times New Roman" panose="02020603050405020304" pitchFamily="18" charset="0"/>
              <a:ea typeface="Arial"/>
              <a:cs typeface="Times New Roman" panose="02020603050405020304" pitchFamily="18" charset="0"/>
              <a:sym typeface="Arial"/>
            </a:endParaRPr>
          </a:p>
          <a:p>
            <a:pPr marL="909638" marR="354806" lvl="2" indent="-214312" algn="l" rtl="0">
              <a:lnSpc>
                <a:spcPct val="100000"/>
              </a:lnSpc>
              <a:spcBef>
                <a:spcPts val="379"/>
              </a:spcBef>
              <a:spcAft>
                <a:spcPts val="0"/>
              </a:spcAft>
              <a:buClr>
                <a:schemeClr val="dk1"/>
              </a:buClr>
              <a:buSzPts val="1600"/>
              <a:buFont typeface="Courier New"/>
              <a:buChar char="o"/>
            </a:pPr>
            <a:r>
              <a:rPr lang="en-US" sz="1400" b="0" i="0" u="none" strike="noStrike" cap="none">
                <a:solidFill>
                  <a:schemeClr val="dk1"/>
                </a:solidFill>
                <a:latin typeface="Times New Roman" panose="02020603050405020304" pitchFamily="18" charset="0"/>
                <a:ea typeface="Arial"/>
                <a:cs typeface="Times New Roman" panose="02020603050405020304" pitchFamily="18" charset="0"/>
                <a:sym typeface="Arial"/>
              </a:rPr>
              <a:t>System subjected to assessment/validation.</a:t>
            </a:r>
          </a:p>
          <a:p>
            <a:pPr marL="565785" marR="0" lvl="1" indent="-214312" algn="l" rtl="0">
              <a:lnSpc>
                <a:spcPct val="100000"/>
              </a:lnSpc>
              <a:spcBef>
                <a:spcPts val="368"/>
              </a:spcBef>
              <a:spcAft>
                <a:spcPts val="0"/>
              </a:spcAft>
              <a:buClr>
                <a:srgbClr val="660066"/>
              </a:buClr>
              <a:buSzPts val="1600"/>
              <a:buFont typeface="Arial"/>
              <a:buChar char="•"/>
            </a:pPr>
            <a:r>
              <a:rPr lang="en-US" sz="1400" b="1" i="0" strike="noStrike" cap="none">
                <a:solidFill>
                  <a:srgbClr val="660066"/>
                </a:solidFill>
                <a:latin typeface="Times New Roman" panose="02020603050405020304" pitchFamily="18" charset="0"/>
                <a:ea typeface="Arial"/>
                <a:cs typeface="Times New Roman" panose="02020603050405020304" pitchFamily="18" charset="0"/>
                <a:sym typeface="Arial"/>
              </a:rPr>
              <a:t>Element 3: </a:t>
            </a:r>
            <a:r>
              <a:rPr lang="en-US" sz="1400" b="1" i="0" u="sng" strike="noStrike" cap="none">
                <a:solidFill>
                  <a:srgbClr val="660066"/>
                </a:solidFill>
                <a:latin typeface="Times New Roman" panose="02020603050405020304" pitchFamily="18" charset="0"/>
                <a:ea typeface="Arial"/>
                <a:cs typeface="Times New Roman" panose="02020603050405020304" pitchFamily="18" charset="0"/>
                <a:sym typeface="Arial"/>
              </a:rPr>
              <a:t>Information Systems Continuous Monitoring (ISCM) Strategy</a:t>
            </a:r>
          </a:p>
          <a:p>
            <a:pPr marL="909638" marR="298133" lvl="2" indent="-214312" algn="l" rtl="0">
              <a:lnSpc>
                <a:spcPct val="100000"/>
              </a:lnSpc>
              <a:spcBef>
                <a:spcPts val="379"/>
              </a:spcBef>
              <a:spcAft>
                <a:spcPts val="0"/>
              </a:spcAft>
              <a:buClr>
                <a:schemeClr val="dk1"/>
              </a:buClr>
              <a:buSzPts val="1600"/>
              <a:buFont typeface="Courier New"/>
              <a:buChar char="o"/>
            </a:pPr>
            <a:r>
              <a:rPr lang="en-US" sz="1400" b="0" i="0" u="none" strike="noStrike" cap="none">
                <a:solidFill>
                  <a:schemeClr val="dk1"/>
                </a:solidFill>
                <a:latin typeface="Times New Roman" panose="02020603050405020304" pitchFamily="18" charset="0"/>
                <a:ea typeface="Arial"/>
                <a:cs typeface="Times New Roman" panose="02020603050405020304" pitchFamily="18" charset="0"/>
                <a:sym typeface="Arial"/>
              </a:rPr>
              <a:t>Ensure the system is monitored continuously for changes that may introduce new vulnerabilities or elevated risks</a:t>
            </a:r>
            <a:endParaRPr sz="1400" b="0" i="0" u="none" strike="noStrike" cap="none">
              <a:solidFill>
                <a:schemeClr val="dk1"/>
              </a:solidFill>
              <a:latin typeface="Times New Roman" panose="02020603050405020304" pitchFamily="18" charset="0"/>
              <a:ea typeface="Arial"/>
              <a:cs typeface="Times New Roman" panose="02020603050405020304" pitchFamily="18" charset="0"/>
              <a:sym typeface="Arial"/>
            </a:endParaRPr>
          </a:p>
          <a:p>
            <a:pPr marL="909638" marR="298133" lvl="2" indent="-214312" algn="l" rtl="0">
              <a:lnSpc>
                <a:spcPct val="100000"/>
              </a:lnSpc>
              <a:spcBef>
                <a:spcPts val="379"/>
              </a:spcBef>
              <a:spcAft>
                <a:spcPts val="0"/>
              </a:spcAft>
              <a:buClr>
                <a:schemeClr val="dk1"/>
              </a:buClr>
              <a:buSzPts val="1600"/>
              <a:buFont typeface="Courier New"/>
              <a:buChar char="o"/>
            </a:pPr>
            <a:r>
              <a:rPr lang="en-US" sz="1400">
                <a:solidFill>
                  <a:schemeClr val="dk1"/>
                </a:solidFill>
                <a:latin typeface="Times New Roman" panose="02020603050405020304" pitchFamily="18" charset="0"/>
                <a:ea typeface="Arial"/>
                <a:cs typeface="Times New Roman" panose="02020603050405020304" pitchFamily="18" charset="0"/>
                <a:sym typeface="Arial"/>
              </a:rPr>
              <a:t>C</a:t>
            </a:r>
            <a:r>
              <a:rPr lang="en-US" sz="1400" b="0" i="0" u="none" strike="noStrike" cap="none">
                <a:solidFill>
                  <a:schemeClr val="dk1"/>
                </a:solidFill>
                <a:latin typeface="Times New Roman" panose="02020603050405020304" pitchFamily="18" charset="0"/>
                <a:ea typeface="Arial"/>
                <a:cs typeface="Times New Roman" panose="02020603050405020304" pitchFamily="18" charset="0"/>
                <a:sym typeface="Arial"/>
              </a:rPr>
              <a:t>ontinuous monitoring must be assessed annually</a:t>
            </a:r>
            <a:endParaRPr sz="1400" b="0" i="0" u="none" strike="noStrike" cap="none">
              <a:solidFill>
                <a:srgbClr val="000000"/>
              </a:solidFill>
              <a:latin typeface="Times New Roman" panose="02020603050405020304" pitchFamily="18" charset="0"/>
              <a:ea typeface="Arial"/>
              <a:cs typeface="Times New Roman" panose="02020603050405020304" pitchFamily="18" charset="0"/>
              <a:sym typeface="Arial"/>
            </a:endParaRPr>
          </a:p>
          <a:p>
            <a:pPr marL="909638" marR="298133" lvl="2" indent="-138112" algn="l" rtl="0">
              <a:lnSpc>
                <a:spcPct val="100000"/>
              </a:lnSpc>
              <a:spcBef>
                <a:spcPts val="379"/>
              </a:spcBef>
              <a:spcAft>
                <a:spcPts val="0"/>
              </a:spcAft>
              <a:buNone/>
            </a:pPr>
            <a:endParaRPr sz="1200" b="0" i="0" u="none" strike="noStrike" cap="none">
              <a:solidFill>
                <a:schemeClr val="dk1"/>
              </a:solidFill>
              <a:latin typeface="Calibri"/>
              <a:ea typeface="Calibri"/>
              <a:cs typeface="Calibri"/>
              <a:sym typeface="Calibri"/>
            </a:endParaRPr>
          </a:p>
        </p:txBody>
      </p:sp>
      <p:grpSp>
        <p:nvGrpSpPr>
          <p:cNvPr id="9" name="Google Shape;148;p6">
            <a:extLst>
              <a:ext uri="{FF2B5EF4-FFF2-40B4-BE49-F238E27FC236}">
                <a16:creationId xmlns:a16="http://schemas.microsoft.com/office/drawing/2014/main" id="{CB013D9F-97E1-B13F-72DD-45226FE9CAB2}"/>
              </a:ext>
            </a:extLst>
          </p:cNvPr>
          <p:cNvGrpSpPr/>
          <p:nvPr/>
        </p:nvGrpSpPr>
        <p:grpSpPr>
          <a:xfrm>
            <a:off x="582073" y="5268452"/>
            <a:ext cx="8412783" cy="1019873"/>
            <a:chOff x="1394460" y="4849501"/>
            <a:chExt cx="8124890" cy="1391151"/>
          </a:xfrm>
        </p:grpSpPr>
        <p:sp>
          <p:nvSpPr>
            <p:cNvPr id="10" name="Google Shape;149;p6">
              <a:extLst>
                <a:ext uri="{FF2B5EF4-FFF2-40B4-BE49-F238E27FC236}">
                  <a16:creationId xmlns:a16="http://schemas.microsoft.com/office/drawing/2014/main" id="{B7645288-4912-6686-0D6B-D6448F098176}"/>
                </a:ext>
              </a:extLst>
            </p:cNvPr>
            <p:cNvSpPr txBox="1"/>
            <p:nvPr/>
          </p:nvSpPr>
          <p:spPr>
            <a:xfrm>
              <a:off x="7904968" y="5971412"/>
              <a:ext cx="1614382" cy="269240"/>
            </a:xfrm>
            <a:prstGeom prst="rect">
              <a:avLst/>
            </a:prstGeom>
            <a:noFill/>
            <a:ln>
              <a:noFill/>
            </a:ln>
          </p:spPr>
          <p:txBody>
            <a:bodyPr spcFirstLastPara="1" wrap="square" lIns="0" tIns="9025" rIns="0" bIns="0" anchor="t" anchorCtr="0">
              <a:noAutofit/>
            </a:bodyPr>
            <a:lstStyle/>
            <a:p>
              <a:pPr marL="9525" marR="0" lvl="0" indent="0" algn="l" rtl="0">
                <a:lnSpc>
                  <a:spcPct val="100000"/>
                </a:lnSpc>
                <a:spcBef>
                  <a:spcPts val="0"/>
                </a:spcBef>
                <a:spcAft>
                  <a:spcPts val="0"/>
                </a:spcAft>
                <a:buNone/>
              </a:pPr>
              <a:r>
                <a:rPr lang="en-US" sz="1200" b="0" i="0" u="none" strike="noStrike" cap="none">
                  <a:solidFill>
                    <a:srgbClr val="006FC0"/>
                  </a:solidFill>
                  <a:latin typeface="Tahoma"/>
                  <a:ea typeface="Tahoma"/>
                  <a:cs typeface="Tahoma"/>
                  <a:sym typeface="Tahoma"/>
                </a:rPr>
                <a:t>Fast Track ATO</a:t>
              </a:r>
              <a:endParaRPr sz="1200" b="0" i="0" u="none" strike="noStrike" cap="none">
                <a:solidFill>
                  <a:schemeClr val="dk1"/>
                </a:solidFill>
                <a:latin typeface="Tahoma"/>
                <a:ea typeface="Tahoma"/>
                <a:cs typeface="Tahoma"/>
                <a:sym typeface="Tahoma"/>
              </a:endParaRPr>
            </a:p>
          </p:txBody>
        </p:sp>
        <p:sp>
          <p:nvSpPr>
            <p:cNvPr id="11" name="Google Shape;150;p6">
              <a:extLst>
                <a:ext uri="{FF2B5EF4-FFF2-40B4-BE49-F238E27FC236}">
                  <a16:creationId xmlns:a16="http://schemas.microsoft.com/office/drawing/2014/main" id="{A88B924A-CE52-30C4-B033-CAED0306815A}"/>
                </a:ext>
              </a:extLst>
            </p:cNvPr>
            <p:cNvSpPr/>
            <p:nvPr/>
          </p:nvSpPr>
          <p:spPr>
            <a:xfrm>
              <a:off x="7807326" y="4849501"/>
              <a:ext cx="1170095" cy="1077865"/>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sp>
          <p:nvSpPr>
            <p:cNvPr id="12" name="Google Shape;151;p6">
              <a:extLst>
                <a:ext uri="{FF2B5EF4-FFF2-40B4-BE49-F238E27FC236}">
                  <a16:creationId xmlns:a16="http://schemas.microsoft.com/office/drawing/2014/main" id="{50827541-1C1D-232C-E9D6-AA67E2E1DB7B}"/>
                </a:ext>
              </a:extLst>
            </p:cNvPr>
            <p:cNvSpPr/>
            <p:nvPr/>
          </p:nvSpPr>
          <p:spPr>
            <a:xfrm>
              <a:off x="1394460" y="5268467"/>
              <a:ext cx="1757680" cy="702945"/>
            </a:xfrm>
            <a:custGeom>
              <a:avLst/>
              <a:gdLst/>
              <a:ahLst/>
              <a:cxnLst/>
              <a:rect l="l" t="t" r="r" b="b"/>
              <a:pathLst>
                <a:path w="1757680" h="702945" extrusionOk="0">
                  <a:moveTo>
                    <a:pt x="1405890" y="0"/>
                  </a:moveTo>
                  <a:lnTo>
                    <a:pt x="0" y="0"/>
                  </a:lnTo>
                  <a:lnTo>
                    <a:pt x="0" y="702563"/>
                  </a:lnTo>
                  <a:lnTo>
                    <a:pt x="1405890" y="702563"/>
                  </a:lnTo>
                  <a:lnTo>
                    <a:pt x="1757172" y="351281"/>
                  </a:lnTo>
                  <a:lnTo>
                    <a:pt x="1405890" y="0"/>
                  </a:lnTo>
                  <a:close/>
                </a:path>
              </a:pathLst>
            </a:custGeom>
            <a:solidFill>
              <a:srgbClr val="ABAC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sp>
          <p:nvSpPr>
            <p:cNvPr id="13" name="Google Shape;152;p6">
              <a:extLst>
                <a:ext uri="{FF2B5EF4-FFF2-40B4-BE49-F238E27FC236}">
                  <a16:creationId xmlns:a16="http://schemas.microsoft.com/office/drawing/2014/main" id="{D547A63D-1F10-B80B-43B5-5F2D5D87C47B}"/>
                </a:ext>
              </a:extLst>
            </p:cNvPr>
            <p:cNvSpPr txBox="1"/>
            <p:nvPr/>
          </p:nvSpPr>
          <p:spPr>
            <a:xfrm>
              <a:off x="1546605" y="5471871"/>
              <a:ext cx="1338580" cy="254000"/>
            </a:xfrm>
            <a:prstGeom prst="rect">
              <a:avLst/>
            </a:prstGeom>
            <a:noFill/>
            <a:ln>
              <a:noFill/>
            </a:ln>
          </p:spPr>
          <p:txBody>
            <a:bodyPr spcFirstLastPara="1" wrap="square" lIns="0" tIns="9525" rIns="0" bIns="0" anchor="t" anchorCtr="0">
              <a:noAutofit/>
            </a:bodyPr>
            <a:lstStyle/>
            <a:p>
              <a:pPr marL="9525" marR="0" lvl="0" indent="0" algn="l" rtl="0">
                <a:lnSpc>
                  <a:spcPct val="100000"/>
                </a:lnSpc>
                <a:spcBef>
                  <a:spcPts val="0"/>
                </a:spcBef>
                <a:spcAft>
                  <a:spcPts val="0"/>
                </a:spcAft>
                <a:buNone/>
              </a:pPr>
              <a:r>
                <a:rPr lang="en-US" sz="1125">
                  <a:solidFill>
                    <a:srgbClr val="FFFFFF"/>
                  </a:solidFill>
                  <a:latin typeface="Calibri"/>
                  <a:ea typeface="Calibri"/>
                  <a:cs typeface="Calibri"/>
                  <a:sym typeface="Calibri"/>
                </a:rPr>
                <a:t>Cybers</a:t>
              </a:r>
              <a:r>
                <a:rPr lang="en-US" sz="1125" b="0" i="0" u="none" strike="noStrike" cap="none">
                  <a:solidFill>
                    <a:srgbClr val="FFFFFF"/>
                  </a:solidFill>
                  <a:latin typeface="Calibri"/>
                  <a:ea typeface="Calibri"/>
                  <a:cs typeface="Calibri"/>
                  <a:sym typeface="Calibri"/>
                </a:rPr>
                <a:t>ecurity Baseline</a:t>
              </a:r>
              <a:endParaRPr sz="1125" b="0" i="0" u="none" strike="noStrike" cap="none">
                <a:solidFill>
                  <a:schemeClr val="dk1"/>
                </a:solidFill>
                <a:latin typeface="Calibri"/>
                <a:ea typeface="Calibri"/>
                <a:cs typeface="Calibri"/>
                <a:sym typeface="Calibri"/>
              </a:endParaRPr>
            </a:p>
          </p:txBody>
        </p:sp>
        <p:sp>
          <p:nvSpPr>
            <p:cNvPr id="14" name="Google Shape;153;p6">
              <a:extLst>
                <a:ext uri="{FF2B5EF4-FFF2-40B4-BE49-F238E27FC236}">
                  <a16:creationId xmlns:a16="http://schemas.microsoft.com/office/drawing/2014/main" id="{B6637D6E-CA92-AE86-3DCA-CE90EA4AAE7F}"/>
                </a:ext>
              </a:extLst>
            </p:cNvPr>
            <p:cNvSpPr/>
            <p:nvPr/>
          </p:nvSpPr>
          <p:spPr>
            <a:xfrm>
              <a:off x="2801111" y="5268467"/>
              <a:ext cx="1757680" cy="702945"/>
            </a:xfrm>
            <a:custGeom>
              <a:avLst/>
              <a:gdLst/>
              <a:ahLst/>
              <a:cxnLst/>
              <a:rect l="l" t="t" r="r" b="b"/>
              <a:pathLst>
                <a:path w="1757679" h="702945" extrusionOk="0">
                  <a:moveTo>
                    <a:pt x="1405889" y="0"/>
                  </a:moveTo>
                  <a:lnTo>
                    <a:pt x="0" y="0"/>
                  </a:lnTo>
                  <a:lnTo>
                    <a:pt x="351281" y="351281"/>
                  </a:lnTo>
                  <a:lnTo>
                    <a:pt x="0" y="702563"/>
                  </a:lnTo>
                  <a:lnTo>
                    <a:pt x="1405889" y="702563"/>
                  </a:lnTo>
                  <a:lnTo>
                    <a:pt x="1757172" y="351281"/>
                  </a:lnTo>
                  <a:lnTo>
                    <a:pt x="1405889" y="0"/>
                  </a:lnTo>
                  <a:close/>
                </a:path>
              </a:pathLst>
            </a:custGeom>
            <a:solidFill>
              <a:srgbClr val="ABAC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sp>
          <p:nvSpPr>
            <p:cNvPr id="15" name="Google Shape;154;p6">
              <a:extLst>
                <a:ext uri="{FF2B5EF4-FFF2-40B4-BE49-F238E27FC236}">
                  <a16:creationId xmlns:a16="http://schemas.microsoft.com/office/drawing/2014/main" id="{4E771A27-CA90-2D4B-4A07-1E57340E3FBF}"/>
                </a:ext>
              </a:extLst>
            </p:cNvPr>
            <p:cNvSpPr/>
            <p:nvPr/>
          </p:nvSpPr>
          <p:spPr>
            <a:xfrm>
              <a:off x="2801111" y="5268467"/>
              <a:ext cx="1757680" cy="702945"/>
            </a:xfrm>
            <a:custGeom>
              <a:avLst/>
              <a:gdLst/>
              <a:ahLst/>
              <a:cxnLst/>
              <a:rect l="l" t="t" r="r" b="b"/>
              <a:pathLst>
                <a:path w="1757679" h="702945" extrusionOk="0">
                  <a:moveTo>
                    <a:pt x="0" y="0"/>
                  </a:moveTo>
                  <a:lnTo>
                    <a:pt x="1405889" y="0"/>
                  </a:lnTo>
                  <a:lnTo>
                    <a:pt x="1757172" y="351281"/>
                  </a:lnTo>
                  <a:lnTo>
                    <a:pt x="1405889" y="702563"/>
                  </a:lnTo>
                  <a:lnTo>
                    <a:pt x="0" y="702563"/>
                  </a:lnTo>
                  <a:lnTo>
                    <a:pt x="351281" y="351281"/>
                  </a:lnTo>
                  <a:lnTo>
                    <a:pt x="0" y="0"/>
                  </a:lnTo>
                  <a:close/>
                </a:path>
              </a:pathLst>
            </a:custGeom>
            <a:noFill/>
            <a:ln w="121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sp>
          <p:nvSpPr>
            <p:cNvPr id="16" name="Google Shape;155;p6">
              <a:extLst>
                <a:ext uri="{FF2B5EF4-FFF2-40B4-BE49-F238E27FC236}">
                  <a16:creationId xmlns:a16="http://schemas.microsoft.com/office/drawing/2014/main" id="{F3FFE732-0EFE-9C0B-B362-62F2A32D6945}"/>
                </a:ext>
              </a:extLst>
            </p:cNvPr>
            <p:cNvSpPr txBox="1"/>
            <p:nvPr/>
          </p:nvSpPr>
          <p:spPr>
            <a:xfrm>
              <a:off x="3230372" y="5471871"/>
              <a:ext cx="937894" cy="254000"/>
            </a:xfrm>
            <a:prstGeom prst="rect">
              <a:avLst/>
            </a:prstGeom>
            <a:noFill/>
            <a:ln>
              <a:noFill/>
            </a:ln>
          </p:spPr>
          <p:txBody>
            <a:bodyPr spcFirstLastPara="1" wrap="square" lIns="0" tIns="9525" rIns="0" bIns="0" anchor="t" anchorCtr="0">
              <a:noAutofit/>
            </a:bodyPr>
            <a:lstStyle/>
            <a:p>
              <a:pPr marL="9525" marR="0" lvl="0" indent="0" algn="l" rtl="0">
                <a:lnSpc>
                  <a:spcPct val="100000"/>
                </a:lnSpc>
                <a:spcBef>
                  <a:spcPts val="0"/>
                </a:spcBef>
                <a:spcAft>
                  <a:spcPts val="0"/>
                </a:spcAft>
                <a:buNone/>
              </a:pPr>
              <a:r>
                <a:rPr lang="en-US" sz="1125" b="0" i="0" u="none" strike="noStrike" cap="none">
                  <a:solidFill>
                    <a:srgbClr val="FFFFFF"/>
                  </a:solidFill>
                  <a:latin typeface="Calibri"/>
                  <a:ea typeface="Calibri"/>
                  <a:cs typeface="Calibri"/>
                  <a:sym typeface="Calibri"/>
                </a:rPr>
                <a:t>Assessment</a:t>
              </a:r>
              <a:endParaRPr sz="1125" b="0" i="0" u="none" strike="noStrike" cap="none">
                <a:solidFill>
                  <a:schemeClr val="dk1"/>
                </a:solidFill>
                <a:latin typeface="Calibri"/>
                <a:ea typeface="Calibri"/>
                <a:cs typeface="Calibri"/>
                <a:sym typeface="Calibri"/>
              </a:endParaRPr>
            </a:p>
          </p:txBody>
        </p:sp>
        <p:sp>
          <p:nvSpPr>
            <p:cNvPr id="17" name="Google Shape;156;p6">
              <a:extLst>
                <a:ext uri="{FF2B5EF4-FFF2-40B4-BE49-F238E27FC236}">
                  <a16:creationId xmlns:a16="http://schemas.microsoft.com/office/drawing/2014/main" id="{5DD4582E-DB05-8371-32AF-D7471C4F8982}"/>
                </a:ext>
              </a:extLst>
            </p:cNvPr>
            <p:cNvSpPr/>
            <p:nvPr/>
          </p:nvSpPr>
          <p:spPr>
            <a:xfrm>
              <a:off x="4206240" y="5268467"/>
              <a:ext cx="1757680" cy="702945"/>
            </a:xfrm>
            <a:custGeom>
              <a:avLst/>
              <a:gdLst/>
              <a:ahLst/>
              <a:cxnLst/>
              <a:rect l="l" t="t" r="r" b="b"/>
              <a:pathLst>
                <a:path w="1757679" h="702945" extrusionOk="0">
                  <a:moveTo>
                    <a:pt x="1405889" y="0"/>
                  </a:moveTo>
                  <a:lnTo>
                    <a:pt x="0" y="0"/>
                  </a:lnTo>
                  <a:lnTo>
                    <a:pt x="351282" y="351281"/>
                  </a:lnTo>
                  <a:lnTo>
                    <a:pt x="0" y="702563"/>
                  </a:lnTo>
                  <a:lnTo>
                    <a:pt x="1405889" y="702563"/>
                  </a:lnTo>
                  <a:lnTo>
                    <a:pt x="1757172" y="351281"/>
                  </a:lnTo>
                  <a:lnTo>
                    <a:pt x="1405889" y="0"/>
                  </a:lnTo>
                  <a:close/>
                </a:path>
              </a:pathLst>
            </a:custGeom>
            <a:solidFill>
              <a:srgbClr val="ABAC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sp>
          <p:nvSpPr>
            <p:cNvPr id="18" name="Google Shape;157;p6">
              <a:extLst>
                <a:ext uri="{FF2B5EF4-FFF2-40B4-BE49-F238E27FC236}">
                  <a16:creationId xmlns:a16="http://schemas.microsoft.com/office/drawing/2014/main" id="{F87F0EDE-99D9-428A-18BE-2892D5C6CEC4}"/>
                </a:ext>
              </a:extLst>
            </p:cNvPr>
            <p:cNvSpPr/>
            <p:nvPr/>
          </p:nvSpPr>
          <p:spPr>
            <a:xfrm>
              <a:off x="4206240" y="5268467"/>
              <a:ext cx="1757680" cy="702945"/>
            </a:xfrm>
            <a:custGeom>
              <a:avLst/>
              <a:gdLst/>
              <a:ahLst/>
              <a:cxnLst/>
              <a:rect l="l" t="t" r="r" b="b"/>
              <a:pathLst>
                <a:path w="1757679" h="702945" extrusionOk="0">
                  <a:moveTo>
                    <a:pt x="0" y="0"/>
                  </a:moveTo>
                  <a:lnTo>
                    <a:pt x="1405889" y="0"/>
                  </a:lnTo>
                  <a:lnTo>
                    <a:pt x="1757172" y="351281"/>
                  </a:lnTo>
                  <a:lnTo>
                    <a:pt x="1405889" y="702563"/>
                  </a:lnTo>
                  <a:lnTo>
                    <a:pt x="0" y="702563"/>
                  </a:lnTo>
                  <a:lnTo>
                    <a:pt x="351282" y="351281"/>
                  </a:lnTo>
                  <a:lnTo>
                    <a:pt x="0" y="0"/>
                  </a:lnTo>
                  <a:close/>
                </a:path>
              </a:pathLst>
            </a:custGeom>
            <a:noFill/>
            <a:ln w="121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sp>
          <p:nvSpPr>
            <p:cNvPr id="19" name="Google Shape;158;p6">
              <a:extLst>
                <a:ext uri="{FF2B5EF4-FFF2-40B4-BE49-F238E27FC236}">
                  <a16:creationId xmlns:a16="http://schemas.microsoft.com/office/drawing/2014/main" id="{3688EEC3-D22E-64E3-0248-80361B98DD8B}"/>
                </a:ext>
              </a:extLst>
            </p:cNvPr>
            <p:cNvSpPr txBox="1"/>
            <p:nvPr/>
          </p:nvSpPr>
          <p:spPr>
            <a:xfrm>
              <a:off x="4675736" y="5435283"/>
              <a:ext cx="973475" cy="462916"/>
            </a:xfrm>
            <a:prstGeom prst="rect">
              <a:avLst/>
            </a:prstGeom>
            <a:noFill/>
            <a:ln>
              <a:noFill/>
            </a:ln>
          </p:spPr>
          <p:txBody>
            <a:bodyPr spcFirstLastPara="1" wrap="square" lIns="0" tIns="27125" rIns="0" bIns="0" anchor="t" anchorCtr="0">
              <a:noAutofit/>
            </a:bodyPr>
            <a:lstStyle/>
            <a:p>
              <a:pPr marL="15240" marR="3810" lvl="0" indent="-5715" algn="l" rtl="0">
                <a:lnSpc>
                  <a:spcPct val="109266"/>
                </a:lnSpc>
                <a:spcBef>
                  <a:spcPts val="0"/>
                </a:spcBef>
                <a:spcAft>
                  <a:spcPts val="0"/>
                </a:spcAft>
                <a:buNone/>
              </a:pPr>
              <a:r>
                <a:rPr lang="en-US" sz="1125" b="0" i="0" u="none" strike="noStrike" cap="none">
                  <a:solidFill>
                    <a:srgbClr val="FFFFFF"/>
                  </a:solidFill>
                  <a:latin typeface="Calibri"/>
                  <a:ea typeface="Calibri"/>
                  <a:cs typeface="Calibri"/>
                  <a:sym typeface="Calibri"/>
                </a:rPr>
                <a:t>ISCM</a:t>
              </a:r>
              <a:endParaRPr sz="1125" b="0" i="0" u="none" strike="noStrike" cap="none">
                <a:solidFill>
                  <a:schemeClr val="dk1"/>
                </a:solidFill>
                <a:latin typeface="Calibri"/>
                <a:ea typeface="Calibri"/>
                <a:cs typeface="Calibri"/>
                <a:sym typeface="Calibri"/>
              </a:endParaRPr>
            </a:p>
          </p:txBody>
        </p:sp>
        <p:sp>
          <p:nvSpPr>
            <p:cNvPr id="20" name="Google Shape;159;p6">
              <a:extLst>
                <a:ext uri="{FF2B5EF4-FFF2-40B4-BE49-F238E27FC236}">
                  <a16:creationId xmlns:a16="http://schemas.microsoft.com/office/drawing/2014/main" id="{B8176233-24F0-817B-A22E-1BC7E4B871E1}"/>
                </a:ext>
              </a:extLst>
            </p:cNvPr>
            <p:cNvSpPr/>
            <p:nvPr/>
          </p:nvSpPr>
          <p:spPr>
            <a:xfrm>
              <a:off x="6549390" y="5519372"/>
              <a:ext cx="672465" cy="0"/>
            </a:xfrm>
            <a:custGeom>
              <a:avLst/>
              <a:gdLst/>
              <a:ahLst/>
              <a:cxnLst/>
              <a:rect l="l" t="t" r="r" b="b"/>
              <a:pathLst>
                <a:path w="672465" h="120000" extrusionOk="0">
                  <a:moveTo>
                    <a:pt x="0" y="0"/>
                  </a:moveTo>
                  <a:lnTo>
                    <a:pt x="672083" y="0"/>
                  </a:lnTo>
                </a:path>
              </a:pathLst>
            </a:custGeom>
            <a:noFill/>
            <a:ln w="85350" cap="flat" cmpd="sng">
              <a:solidFill>
                <a:srgbClr val="FF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sp>
          <p:nvSpPr>
            <p:cNvPr id="21" name="Google Shape;160;p6">
              <a:extLst>
                <a:ext uri="{FF2B5EF4-FFF2-40B4-BE49-F238E27FC236}">
                  <a16:creationId xmlns:a16="http://schemas.microsoft.com/office/drawing/2014/main" id="{98A3AC5C-914D-6EBA-F70B-AC947D588FAC}"/>
                </a:ext>
              </a:extLst>
            </p:cNvPr>
            <p:cNvSpPr/>
            <p:nvPr/>
          </p:nvSpPr>
          <p:spPr>
            <a:xfrm>
              <a:off x="6549390" y="5684494"/>
              <a:ext cx="672465" cy="0"/>
            </a:xfrm>
            <a:custGeom>
              <a:avLst/>
              <a:gdLst/>
              <a:ahLst/>
              <a:cxnLst/>
              <a:rect l="l" t="t" r="r" b="b"/>
              <a:pathLst>
                <a:path w="672465" h="120000" extrusionOk="0">
                  <a:moveTo>
                    <a:pt x="0" y="0"/>
                  </a:moveTo>
                  <a:lnTo>
                    <a:pt x="672083" y="0"/>
                  </a:lnTo>
                </a:path>
              </a:pathLst>
            </a:custGeom>
            <a:noFill/>
            <a:ln w="85300" cap="flat" cmpd="sng">
              <a:solidFill>
                <a:srgbClr val="FF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sp>
          <p:nvSpPr>
            <p:cNvPr id="22" name="Google Shape;161;p6">
              <a:extLst>
                <a:ext uri="{FF2B5EF4-FFF2-40B4-BE49-F238E27FC236}">
                  <a16:creationId xmlns:a16="http://schemas.microsoft.com/office/drawing/2014/main" id="{B9BD522F-BEE5-D271-1A8C-C663ADF1EF15}"/>
                </a:ext>
              </a:extLst>
            </p:cNvPr>
            <p:cNvSpPr/>
            <p:nvPr/>
          </p:nvSpPr>
          <p:spPr>
            <a:xfrm>
              <a:off x="1596180" y="5899577"/>
              <a:ext cx="973476" cy="280197"/>
            </a:xfrm>
            <a:prstGeom prst="roundRect">
              <a:avLst>
                <a:gd name="adj" fmla="val 13737"/>
              </a:avLst>
            </a:prstGeom>
            <a:solidFill>
              <a:srgbClr val="336699"/>
            </a:solidFill>
            <a:ln>
              <a:noFill/>
            </a:ln>
            <a:effectLst>
              <a:outerShdw blurRad="57150" dist="19050" dir="5400000" algn="ctr" rotWithShape="0">
                <a:srgbClr val="000000">
                  <a:alpha val="61568"/>
                </a:srgbClr>
              </a:outerShdw>
            </a:effectLst>
          </p:spPr>
          <p:txBody>
            <a:bodyPr spcFirstLastPara="1" wrap="square" lIns="68550" tIns="34275" rIns="68550" bIns="34275" anchor="t" anchorCtr="0">
              <a:noAutofit/>
            </a:bodyPr>
            <a:lstStyle/>
            <a:p>
              <a:pPr marL="0" marR="0" lvl="0" indent="0" algn="ctr" rtl="0">
                <a:lnSpc>
                  <a:spcPct val="100000"/>
                </a:lnSpc>
                <a:spcBef>
                  <a:spcPts val="0"/>
                </a:spcBef>
                <a:spcAft>
                  <a:spcPts val="0"/>
                </a:spcAft>
                <a:buNone/>
              </a:pPr>
              <a:r>
                <a:rPr lang="en-US" sz="750" b="1" i="0" u="none" strike="noStrike" cap="none">
                  <a:solidFill>
                    <a:srgbClr val="FFFFFF"/>
                  </a:solidFill>
                  <a:latin typeface="Arial"/>
                  <a:ea typeface="Arial"/>
                  <a:cs typeface="Arial"/>
                  <a:sym typeface="Arial"/>
                </a:rPr>
                <a:t>Element 1</a:t>
              </a:r>
              <a:endParaRPr sz="750" b="0" i="0" u="none" strike="noStrike" cap="none">
                <a:solidFill>
                  <a:srgbClr val="FFFFFF"/>
                </a:solidFill>
                <a:latin typeface="Arial"/>
                <a:ea typeface="Arial"/>
                <a:cs typeface="Arial"/>
                <a:sym typeface="Arial"/>
              </a:endParaRPr>
            </a:p>
          </p:txBody>
        </p:sp>
        <p:sp>
          <p:nvSpPr>
            <p:cNvPr id="23" name="Google Shape;162;p6">
              <a:extLst>
                <a:ext uri="{FF2B5EF4-FFF2-40B4-BE49-F238E27FC236}">
                  <a16:creationId xmlns:a16="http://schemas.microsoft.com/office/drawing/2014/main" id="{17BF334C-7FE1-3664-EC31-B8FCF399827E}"/>
                </a:ext>
              </a:extLst>
            </p:cNvPr>
            <p:cNvSpPr/>
            <p:nvPr/>
          </p:nvSpPr>
          <p:spPr>
            <a:xfrm>
              <a:off x="3158839" y="5902622"/>
              <a:ext cx="973475" cy="280197"/>
            </a:xfrm>
            <a:prstGeom prst="roundRect">
              <a:avLst>
                <a:gd name="adj" fmla="val 13737"/>
              </a:avLst>
            </a:prstGeom>
            <a:solidFill>
              <a:srgbClr val="3A6331"/>
            </a:solidFill>
            <a:ln>
              <a:noFill/>
            </a:ln>
            <a:effectLst>
              <a:outerShdw blurRad="57150" dist="19050" dir="5400000" algn="ctr" rotWithShape="0">
                <a:srgbClr val="000000">
                  <a:alpha val="61568"/>
                </a:srgbClr>
              </a:outerShdw>
            </a:effectLst>
          </p:spPr>
          <p:txBody>
            <a:bodyPr spcFirstLastPara="1" wrap="square" lIns="68550" tIns="34275" rIns="68550" bIns="34275" anchor="t" anchorCtr="0">
              <a:noAutofit/>
            </a:bodyPr>
            <a:lstStyle/>
            <a:p>
              <a:pPr marL="0" marR="0" lvl="0" indent="0" algn="ctr" rtl="0">
                <a:lnSpc>
                  <a:spcPct val="100000"/>
                </a:lnSpc>
                <a:spcBef>
                  <a:spcPts val="0"/>
                </a:spcBef>
                <a:spcAft>
                  <a:spcPts val="0"/>
                </a:spcAft>
                <a:buNone/>
              </a:pPr>
              <a:r>
                <a:rPr lang="en-US" sz="750" b="1" i="0" u="none" strike="noStrike" cap="none">
                  <a:solidFill>
                    <a:srgbClr val="FFFFFF"/>
                  </a:solidFill>
                  <a:latin typeface="Arial"/>
                  <a:ea typeface="Arial"/>
                  <a:cs typeface="Arial"/>
                  <a:sym typeface="Arial"/>
                </a:rPr>
                <a:t>Element 2</a:t>
              </a:r>
              <a:endParaRPr sz="750" b="0" i="0" u="none" strike="noStrike" cap="none">
                <a:solidFill>
                  <a:srgbClr val="FFFFFF"/>
                </a:solidFill>
                <a:latin typeface="Arial"/>
                <a:ea typeface="Arial"/>
                <a:cs typeface="Arial"/>
                <a:sym typeface="Arial"/>
              </a:endParaRPr>
            </a:p>
          </p:txBody>
        </p:sp>
        <p:sp>
          <p:nvSpPr>
            <p:cNvPr id="24" name="Google Shape;163;p6">
              <a:extLst>
                <a:ext uri="{FF2B5EF4-FFF2-40B4-BE49-F238E27FC236}">
                  <a16:creationId xmlns:a16="http://schemas.microsoft.com/office/drawing/2014/main" id="{7BAFE8A7-BB00-80D1-E477-267728A704B7}"/>
                </a:ext>
              </a:extLst>
            </p:cNvPr>
            <p:cNvSpPr/>
            <p:nvPr/>
          </p:nvSpPr>
          <p:spPr>
            <a:xfrm>
              <a:off x="4595221" y="5902622"/>
              <a:ext cx="973475" cy="280197"/>
            </a:xfrm>
            <a:prstGeom prst="roundRect">
              <a:avLst>
                <a:gd name="adj" fmla="val 13737"/>
              </a:avLst>
            </a:prstGeom>
            <a:solidFill>
              <a:srgbClr val="604878"/>
            </a:solidFill>
            <a:ln>
              <a:noFill/>
            </a:ln>
            <a:effectLst>
              <a:outerShdw blurRad="57150" dist="19050" dir="5400000" algn="ctr" rotWithShape="0">
                <a:srgbClr val="000000">
                  <a:alpha val="61568"/>
                </a:srgbClr>
              </a:outerShdw>
            </a:effectLst>
          </p:spPr>
          <p:txBody>
            <a:bodyPr spcFirstLastPara="1" wrap="square" lIns="68550" tIns="34275" rIns="68550" bIns="34275" anchor="t" anchorCtr="0">
              <a:noAutofit/>
            </a:bodyPr>
            <a:lstStyle/>
            <a:p>
              <a:pPr marL="0" marR="0" lvl="0" indent="0" algn="ctr" rtl="0">
                <a:lnSpc>
                  <a:spcPct val="100000"/>
                </a:lnSpc>
                <a:spcBef>
                  <a:spcPts val="0"/>
                </a:spcBef>
                <a:spcAft>
                  <a:spcPts val="0"/>
                </a:spcAft>
                <a:buNone/>
              </a:pPr>
              <a:r>
                <a:rPr lang="en-US" sz="750" b="1" i="0" u="none" strike="noStrike" cap="none">
                  <a:solidFill>
                    <a:srgbClr val="FFFFFF"/>
                  </a:solidFill>
                  <a:latin typeface="Arial"/>
                  <a:ea typeface="Arial"/>
                  <a:cs typeface="Arial"/>
                  <a:sym typeface="Arial"/>
                </a:rPr>
                <a:t>Element 3</a:t>
              </a:r>
              <a:endParaRPr sz="750" b="0" i="0" u="none" strike="noStrike" cap="none">
                <a:solidFill>
                  <a:srgbClr val="FFFFFF"/>
                </a:solidFill>
                <a:latin typeface="Arial"/>
                <a:ea typeface="Arial"/>
                <a:cs typeface="Arial"/>
                <a:sym typeface="Arial"/>
              </a:endParaRPr>
            </a:p>
          </p:txBody>
        </p:sp>
      </p:grpSp>
    </p:spTree>
    <p:extLst>
      <p:ext uri="{BB962C8B-B14F-4D97-AF65-F5344CB8AC3E}">
        <p14:creationId xmlns:p14="http://schemas.microsoft.com/office/powerpoint/2010/main" val="3397724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88CE-2E1F-8537-0076-DBBBC6DFE534}"/>
              </a:ext>
            </a:extLst>
          </p:cNvPr>
          <p:cNvSpPr>
            <a:spLocks noGrp="1"/>
          </p:cNvSpPr>
          <p:nvPr>
            <p:ph type="title"/>
          </p:nvPr>
        </p:nvSpPr>
        <p:spPr/>
        <p:txBody>
          <a:bodyPr/>
          <a:lstStyle/>
          <a:p>
            <a:r>
              <a:rPr lang="en-US"/>
              <a:t>OVL and RMF</a:t>
            </a:r>
          </a:p>
        </p:txBody>
      </p:sp>
      <p:graphicFrame>
        <p:nvGraphicFramePr>
          <p:cNvPr id="2" name="Table 1">
            <a:extLst>
              <a:ext uri="{FF2B5EF4-FFF2-40B4-BE49-F238E27FC236}">
                <a16:creationId xmlns:a16="http://schemas.microsoft.com/office/drawing/2014/main" id="{6332C893-F78E-1B55-9B1F-3185338813F2}"/>
              </a:ext>
            </a:extLst>
          </p:cNvPr>
          <p:cNvGraphicFramePr>
            <a:graphicFrameLocks noGrp="1"/>
          </p:cNvGraphicFramePr>
          <p:nvPr>
            <p:extLst>
              <p:ext uri="{D42A27DB-BD31-4B8C-83A1-F6EECF244321}">
                <p14:modId xmlns:p14="http://schemas.microsoft.com/office/powerpoint/2010/main" val="2920536249"/>
              </p:ext>
            </p:extLst>
          </p:nvPr>
        </p:nvGraphicFramePr>
        <p:xfrm>
          <a:off x="405652" y="1257299"/>
          <a:ext cx="8229598" cy="4868947"/>
        </p:xfrm>
        <a:graphic>
          <a:graphicData uri="http://schemas.openxmlformats.org/drawingml/2006/table">
            <a:tbl>
              <a:tblPr firstRow="1" firstCol="1" bandRow="1"/>
              <a:tblGrid>
                <a:gridCol w="4114799">
                  <a:extLst>
                    <a:ext uri="{9D8B030D-6E8A-4147-A177-3AD203B41FA5}">
                      <a16:colId xmlns:a16="http://schemas.microsoft.com/office/drawing/2014/main" val="2014180789"/>
                    </a:ext>
                  </a:extLst>
                </a:gridCol>
                <a:gridCol w="4114799">
                  <a:extLst>
                    <a:ext uri="{9D8B030D-6E8A-4147-A177-3AD203B41FA5}">
                      <a16:colId xmlns:a16="http://schemas.microsoft.com/office/drawing/2014/main" val="1473224522"/>
                    </a:ext>
                  </a:extLst>
                </a:gridCol>
              </a:tblGrid>
              <a:tr h="362671">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200" b="1">
                          <a:solidFill>
                            <a:schemeClr val="tx1"/>
                          </a:solidFill>
                          <a:effectLst/>
                          <a:latin typeface="Times New Roman" panose="02020603050405020304" pitchFamily="18" charset="0"/>
                          <a:cs typeface="Times New Roman" panose="02020603050405020304" pitchFamily="18" charset="0"/>
                        </a:rPr>
                        <a:t>OVL</a:t>
                      </a:r>
                      <a:endParaRPr lang="en-US" sz="12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2948" marR="12948"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200" b="1">
                          <a:solidFill>
                            <a:schemeClr val="tx1"/>
                          </a:solidFill>
                          <a:effectLst/>
                          <a:latin typeface="Times New Roman" panose="02020603050405020304" pitchFamily="18" charset="0"/>
                          <a:cs typeface="Times New Roman" panose="02020603050405020304" pitchFamily="18" charset="0"/>
                        </a:rPr>
                        <a:t>RMF</a:t>
                      </a:r>
                      <a:endParaRPr lang="en-US" sz="12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2948" marR="12948"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640880389"/>
                  </a:ext>
                </a:extLst>
              </a:tr>
              <a:tr h="362671">
                <a:tc rowSpan="4">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200" b="0">
                          <a:solidFill>
                            <a:schemeClr val="tx1"/>
                          </a:solidFill>
                          <a:effectLst/>
                          <a:latin typeface="Times New Roman" panose="02020603050405020304" pitchFamily="18" charset="0"/>
                          <a:cs typeface="Times New Roman" panose="02020603050405020304" pitchFamily="18" charset="0"/>
                        </a:rPr>
                        <a:t>Phase 1: Systems/Systems Security Engineering</a:t>
                      </a:r>
                    </a:p>
                    <a:p>
                      <a:pPr marL="0" marR="0" algn="ctr">
                        <a:spcBef>
                          <a:spcPts val="0"/>
                        </a:spcBef>
                        <a:spcAft>
                          <a:spcPts val="0"/>
                        </a:spcAft>
                      </a:pPr>
                      <a:r>
                        <a:rPr lang="en-US" sz="1200" b="0">
                          <a:solidFill>
                            <a:schemeClr val="tx1"/>
                          </a:solidFill>
                          <a:effectLst/>
                          <a:latin typeface="Times New Roman" panose="02020603050405020304" pitchFamily="18" charset="0"/>
                          <a:cs typeface="Times New Roman" panose="02020603050405020304" pitchFamily="18" charset="0"/>
                        </a:rPr>
                        <a:t>Evidentiary Data &amp; Analysis</a:t>
                      </a:r>
                    </a:p>
                  </a:txBody>
                  <a:tcPr marL="12948" marR="12948"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a:solidFill>
                            <a:schemeClr val="tx1"/>
                          </a:solidFill>
                          <a:effectLst/>
                          <a:latin typeface="Times New Roman" panose="02020603050405020304" pitchFamily="18" charset="0"/>
                          <a:cs typeface="Times New Roman" panose="02020603050405020304" pitchFamily="18" charset="0"/>
                        </a:rPr>
                        <a:t>Step 0: Prepare</a:t>
                      </a:r>
                    </a:p>
                  </a:txBody>
                  <a:tcPr marL="12948" marR="12948"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798889265"/>
                  </a:ext>
                </a:extLst>
              </a:tr>
              <a:tr h="543094">
                <a:tc vMerge="1">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200" b="0">
                          <a:solidFill>
                            <a:schemeClr val="tx1"/>
                          </a:solidFill>
                          <a:effectLst/>
                          <a:latin typeface="Times New Roman" panose="02020603050405020304" pitchFamily="18" charset="0"/>
                          <a:cs typeface="Times New Roman" panose="02020603050405020304" pitchFamily="18" charset="0"/>
                        </a:rPr>
                        <a:t>Phase 1: Systems/Systems Security Engineering</a:t>
                      </a:r>
                    </a:p>
                    <a:p>
                      <a:pPr marL="0" marR="0" algn="ctr">
                        <a:spcBef>
                          <a:spcPts val="0"/>
                        </a:spcBef>
                        <a:spcAft>
                          <a:spcPts val="0"/>
                        </a:spcAft>
                      </a:pPr>
                      <a:r>
                        <a:rPr lang="en-US" sz="1200" b="0">
                          <a:solidFill>
                            <a:schemeClr val="tx1"/>
                          </a:solidFill>
                          <a:effectLst/>
                          <a:latin typeface="Times New Roman" panose="02020603050405020304" pitchFamily="18" charset="0"/>
                          <a:cs typeface="Times New Roman" panose="02020603050405020304" pitchFamily="18" charset="0"/>
                        </a:rPr>
                        <a:t>Evidentiary Data &amp; Analysis</a:t>
                      </a:r>
                    </a:p>
                  </a:txBody>
                  <a:tcPr marL="12948" marR="12948"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a:solidFill>
                            <a:schemeClr val="tx1"/>
                          </a:solidFill>
                          <a:effectLst/>
                          <a:latin typeface="Times New Roman" panose="02020603050405020304" pitchFamily="18" charset="0"/>
                          <a:cs typeface="Times New Roman" panose="02020603050405020304" pitchFamily="18" charset="0"/>
                        </a:rPr>
                        <a:t>Step 1: Categorize </a:t>
                      </a:r>
                    </a:p>
                  </a:txBody>
                  <a:tcPr marL="12948" marR="12948"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30034885"/>
                  </a:ext>
                </a:extLst>
              </a:tr>
              <a:tr h="643666">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a:solidFill>
                            <a:schemeClr val="tx1"/>
                          </a:solidFill>
                          <a:effectLst/>
                          <a:latin typeface="Times New Roman" panose="02020603050405020304" pitchFamily="18" charset="0"/>
                          <a:cs typeface="Times New Roman" panose="02020603050405020304" pitchFamily="18" charset="0"/>
                        </a:rPr>
                        <a:t>Step 2: Select Security Controls</a:t>
                      </a:r>
                      <a:endParaRPr lang="en-US" sz="12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2948" marR="12948"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75965301"/>
                  </a:ext>
                </a:extLst>
              </a:tr>
              <a:tr h="643666">
                <a:tc vMerge="1">
                  <a:txBody>
                    <a:bodyPr/>
                    <a:lstStyle/>
                    <a:p>
                      <a:endParaRPr lang="en-US"/>
                    </a:p>
                  </a:txBody>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a:solidFill>
                            <a:schemeClr val="tx1"/>
                          </a:solidFill>
                          <a:effectLst/>
                          <a:latin typeface="Times New Roman" panose="02020603050405020304" pitchFamily="18" charset="0"/>
                          <a:cs typeface="Times New Roman" panose="02020603050405020304" pitchFamily="18" charset="0"/>
                        </a:rPr>
                        <a:t>Step 3: Implementation of the Security Controls</a:t>
                      </a:r>
                      <a:endParaRPr lang="en-US" sz="12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2948" marR="12948"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357809553"/>
                  </a:ext>
                </a:extLst>
              </a:tr>
              <a:tr h="643666">
                <a:tc rowSpan="2">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200" b="0">
                          <a:solidFill>
                            <a:schemeClr val="tx1"/>
                          </a:solidFill>
                          <a:effectLst/>
                          <a:latin typeface="Times New Roman" panose="02020603050405020304" pitchFamily="18" charset="0"/>
                          <a:cs typeface="Times New Roman" panose="02020603050405020304" pitchFamily="18" charset="0"/>
                        </a:rPr>
                        <a:t> Phase 2: Collaboration with AO/CRA</a:t>
                      </a:r>
                    </a:p>
                  </a:txBody>
                  <a:tcPr marL="12948" marR="12948"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a:solidFill>
                            <a:schemeClr val="tx1"/>
                          </a:solidFill>
                          <a:effectLst/>
                          <a:latin typeface="Times New Roman" panose="02020603050405020304" pitchFamily="18" charset="0"/>
                          <a:cs typeface="Times New Roman" panose="02020603050405020304" pitchFamily="18" charset="0"/>
                        </a:rPr>
                        <a:t>Step 4: Assess Controls</a:t>
                      </a:r>
                      <a:endParaRPr lang="en-US" sz="12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2948" marR="12948"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950743930"/>
                  </a:ext>
                </a:extLst>
              </a:tr>
              <a:tr h="643666">
                <a:tc vMerge="1">
                  <a:txBody>
                    <a:bodyPr/>
                    <a:lstStyle/>
                    <a:p>
                      <a:endParaRPr lang="en-US"/>
                    </a:p>
                  </a:txBody>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a:solidFill>
                            <a:schemeClr val="tx1"/>
                          </a:solidFill>
                          <a:effectLst/>
                          <a:latin typeface="Times New Roman" panose="02020603050405020304" pitchFamily="18" charset="0"/>
                          <a:cs typeface="Times New Roman" panose="02020603050405020304" pitchFamily="18" charset="0"/>
                        </a:rPr>
                        <a:t>Step 5: Authorize System</a:t>
                      </a:r>
                      <a:endParaRPr lang="en-US" sz="12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2948" marR="12948"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3017571468"/>
                  </a:ext>
                </a:extLst>
              </a:tr>
              <a:tr h="1025847">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200" b="0">
                          <a:solidFill>
                            <a:schemeClr val="tx1"/>
                          </a:solidFill>
                          <a:effectLst/>
                          <a:latin typeface="Times New Roman" panose="02020603050405020304" pitchFamily="18" charset="0"/>
                          <a:cs typeface="Times New Roman" panose="02020603050405020304" pitchFamily="18" charset="0"/>
                        </a:rPr>
                        <a:t> Phase 3: Continually Execute Risk Management</a:t>
                      </a:r>
                    </a:p>
                  </a:txBody>
                  <a:tcPr marL="12948" marR="12948"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a:solidFill>
                            <a:schemeClr val="tx1"/>
                          </a:solidFill>
                          <a:effectLst/>
                          <a:latin typeface="Times New Roman" panose="02020603050405020304" pitchFamily="18" charset="0"/>
                          <a:cs typeface="Times New Roman" panose="02020603050405020304" pitchFamily="18" charset="0"/>
                        </a:rPr>
                        <a:t>Step 6: Monitor Controls</a:t>
                      </a:r>
                      <a:endParaRPr lang="en-US" sz="12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2948" marR="12948"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585838876"/>
                  </a:ext>
                </a:extLst>
              </a:tr>
            </a:tbl>
          </a:graphicData>
        </a:graphic>
      </p:graphicFrame>
    </p:spTree>
    <p:extLst>
      <p:ext uri="{BB962C8B-B14F-4D97-AF65-F5344CB8AC3E}">
        <p14:creationId xmlns:p14="http://schemas.microsoft.com/office/powerpoint/2010/main" val="1853525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d53f57f-bd2c-40ff-80d2-3d1d1a5a38fb">
      <UserInfo>
        <DisplayName>Insana Collins</DisplayName>
        <AccountId>19</AccountId>
        <AccountType/>
      </UserInfo>
      <UserInfo>
        <DisplayName>Ramona Lewis</DisplayName>
        <AccountId>15</AccountId>
        <AccountType/>
      </UserInfo>
      <UserInfo>
        <DisplayName>Marrio McLaurin</DisplayName>
        <AccountId>16</AccountId>
        <AccountType/>
      </UserInfo>
    </SharedWithUsers>
    <lcf76f155ced4ddcb4097134ff3c332f xmlns="84674a97-74a8-4419-a01c-1349cce2654e">
      <Terms xmlns="http://schemas.microsoft.com/office/infopath/2007/PartnerControls"/>
    </lcf76f155ced4ddcb4097134ff3c332f>
    <TaxCatchAll xmlns="4d53f57f-bd2c-40ff-80d2-3d1d1a5a38f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AF8D95503AEE46B3A46E0177CC89D8" ma:contentTypeVersion="13" ma:contentTypeDescription="Create a new document." ma:contentTypeScope="" ma:versionID="9be4de5bfe288db8d44f4fc71d098153">
  <xsd:schema xmlns:xsd="http://www.w3.org/2001/XMLSchema" xmlns:xs="http://www.w3.org/2001/XMLSchema" xmlns:p="http://schemas.microsoft.com/office/2006/metadata/properties" xmlns:ns2="84674a97-74a8-4419-a01c-1349cce2654e" xmlns:ns3="4d53f57f-bd2c-40ff-80d2-3d1d1a5a38fb" targetNamespace="http://schemas.microsoft.com/office/2006/metadata/properties" ma:root="true" ma:fieldsID="e053e7f6dcff9650135b751f7e2ec44e" ns2:_="" ns3:_="">
    <xsd:import namespace="84674a97-74a8-4419-a01c-1349cce2654e"/>
    <xsd:import namespace="4d53f57f-bd2c-40ff-80d2-3d1d1a5a38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674a97-74a8-4419-a01c-1349cce265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4196618-1c3e-4275-9348-e02554efd46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53f57f-bd2c-40ff-80d2-3d1d1a5a38f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45891eb-3e4e-4230-aa9e-5238a7cf9104}" ma:internalName="TaxCatchAll" ma:showField="CatchAllData" ma:web="4d53f57f-bd2c-40ff-80d2-3d1d1a5a38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E56AAF-3C78-4336-97D9-646209687C0A}">
  <ds:schemaRefs>
    <ds:schemaRef ds:uri="4d53f57f-bd2c-40ff-80d2-3d1d1a5a38fb"/>
    <ds:schemaRef ds:uri="84674a97-74a8-4419-a01c-1349cce265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4F49736-DC8C-4010-938B-A8009C5D9A69}">
  <ds:schemaRefs>
    <ds:schemaRef ds:uri="4d53f57f-bd2c-40ff-80d2-3d1d1a5a38fb"/>
    <ds:schemaRef ds:uri="84674a97-74a8-4419-a01c-1349cce265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BC434C7-3391-48AB-B484-3B57D771DF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74</Slides>
  <Notes>1</Notes>
  <HiddenSlides>0</HiddenSlide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PowerPoint Presentation</vt:lpstr>
      <vt:lpstr>Agenda</vt:lpstr>
      <vt:lpstr>Module 0</vt:lpstr>
      <vt:lpstr>Operation Vulcan Logic:  Agile Authorizations Execution NorthStar</vt:lpstr>
      <vt:lpstr>Module 1</vt:lpstr>
      <vt:lpstr>Fast Track -  What is it?</vt:lpstr>
      <vt:lpstr>Fast-Track ATO Process: What Is It?</vt:lpstr>
      <vt:lpstr>Fast Track ATO – Elements</vt:lpstr>
      <vt:lpstr>OVL and RMF</vt:lpstr>
      <vt:lpstr>Authorization Determination Table</vt:lpstr>
      <vt:lpstr>Questions</vt:lpstr>
      <vt:lpstr>Module 2</vt:lpstr>
      <vt:lpstr>AO Introduction</vt:lpstr>
      <vt:lpstr>Authorizing Official Designated Representative</vt:lpstr>
      <vt:lpstr>Cyber Team Roles and Responsibilities</vt:lpstr>
      <vt:lpstr>Cyber Team Comms Flow</vt:lpstr>
      <vt:lpstr>AO/CRA Communication</vt:lpstr>
      <vt:lpstr>AO Objectives, Enablers and Collaboration</vt:lpstr>
      <vt:lpstr>Cyber Security &amp; Resiliency Enablers: “First Step” – Systems Engineering</vt:lpstr>
      <vt:lpstr>Cyber Security &amp; Resiliency Enablers: Supply Chain Risks</vt:lpstr>
      <vt:lpstr>AO Playbook</vt:lpstr>
      <vt:lpstr>Operation Vulcan Logic Fast Track Implementation: Agile Authorizations</vt:lpstr>
      <vt:lpstr>Agile Authorizations:  Enabled by Disciplined Systems Engineering</vt:lpstr>
      <vt:lpstr>Questions</vt:lpstr>
      <vt:lpstr>Module 3</vt:lpstr>
      <vt:lpstr>PowerPoint Presentation</vt:lpstr>
      <vt:lpstr>CRA Roles and Responsibilities</vt:lpstr>
      <vt:lpstr>CRA Objectives, Onboarding and Playbook </vt:lpstr>
      <vt:lpstr>Objectives - Simplified Authorizations</vt:lpstr>
      <vt:lpstr>CRA Onboarding</vt:lpstr>
      <vt:lpstr>CRA Playbook</vt:lpstr>
      <vt:lpstr>Questions</vt:lpstr>
      <vt:lpstr>Module 4</vt:lpstr>
      <vt:lpstr>Artifacts -Information Tools</vt:lpstr>
      <vt:lpstr>Artifacts - Information Tools Continued</vt:lpstr>
      <vt:lpstr>Agile Authorizations:  Authorization Package and BOE</vt:lpstr>
      <vt:lpstr>Documentation A&amp;A Life Cycle</vt:lpstr>
      <vt:lpstr>Questions</vt:lpstr>
      <vt:lpstr>Module 5</vt:lpstr>
      <vt:lpstr>Assess Only</vt:lpstr>
      <vt:lpstr>Assessment Tools</vt:lpstr>
      <vt:lpstr>Security Assessment Plan</vt:lpstr>
      <vt:lpstr>Security Assessment Plan – Talking Points</vt:lpstr>
      <vt:lpstr>Security Assessment Report</vt:lpstr>
      <vt:lpstr>Cyber Hygiene Areas AO Emphasis (Superset)</vt:lpstr>
      <vt:lpstr>Cyber Hygiene Areas AO Emphasis (Superset)</vt:lpstr>
      <vt:lpstr>Body Of Evidence</vt:lpstr>
      <vt:lpstr>Connection Package Required Documentation</vt:lpstr>
      <vt:lpstr>Risk Assessment Report – Talking Points</vt:lpstr>
      <vt:lpstr>Risk Analysis Report</vt:lpstr>
      <vt:lpstr>Risk Scale Summary</vt:lpstr>
      <vt:lpstr>Risk Adjudication Process: Cyber is Commanders Business </vt:lpstr>
      <vt:lpstr>POA&amp;M</vt:lpstr>
      <vt:lpstr>Questions</vt:lpstr>
      <vt:lpstr>Module 6</vt:lpstr>
      <vt:lpstr>Continuous Monitoring</vt:lpstr>
      <vt:lpstr>Conditions and Residual Risk</vt:lpstr>
      <vt:lpstr>No Security Impact</vt:lpstr>
      <vt:lpstr>Reciprocity</vt:lpstr>
      <vt:lpstr>Reciprocity Agreements and Conditions</vt:lpstr>
      <vt:lpstr>Reciprocity - Joint Responsibilities</vt:lpstr>
      <vt:lpstr>Reciprocity - Responsibilities of Originating Organization</vt:lpstr>
      <vt:lpstr>Reciprocity - Responsibilities of Receiving Organization</vt:lpstr>
      <vt:lpstr>Reciprocity – Change Management</vt:lpstr>
      <vt:lpstr>eMASS Guidance</vt:lpstr>
      <vt:lpstr>Authorization Package Available in eMASS</vt:lpstr>
      <vt:lpstr>Questions</vt:lpstr>
      <vt:lpstr>Module 7</vt:lpstr>
      <vt:lpstr>Operation Vulcan Logic:  Agile Authorizations Execution NorthStar </vt:lpstr>
      <vt:lpstr>Operation Vulcan Logic Fast Track Implementation: Agile Authorizations</vt:lpstr>
      <vt:lpstr>Summary Keys to Success</vt:lpstr>
      <vt:lpstr>Questions and Discussion</vt:lpstr>
      <vt:lpstr>Back Up Slides</vt:lpstr>
      <vt:lpstr>Version History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dc:creator>
  <cp:revision>1</cp:revision>
  <dcterms:created xsi:type="dcterms:W3CDTF">2021-08-02T15:25:35Z</dcterms:created>
  <dcterms:modified xsi:type="dcterms:W3CDTF">2023-08-16T15:51:35Z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0x01010096AF8D95503AEE46B3A46E0177CC89D8</vt:lpwstr>
  </property>
  <property fmtid="{D5CDD505-2E9C-101B-9397-08002B2CF9AE}" pid="3" name="MediaServiceImageTags">
    <vt:lpwstr/>
  </property>
</Properties>
</file>