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4"/>
  </p:sldMasterIdLst>
  <p:notesMasterIdLst>
    <p:notesMasterId r:id="rId46"/>
  </p:notesMasterIdLst>
  <p:handoutMasterIdLst>
    <p:handoutMasterId r:id="rId47"/>
  </p:handoutMasterIdLst>
  <p:sldIdLst>
    <p:sldId id="2147471227" r:id="rId5"/>
    <p:sldId id="2147471221" r:id="rId6"/>
    <p:sldId id="2147471222" r:id="rId7"/>
    <p:sldId id="2147471223" r:id="rId8"/>
    <p:sldId id="2147471224" r:id="rId9"/>
    <p:sldId id="299" r:id="rId10"/>
    <p:sldId id="288" r:id="rId11"/>
    <p:sldId id="263" r:id="rId12"/>
    <p:sldId id="301" r:id="rId13"/>
    <p:sldId id="302" r:id="rId14"/>
    <p:sldId id="289" r:id="rId15"/>
    <p:sldId id="471" r:id="rId16"/>
    <p:sldId id="2147471225" r:id="rId17"/>
    <p:sldId id="2147471228" r:id="rId18"/>
    <p:sldId id="2147471229" r:id="rId19"/>
    <p:sldId id="267" r:id="rId20"/>
    <p:sldId id="275" r:id="rId21"/>
    <p:sldId id="2147471230" r:id="rId22"/>
    <p:sldId id="500" r:id="rId23"/>
    <p:sldId id="272" r:id="rId24"/>
    <p:sldId id="270" r:id="rId25"/>
    <p:sldId id="271" r:id="rId26"/>
    <p:sldId id="274" r:id="rId27"/>
    <p:sldId id="281" r:id="rId28"/>
    <p:sldId id="285" r:id="rId29"/>
    <p:sldId id="305" r:id="rId30"/>
    <p:sldId id="261" r:id="rId31"/>
    <p:sldId id="300" r:id="rId32"/>
    <p:sldId id="266" r:id="rId33"/>
    <p:sldId id="265" r:id="rId34"/>
    <p:sldId id="262" r:id="rId35"/>
    <p:sldId id="303" r:id="rId36"/>
    <p:sldId id="2147471236" r:id="rId37"/>
    <p:sldId id="4313" r:id="rId38"/>
    <p:sldId id="2147471233" r:id="rId39"/>
    <p:sldId id="312" r:id="rId40"/>
    <p:sldId id="314" r:id="rId41"/>
    <p:sldId id="4314" r:id="rId42"/>
    <p:sldId id="2147471234" r:id="rId43"/>
    <p:sldId id="2147471235" r:id="rId44"/>
    <p:sldId id="2147471226"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re, Richard James (JIM) CIV OSD DoD CIO" initials="MRJ(CODC" lastIdx="4" clrIdx="0">
    <p:extLst>
      <p:ext uri="{19B8F6BF-5375-455C-9EA6-DF929625EA0E}">
        <p15:presenceInfo xmlns:p15="http://schemas.microsoft.com/office/powerpoint/2012/main" userId="S-1-5-21-412667653-668731278-4213794525-1666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1D385B"/>
    <a:srgbClr val="00B0F0"/>
    <a:srgbClr val="0070C0"/>
    <a:srgbClr val="696EA8"/>
    <a:srgbClr val="66BAF5"/>
    <a:srgbClr val="FFFFFF"/>
    <a:srgbClr val="E7F0FA"/>
    <a:srgbClr val="AEBFD4"/>
    <a:srgbClr val="DAE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DBAA0-74E3-462F-8E10-0A23BCF9512E}" v="4" dt="2024-02-28T18:51:20.110"/>
    <p1510:client id="{F68D9CD7-E9CD-9887-DB6D-D0382C8EACF1}" v="11" dt="2024-02-28T22:34:10.560"/>
    <p1510:client id="{F719B481-2794-FC3B-B5ED-04A202A36769}" v="3" dt="2024-02-27T23:14:00.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7" autoAdjust="0"/>
    <p:restoredTop sz="82415" autoAdjust="0"/>
  </p:normalViewPr>
  <p:slideViewPr>
    <p:cSldViewPr snapToGrid="0" showGuides="1">
      <p:cViewPr varScale="1">
        <p:scale>
          <a:sx n="85" d="100"/>
          <a:sy n="85" d="100"/>
        </p:scale>
        <p:origin x="108" y="510"/>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ona Lewis" userId="S::rlewis@arlo-solutions.com::fee7181f-6ad1-4c13-9269-6658fac3ac12" providerId="AD" clId="Web-{F719B481-2794-FC3B-B5ED-04A202A36769}"/>
    <pc:docChg chg="modSld">
      <pc:chgData name="Ramona Lewis" userId="S::rlewis@arlo-solutions.com::fee7181f-6ad1-4c13-9269-6658fac3ac12" providerId="AD" clId="Web-{F719B481-2794-FC3B-B5ED-04A202A36769}" dt="2024-02-27T23:13:56.167" v="1" actId="20577"/>
      <pc:docMkLst>
        <pc:docMk/>
      </pc:docMkLst>
      <pc:sldChg chg="modSp">
        <pc:chgData name="Ramona Lewis" userId="S::rlewis@arlo-solutions.com::fee7181f-6ad1-4c13-9269-6658fac3ac12" providerId="AD" clId="Web-{F719B481-2794-FC3B-B5ED-04A202A36769}" dt="2024-02-27T23:13:56.167" v="1" actId="20577"/>
        <pc:sldMkLst>
          <pc:docMk/>
          <pc:sldMk cId="1972925346" sldId="2147471221"/>
        </pc:sldMkLst>
        <pc:spChg chg="mod">
          <ac:chgData name="Ramona Lewis" userId="S::rlewis@arlo-solutions.com::fee7181f-6ad1-4c13-9269-6658fac3ac12" providerId="AD" clId="Web-{F719B481-2794-FC3B-B5ED-04A202A36769}" dt="2024-02-27T23:13:56.167" v="1" actId="20577"/>
          <ac:spMkLst>
            <pc:docMk/>
            <pc:sldMk cId="1972925346" sldId="2147471221"/>
            <ac:spMk id="13" creationId="{DB96FD7B-D79E-BE8E-DEE7-8FA81844C741}"/>
          </ac:spMkLst>
        </pc:spChg>
      </pc:sldChg>
    </pc:docChg>
  </pc:docChgLst>
  <pc:docChgLst>
    <pc:chgData name="Ramona Lewis" userId="fee7181f-6ad1-4c13-9269-6658fac3ac12" providerId="ADAL" clId="{C25DBAA0-74E3-462F-8E10-0A23BCF9512E}"/>
    <pc:docChg chg="undo redo custSel addSld modSld">
      <pc:chgData name="Ramona Lewis" userId="fee7181f-6ad1-4c13-9269-6658fac3ac12" providerId="ADAL" clId="{C25DBAA0-74E3-462F-8E10-0A23BCF9512E}" dt="2024-02-28T19:04:11.626" v="220" actId="20577"/>
      <pc:docMkLst>
        <pc:docMk/>
      </pc:docMkLst>
      <pc:sldChg chg="modSp mod">
        <pc:chgData name="Ramona Lewis" userId="fee7181f-6ad1-4c13-9269-6658fac3ac12" providerId="ADAL" clId="{C25DBAA0-74E3-462F-8E10-0A23BCF9512E}" dt="2024-02-27T18:38:53.335" v="66"/>
        <pc:sldMkLst>
          <pc:docMk/>
          <pc:sldMk cId="0" sldId="272"/>
        </pc:sldMkLst>
        <pc:spChg chg="mod">
          <ac:chgData name="Ramona Lewis" userId="fee7181f-6ad1-4c13-9269-6658fac3ac12" providerId="ADAL" clId="{C25DBAA0-74E3-462F-8E10-0A23BCF9512E}" dt="2024-02-27T18:38:53.335" v="66"/>
          <ac:spMkLst>
            <pc:docMk/>
            <pc:sldMk cId="0" sldId="272"/>
            <ac:spMk id="241" creationId="{00000000-0000-0000-0000-000000000000}"/>
          </ac:spMkLst>
        </pc:spChg>
      </pc:sldChg>
      <pc:sldChg chg="modSp add mod modNotesTx">
        <pc:chgData name="Ramona Lewis" userId="fee7181f-6ad1-4c13-9269-6658fac3ac12" providerId="ADAL" clId="{C25DBAA0-74E3-462F-8E10-0A23BCF9512E}" dt="2024-02-28T19:04:11.626" v="220" actId="20577"/>
        <pc:sldMkLst>
          <pc:docMk/>
          <pc:sldMk cId="3356005774" sldId="281"/>
        </pc:sldMkLst>
        <pc:spChg chg="mod">
          <ac:chgData name="Ramona Lewis" userId="fee7181f-6ad1-4c13-9269-6658fac3ac12" providerId="ADAL" clId="{C25DBAA0-74E3-462F-8E10-0A23BCF9512E}" dt="2024-02-28T18:56:48.672" v="205" actId="20577"/>
          <ac:spMkLst>
            <pc:docMk/>
            <pc:sldMk cId="3356005774" sldId="281"/>
            <ac:spMk id="4" creationId="{7D58FE40-F806-A802-5A31-26C161D9464A}"/>
          </ac:spMkLst>
        </pc:spChg>
      </pc:sldChg>
      <pc:sldChg chg="addSp modSp mod">
        <pc:chgData name="Ramona Lewis" userId="fee7181f-6ad1-4c13-9269-6658fac3ac12" providerId="ADAL" clId="{C25DBAA0-74E3-462F-8E10-0A23BCF9512E}" dt="2024-02-27T19:39:23.728" v="138" actId="20577"/>
        <pc:sldMkLst>
          <pc:docMk/>
          <pc:sldMk cId="1972925346" sldId="2147471221"/>
        </pc:sldMkLst>
        <pc:spChg chg="add mod">
          <ac:chgData name="Ramona Lewis" userId="fee7181f-6ad1-4c13-9269-6658fac3ac12" providerId="ADAL" clId="{C25DBAA0-74E3-462F-8E10-0A23BCF9512E}" dt="2024-02-27T19:39:23.728" v="138" actId="20577"/>
          <ac:spMkLst>
            <pc:docMk/>
            <pc:sldMk cId="1972925346" sldId="2147471221"/>
            <ac:spMk id="2" creationId="{88CD8D1A-D45E-A8E7-02D1-7C0D0734484D}"/>
          </ac:spMkLst>
        </pc:spChg>
        <pc:spChg chg="mod">
          <ac:chgData name="Ramona Lewis" userId="fee7181f-6ad1-4c13-9269-6658fac3ac12" providerId="ADAL" clId="{C25DBAA0-74E3-462F-8E10-0A23BCF9512E}" dt="2024-02-27T18:34:00.352" v="65"/>
          <ac:spMkLst>
            <pc:docMk/>
            <pc:sldMk cId="1972925346" sldId="2147471221"/>
            <ac:spMk id="3" creationId="{08E42FAD-9325-C54A-5315-91A3ECE10AF8}"/>
          </ac:spMkLst>
        </pc:spChg>
        <pc:spChg chg="mod">
          <ac:chgData name="Ramona Lewis" userId="fee7181f-6ad1-4c13-9269-6658fac3ac12" providerId="ADAL" clId="{C25DBAA0-74E3-462F-8E10-0A23BCF9512E}" dt="2024-02-27T18:33:56.770" v="55" actId="14100"/>
          <ac:spMkLst>
            <pc:docMk/>
            <pc:sldMk cId="1972925346" sldId="2147471221"/>
            <ac:spMk id="5" creationId="{16BA0772-C343-14A6-4B85-C4D8330220E5}"/>
          </ac:spMkLst>
        </pc:spChg>
      </pc:sldChg>
      <pc:sldChg chg="delSp mod">
        <pc:chgData name="Ramona Lewis" userId="fee7181f-6ad1-4c13-9269-6658fac3ac12" providerId="ADAL" clId="{C25DBAA0-74E3-462F-8E10-0A23BCF9512E}" dt="2024-02-27T19:22:45.644" v="94" actId="478"/>
        <pc:sldMkLst>
          <pc:docMk/>
          <pc:sldMk cId="2251612481" sldId="2147471226"/>
        </pc:sldMkLst>
        <pc:spChg chg="del">
          <ac:chgData name="Ramona Lewis" userId="fee7181f-6ad1-4c13-9269-6658fac3ac12" providerId="ADAL" clId="{C25DBAA0-74E3-462F-8E10-0A23BCF9512E}" dt="2024-02-27T19:22:45.644" v="94" actId="478"/>
          <ac:spMkLst>
            <pc:docMk/>
            <pc:sldMk cId="2251612481" sldId="2147471226"/>
            <ac:spMk id="4" creationId="{5289B135-F31A-2D4C-67B0-D1D378C938C3}"/>
          </ac:spMkLst>
        </pc:spChg>
      </pc:sldChg>
      <pc:sldChg chg="modSp mod">
        <pc:chgData name="Ramona Lewis" userId="fee7181f-6ad1-4c13-9269-6658fac3ac12" providerId="ADAL" clId="{C25DBAA0-74E3-462F-8E10-0A23BCF9512E}" dt="2024-02-27T19:22:26.388" v="93" actId="20577"/>
        <pc:sldMkLst>
          <pc:docMk/>
          <pc:sldMk cId="208768764" sldId="2147471236"/>
        </pc:sldMkLst>
        <pc:spChg chg="mod">
          <ac:chgData name="Ramona Lewis" userId="fee7181f-6ad1-4c13-9269-6658fac3ac12" providerId="ADAL" clId="{C25DBAA0-74E3-462F-8E10-0A23BCF9512E}" dt="2024-02-27T19:22:26.388" v="93" actId="20577"/>
          <ac:spMkLst>
            <pc:docMk/>
            <pc:sldMk cId="208768764" sldId="2147471236"/>
            <ac:spMk id="14" creationId="{F0F21C2F-B9DC-F662-177B-4ED8D2A2781C}"/>
          </ac:spMkLst>
        </pc:spChg>
      </pc:sldChg>
    </pc:docChg>
  </pc:docChgLst>
  <pc:docChgLst>
    <pc:chgData name="Ramona Lewis" userId="S::rlewis@arlo-solutions.com::fee7181f-6ad1-4c13-9269-6658fac3ac12" providerId="AD" clId="Web-{F68D9CD7-E9CD-9887-DB6D-D0382C8EACF1}"/>
    <pc:docChg chg="modSld">
      <pc:chgData name="Ramona Lewis" userId="S::rlewis@arlo-solutions.com::fee7181f-6ad1-4c13-9269-6658fac3ac12" providerId="AD" clId="Web-{F68D9CD7-E9CD-9887-DB6D-D0382C8EACF1}" dt="2024-02-28T22:34:10.560" v="10" actId="20577"/>
      <pc:docMkLst>
        <pc:docMk/>
      </pc:docMkLst>
      <pc:sldChg chg="modSp">
        <pc:chgData name="Ramona Lewis" userId="S::rlewis@arlo-solutions.com::fee7181f-6ad1-4c13-9269-6658fac3ac12" providerId="AD" clId="Web-{F68D9CD7-E9CD-9887-DB6D-D0382C8EACF1}" dt="2024-02-28T22:34:10.560" v="10" actId="20577"/>
        <pc:sldMkLst>
          <pc:docMk/>
          <pc:sldMk cId="3356005774" sldId="281"/>
        </pc:sldMkLst>
        <pc:spChg chg="mod">
          <ac:chgData name="Ramona Lewis" userId="S::rlewis@arlo-solutions.com::fee7181f-6ad1-4c13-9269-6658fac3ac12" providerId="AD" clId="Web-{F68D9CD7-E9CD-9887-DB6D-D0382C8EACF1}" dt="2024-02-28T22:34:10.560" v="10" actId="20577"/>
          <ac:spMkLst>
            <pc:docMk/>
            <pc:sldMk cId="3356005774" sldId="281"/>
            <ac:spMk id="4" creationId="{7D58FE40-F806-A802-5A31-26C161D9464A}"/>
          </ac:spMkLst>
        </pc:spChg>
      </pc:sldChg>
    </pc:docChg>
  </pc:docChgLst>
  <pc:docChgLst>
    <pc:chgData name="Ramona Lewis" userId="S::rlewis@arlo-solutions.com::fee7181f-6ad1-4c13-9269-6658fac3ac12" providerId="AD" clId="Web-{AFA26424-FB3C-ACB7-08E3-341410CD317D}"/>
    <pc:docChg chg="modSld">
      <pc:chgData name="Ramona Lewis" userId="S::rlewis@arlo-solutions.com::fee7181f-6ad1-4c13-9269-6658fac3ac12" providerId="AD" clId="Web-{AFA26424-FB3C-ACB7-08E3-341410CD317D}" dt="2024-02-06T03:36:51.751" v="7"/>
      <pc:docMkLst>
        <pc:docMk/>
      </pc:docMkLst>
      <pc:sldChg chg="addSp delSp modSp">
        <pc:chgData name="Ramona Lewis" userId="S::rlewis@arlo-solutions.com::fee7181f-6ad1-4c13-9269-6658fac3ac12" providerId="AD" clId="Web-{AFA26424-FB3C-ACB7-08E3-341410CD317D}" dt="2024-02-06T03:36:51.751" v="7"/>
        <pc:sldMkLst>
          <pc:docMk/>
          <pc:sldMk cId="1972925346" sldId="2147471221"/>
        </pc:sldMkLst>
        <pc:spChg chg="add del">
          <ac:chgData name="Ramona Lewis" userId="S::rlewis@arlo-solutions.com::fee7181f-6ad1-4c13-9269-6658fac3ac12" providerId="AD" clId="Web-{AFA26424-FB3C-ACB7-08E3-341410CD317D}" dt="2024-02-06T03:36:51.751" v="7"/>
          <ac:spMkLst>
            <pc:docMk/>
            <pc:sldMk cId="1972925346" sldId="2147471221"/>
            <ac:spMk id="2" creationId="{97BD3F4E-A701-2DF6-CA7C-095DD22D2399}"/>
          </ac:spMkLst>
        </pc:spChg>
        <pc:spChg chg="add del mod">
          <ac:chgData name="Ramona Lewis" userId="S::rlewis@arlo-solutions.com::fee7181f-6ad1-4c13-9269-6658fac3ac12" providerId="AD" clId="Web-{AFA26424-FB3C-ACB7-08E3-341410CD317D}" dt="2024-02-06T03:36:49.673" v="6"/>
          <ac:spMkLst>
            <pc:docMk/>
            <pc:sldMk cId="1972925346" sldId="2147471221"/>
            <ac:spMk id="3" creationId="{B73E80FE-10B4-C6FB-EBBD-BBF9EE1688E1}"/>
          </ac:spMkLst>
        </pc:spChg>
      </pc:sldChg>
      <pc:sldChg chg="modSp">
        <pc:chgData name="Ramona Lewis" userId="S::rlewis@arlo-solutions.com::fee7181f-6ad1-4c13-9269-6658fac3ac12" providerId="AD" clId="Web-{AFA26424-FB3C-ACB7-08E3-341410CD317D}" dt="2024-02-06T03:20:32.410" v="0" actId="20577"/>
        <pc:sldMkLst>
          <pc:docMk/>
          <pc:sldMk cId="3115644174" sldId="2147471234"/>
        </pc:sldMkLst>
        <pc:spChg chg="mod">
          <ac:chgData name="Ramona Lewis" userId="S::rlewis@arlo-solutions.com::fee7181f-6ad1-4c13-9269-6658fac3ac12" providerId="AD" clId="Web-{AFA26424-FB3C-ACB7-08E3-341410CD317D}" dt="2024-02-06T03:20:32.410" v="0" actId="20577"/>
          <ac:spMkLst>
            <pc:docMk/>
            <pc:sldMk cId="3115644174" sldId="2147471234"/>
            <ac:spMk id="7" creationId="{97660436-DDFA-BC76-B097-E6DED8000670}"/>
          </ac:spMkLst>
        </pc:spChg>
      </pc:sldChg>
      <pc:sldChg chg="modSp">
        <pc:chgData name="Ramona Lewis" userId="S::rlewis@arlo-solutions.com::fee7181f-6ad1-4c13-9269-6658fac3ac12" providerId="AD" clId="Web-{AFA26424-FB3C-ACB7-08E3-341410CD317D}" dt="2024-02-06T03:20:40.785" v="1" actId="20577"/>
        <pc:sldMkLst>
          <pc:docMk/>
          <pc:sldMk cId="2627093004" sldId="2147471235"/>
        </pc:sldMkLst>
        <pc:spChg chg="mod">
          <ac:chgData name="Ramona Lewis" userId="S::rlewis@arlo-solutions.com::fee7181f-6ad1-4c13-9269-6658fac3ac12" providerId="AD" clId="Web-{AFA26424-FB3C-ACB7-08E3-341410CD317D}" dt="2024-02-06T03:20:40.785" v="1" actId="20577"/>
          <ac:spMkLst>
            <pc:docMk/>
            <pc:sldMk cId="2627093004" sldId="2147471235"/>
            <ac:spMk id="7" creationId="{97660436-DDFA-BC76-B097-E6DED8000670}"/>
          </ac:spMkLst>
        </pc:spChg>
      </pc:sldChg>
    </pc:docChg>
  </pc:docChgLst>
  <pc:docChgLst>
    <pc:chgData name="Ramona Lewis" userId="fee7181f-6ad1-4c13-9269-6658fac3ac12" providerId="ADAL" clId="{BC13B215-808F-4D89-9741-4FCFA32AF2F1}"/>
    <pc:docChg chg="undo redo custSel addSld delSld modSld sldOrd">
      <pc:chgData name="Ramona Lewis" userId="fee7181f-6ad1-4c13-9269-6658fac3ac12" providerId="ADAL" clId="{BC13B215-808F-4D89-9741-4FCFA32AF2F1}" dt="2024-02-07T00:48:56.731" v="577"/>
      <pc:docMkLst>
        <pc:docMk/>
      </pc:docMkLst>
      <pc:sldChg chg="addSp delSp modSp mod modNotesTx">
        <pc:chgData name="Ramona Lewis" userId="fee7181f-6ad1-4c13-9269-6658fac3ac12" providerId="ADAL" clId="{BC13B215-808F-4D89-9741-4FCFA32AF2F1}" dt="2024-02-06T22:55:18.786" v="364" actId="12"/>
        <pc:sldMkLst>
          <pc:docMk/>
          <pc:sldMk cId="0" sldId="263"/>
        </pc:sldMkLst>
        <pc:spChg chg="del mod">
          <ac:chgData name="Ramona Lewis" userId="fee7181f-6ad1-4c13-9269-6658fac3ac12" providerId="ADAL" clId="{BC13B215-808F-4D89-9741-4FCFA32AF2F1}" dt="2024-02-06T22:53:17.092" v="355" actId="478"/>
          <ac:spMkLst>
            <pc:docMk/>
            <pc:sldMk cId="0" sldId="263"/>
            <ac:spMk id="2" creationId="{C8C381D1-BDC7-7A78-B929-DCCA64A36BFA}"/>
          </ac:spMkLst>
        </pc:spChg>
        <pc:spChg chg="add mod">
          <ac:chgData name="Ramona Lewis" userId="fee7181f-6ad1-4c13-9269-6658fac3ac12" providerId="ADAL" clId="{BC13B215-808F-4D89-9741-4FCFA32AF2F1}" dt="2024-02-06T22:44:59.282" v="338"/>
          <ac:spMkLst>
            <pc:docMk/>
            <pc:sldMk cId="0" sldId="263"/>
            <ac:spMk id="3" creationId="{C894AC84-32B5-7384-5FFF-C83D94C4AC67}"/>
          </ac:spMkLst>
        </pc:spChg>
        <pc:spChg chg="add mod">
          <ac:chgData name="Ramona Lewis" userId="fee7181f-6ad1-4c13-9269-6658fac3ac12" providerId="ADAL" clId="{BC13B215-808F-4D89-9741-4FCFA32AF2F1}" dt="2024-02-06T22:53:37.949" v="359" actId="1076"/>
          <ac:spMkLst>
            <pc:docMk/>
            <pc:sldMk cId="0" sldId="263"/>
            <ac:spMk id="4" creationId="{2D433897-3D33-7C37-280B-D544449C724A}"/>
          </ac:spMkLst>
        </pc:spChg>
        <pc:graphicFrameChg chg="mod">
          <ac:chgData name="Ramona Lewis" userId="fee7181f-6ad1-4c13-9269-6658fac3ac12" providerId="ADAL" clId="{BC13B215-808F-4D89-9741-4FCFA32AF2F1}" dt="2024-02-06T22:53:22.099" v="356" actId="1076"/>
          <ac:graphicFrameMkLst>
            <pc:docMk/>
            <pc:sldMk cId="0" sldId="263"/>
            <ac:graphicFrameMk id="6" creationId="{3FF3989C-61A4-4A91-AFA1-47EA5C78D6D0}"/>
          </ac:graphicFrameMkLst>
        </pc:graphicFrameChg>
      </pc:sldChg>
      <pc:sldChg chg="addSp modSp modTransition">
        <pc:chgData name="Ramona Lewis" userId="fee7181f-6ad1-4c13-9269-6658fac3ac12" providerId="ADAL" clId="{BC13B215-808F-4D89-9741-4FCFA32AF2F1}" dt="2024-02-07T00:48:56.731" v="577"/>
        <pc:sldMkLst>
          <pc:docMk/>
          <pc:sldMk cId="0" sldId="270"/>
        </pc:sldMkLst>
        <pc:spChg chg="add mod">
          <ac:chgData name="Ramona Lewis" userId="fee7181f-6ad1-4c13-9269-6658fac3ac12" providerId="ADAL" clId="{BC13B215-808F-4D89-9741-4FCFA32AF2F1}" dt="2024-02-07T00:48:56.731" v="577"/>
          <ac:spMkLst>
            <pc:docMk/>
            <pc:sldMk cId="0" sldId="270"/>
            <ac:spMk id="2" creationId="{F1583B3D-920D-8E1E-94A3-F060E819E8FA}"/>
          </ac:spMkLst>
        </pc:spChg>
      </pc:sldChg>
      <pc:sldChg chg="ord">
        <pc:chgData name="Ramona Lewis" userId="fee7181f-6ad1-4c13-9269-6658fac3ac12" providerId="ADAL" clId="{BC13B215-808F-4D89-9741-4FCFA32AF2F1}" dt="2024-02-07T00:45:34.002" v="574"/>
        <pc:sldMkLst>
          <pc:docMk/>
          <pc:sldMk cId="0" sldId="285"/>
        </pc:sldMkLst>
      </pc:sldChg>
      <pc:sldChg chg="addSp modSp mod">
        <pc:chgData name="Ramona Lewis" userId="fee7181f-6ad1-4c13-9269-6658fac3ac12" providerId="ADAL" clId="{BC13B215-808F-4D89-9741-4FCFA32AF2F1}" dt="2024-02-06T16:12:01.444" v="115" actId="1076"/>
        <pc:sldMkLst>
          <pc:docMk/>
          <pc:sldMk cId="0" sldId="288"/>
        </pc:sldMkLst>
        <pc:spChg chg="mod">
          <ac:chgData name="Ramona Lewis" userId="fee7181f-6ad1-4c13-9269-6658fac3ac12" providerId="ADAL" clId="{BC13B215-808F-4D89-9741-4FCFA32AF2F1}" dt="2024-02-06T16:11:53.198" v="113" actId="1076"/>
          <ac:spMkLst>
            <pc:docMk/>
            <pc:sldMk cId="0" sldId="288"/>
            <ac:spMk id="2" creationId="{4339F4C6-4D17-27FA-14A3-B5B355821716}"/>
          </ac:spMkLst>
        </pc:spChg>
        <pc:spChg chg="add mod">
          <ac:chgData name="Ramona Lewis" userId="fee7181f-6ad1-4c13-9269-6658fac3ac12" providerId="ADAL" clId="{BC13B215-808F-4D89-9741-4FCFA32AF2F1}" dt="2024-02-06T16:12:01.444" v="115" actId="1076"/>
          <ac:spMkLst>
            <pc:docMk/>
            <pc:sldMk cId="0" sldId="288"/>
            <ac:spMk id="3" creationId="{9512E826-D7D5-5719-AE6C-466DAFF2F462}"/>
          </ac:spMkLst>
        </pc:spChg>
      </pc:sldChg>
      <pc:sldChg chg="addSp delSp modSp mod">
        <pc:chgData name="Ramona Lewis" userId="fee7181f-6ad1-4c13-9269-6658fac3ac12" providerId="ADAL" clId="{BC13B215-808F-4D89-9741-4FCFA32AF2F1}" dt="2024-02-06T22:40:50.951" v="244" actId="14100"/>
        <pc:sldMkLst>
          <pc:docMk/>
          <pc:sldMk cId="927317929" sldId="289"/>
        </pc:sldMkLst>
        <pc:spChg chg="add mod">
          <ac:chgData name="Ramona Lewis" userId="fee7181f-6ad1-4c13-9269-6658fac3ac12" providerId="ADAL" clId="{BC13B215-808F-4D89-9741-4FCFA32AF2F1}" dt="2024-02-06T22:40:45.948" v="243" actId="1076"/>
          <ac:spMkLst>
            <pc:docMk/>
            <pc:sldMk cId="927317929" sldId="289"/>
            <ac:spMk id="8" creationId="{149F2AEC-31F4-38B7-1BB1-A392FA08D579}"/>
          </ac:spMkLst>
        </pc:spChg>
        <pc:picChg chg="del">
          <ac:chgData name="Ramona Lewis" userId="fee7181f-6ad1-4c13-9269-6658fac3ac12" providerId="ADAL" clId="{BC13B215-808F-4D89-9741-4FCFA32AF2F1}" dt="2024-02-06T18:56:07.863" v="155" actId="478"/>
          <ac:picMkLst>
            <pc:docMk/>
            <pc:sldMk cId="927317929" sldId="289"/>
            <ac:picMk id="3" creationId="{EFA9B170-4CB1-F969-B2B9-19D2D5A52BB8}"/>
          </ac:picMkLst>
        </pc:picChg>
        <pc:picChg chg="add del mod">
          <ac:chgData name="Ramona Lewis" userId="fee7181f-6ad1-4c13-9269-6658fac3ac12" providerId="ADAL" clId="{BC13B215-808F-4D89-9741-4FCFA32AF2F1}" dt="2024-02-06T18:57:08.886" v="159" actId="478"/>
          <ac:picMkLst>
            <pc:docMk/>
            <pc:sldMk cId="927317929" sldId="289"/>
            <ac:picMk id="5" creationId="{A5850FB9-FF9D-F14F-503B-15CB88D3B0FF}"/>
          </ac:picMkLst>
        </pc:picChg>
        <pc:picChg chg="add del mod">
          <ac:chgData name="Ramona Lewis" userId="fee7181f-6ad1-4c13-9269-6658fac3ac12" providerId="ADAL" clId="{BC13B215-808F-4D89-9741-4FCFA32AF2F1}" dt="2024-02-06T22:40:21.119" v="234" actId="478"/>
          <ac:picMkLst>
            <pc:docMk/>
            <pc:sldMk cId="927317929" sldId="289"/>
            <ac:picMk id="7" creationId="{49A6E6B4-6FFB-5CDA-C9B5-81D666682553}"/>
          </ac:picMkLst>
        </pc:picChg>
        <pc:picChg chg="add mod ord">
          <ac:chgData name="Ramona Lewis" userId="fee7181f-6ad1-4c13-9269-6658fac3ac12" providerId="ADAL" clId="{BC13B215-808F-4D89-9741-4FCFA32AF2F1}" dt="2024-02-06T22:40:50.951" v="244" actId="14100"/>
          <ac:picMkLst>
            <pc:docMk/>
            <pc:sldMk cId="927317929" sldId="289"/>
            <ac:picMk id="10" creationId="{2AF75534-874A-DFF1-7102-675409138605}"/>
          </ac:picMkLst>
        </pc:picChg>
      </pc:sldChg>
      <pc:sldChg chg="addSp modSp mod">
        <pc:chgData name="Ramona Lewis" userId="fee7181f-6ad1-4c13-9269-6658fac3ac12" providerId="ADAL" clId="{BC13B215-808F-4D89-9741-4FCFA32AF2F1}" dt="2024-02-06T16:28:21.569" v="118" actId="1076"/>
        <pc:sldMkLst>
          <pc:docMk/>
          <pc:sldMk cId="1226809189" sldId="299"/>
        </pc:sldMkLst>
        <pc:spChg chg="mod">
          <ac:chgData name="Ramona Lewis" userId="fee7181f-6ad1-4c13-9269-6658fac3ac12" providerId="ADAL" clId="{BC13B215-808F-4D89-9741-4FCFA32AF2F1}" dt="2024-02-06T16:28:21.569" v="118" actId="1076"/>
          <ac:spMkLst>
            <pc:docMk/>
            <pc:sldMk cId="1226809189" sldId="299"/>
            <ac:spMk id="2" creationId="{71AED4BB-3DE0-9C3E-D753-F7799098470A}"/>
          </ac:spMkLst>
        </pc:spChg>
        <pc:spChg chg="add mod">
          <ac:chgData name="Ramona Lewis" userId="fee7181f-6ad1-4c13-9269-6658fac3ac12" providerId="ADAL" clId="{BC13B215-808F-4D89-9741-4FCFA32AF2F1}" dt="2024-02-06T16:28:08.748" v="117"/>
          <ac:spMkLst>
            <pc:docMk/>
            <pc:sldMk cId="1226809189" sldId="299"/>
            <ac:spMk id="3" creationId="{8369ADAE-7551-0908-7860-04F97599B4C7}"/>
          </ac:spMkLst>
        </pc:spChg>
      </pc:sldChg>
      <pc:sldChg chg="addSp modSp modNotesTx">
        <pc:chgData name="Ramona Lewis" userId="fee7181f-6ad1-4c13-9269-6658fac3ac12" providerId="ADAL" clId="{BC13B215-808F-4D89-9741-4FCFA32AF2F1}" dt="2024-02-06T22:55:54.842" v="366"/>
        <pc:sldMkLst>
          <pc:docMk/>
          <pc:sldMk cId="3699976617" sldId="301"/>
        </pc:sldMkLst>
        <pc:spChg chg="add mod">
          <ac:chgData name="Ramona Lewis" userId="fee7181f-6ad1-4c13-9269-6658fac3ac12" providerId="ADAL" clId="{BC13B215-808F-4D89-9741-4FCFA32AF2F1}" dt="2024-02-06T22:44:55.788" v="337"/>
          <ac:spMkLst>
            <pc:docMk/>
            <pc:sldMk cId="3699976617" sldId="301"/>
            <ac:spMk id="2" creationId="{C437108C-8467-7C3C-6038-4490D46A349B}"/>
          </ac:spMkLst>
        </pc:spChg>
      </pc:sldChg>
      <pc:sldChg chg="addSp delSp modSp mod setBg addAnim delAnim setClrOvrMap modNotesTx">
        <pc:chgData name="Ramona Lewis" userId="fee7181f-6ad1-4c13-9269-6658fac3ac12" providerId="ADAL" clId="{BC13B215-808F-4D89-9741-4FCFA32AF2F1}" dt="2024-02-06T22:52:03.669" v="353" actId="20577"/>
        <pc:sldMkLst>
          <pc:docMk/>
          <pc:sldMk cId="3563974006" sldId="302"/>
        </pc:sldMkLst>
        <pc:spChg chg="add mod">
          <ac:chgData name="Ramona Lewis" userId="fee7181f-6ad1-4c13-9269-6658fac3ac12" providerId="ADAL" clId="{BC13B215-808F-4D89-9741-4FCFA32AF2F1}" dt="2024-02-06T22:44:48.190" v="336"/>
          <ac:spMkLst>
            <pc:docMk/>
            <pc:sldMk cId="3563974006" sldId="302"/>
            <ac:spMk id="7" creationId="{84D30355-A3D8-B135-DD3D-6DFAB7CF0429}"/>
          </ac:spMkLst>
        </pc:spChg>
        <pc:spChg chg="mod ord">
          <ac:chgData name="Ramona Lewis" userId="fee7181f-6ad1-4c13-9269-6658fac3ac12" providerId="ADAL" clId="{BC13B215-808F-4D89-9741-4FCFA32AF2F1}" dt="2024-02-06T16:53:01.947" v="146" actId="26606"/>
          <ac:spMkLst>
            <pc:docMk/>
            <pc:sldMk cId="3563974006" sldId="302"/>
            <ac:spMk id="155" creationId="{00000000-0000-0000-0000-000000000000}"/>
          </ac:spMkLst>
        </pc:spChg>
        <pc:spChg chg="add del">
          <ac:chgData name="Ramona Lewis" userId="fee7181f-6ad1-4c13-9269-6658fac3ac12" providerId="ADAL" clId="{BC13B215-808F-4D89-9741-4FCFA32AF2F1}" dt="2024-02-06T16:53:01.947" v="146" actId="26606"/>
          <ac:spMkLst>
            <pc:docMk/>
            <pc:sldMk cId="3563974006" sldId="302"/>
            <ac:spMk id="160" creationId="{71B2258F-86CA-4D4D-8270-BC05FCDEBFB3}"/>
          </ac:spMkLst>
        </pc:spChg>
        <pc:picChg chg="add del mod">
          <ac:chgData name="Ramona Lewis" userId="fee7181f-6ad1-4c13-9269-6658fac3ac12" providerId="ADAL" clId="{BC13B215-808F-4D89-9741-4FCFA32AF2F1}" dt="2024-02-06T16:51:19.087" v="130" actId="478"/>
          <ac:picMkLst>
            <pc:docMk/>
            <pc:sldMk cId="3563974006" sldId="302"/>
            <ac:picMk id="3" creationId="{C9F60D0D-2B55-84B2-7B64-42621F3BC086}"/>
          </ac:picMkLst>
        </pc:picChg>
        <pc:picChg chg="del">
          <ac:chgData name="Ramona Lewis" userId="fee7181f-6ad1-4c13-9269-6658fac3ac12" providerId="ADAL" clId="{BC13B215-808F-4D89-9741-4FCFA32AF2F1}" dt="2024-02-06T16:48:57.311" v="119" actId="478"/>
          <ac:picMkLst>
            <pc:docMk/>
            <pc:sldMk cId="3563974006" sldId="302"/>
            <ac:picMk id="5" creationId="{2619A97E-2B2A-4BFD-9338-B4E9E6D0FCB9}"/>
          </ac:picMkLst>
        </pc:picChg>
        <pc:picChg chg="add mod modCrop">
          <ac:chgData name="Ramona Lewis" userId="fee7181f-6ad1-4c13-9269-6658fac3ac12" providerId="ADAL" clId="{BC13B215-808F-4D89-9741-4FCFA32AF2F1}" dt="2024-02-06T16:54:12.911" v="154" actId="14100"/>
          <ac:picMkLst>
            <pc:docMk/>
            <pc:sldMk cId="3563974006" sldId="302"/>
            <ac:picMk id="6" creationId="{BA6D034F-987F-719D-5EE8-3A1395F0F81C}"/>
          </ac:picMkLst>
        </pc:picChg>
      </pc:sldChg>
      <pc:sldChg chg="addSp delSp modSp mod modNotesTx">
        <pc:chgData name="Ramona Lewis" userId="fee7181f-6ad1-4c13-9269-6658fac3ac12" providerId="ADAL" clId="{BC13B215-808F-4D89-9741-4FCFA32AF2F1}" dt="2024-02-07T00:36:22.622" v="570" actId="20577"/>
        <pc:sldMkLst>
          <pc:docMk/>
          <pc:sldMk cId="2489809807" sldId="314"/>
        </pc:sldMkLst>
        <pc:spChg chg="mod">
          <ac:chgData name="Ramona Lewis" userId="fee7181f-6ad1-4c13-9269-6658fac3ac12" providerId="ADAL" clId="{BC13B215-808F-4D89-9741-4FCFA32AF2F1}" dt="2024-02-07T00:36:22.622" v="570" actId="20577"/>
          <ac:spMkLst>
            <pc:docMk/>
            <pc:sldMk cId="2489809807" sldId="314"/>
            <ac:spMk id="2" creationId="{E05C9409-13B6-9804-7C82-72A8F9B560CE}"/>
          </ac:spMkLst>
        </pc:spChg>
        <pc:spChg chg="add del mod">
          <ac:chgData name="Ramona Lewis" userId="fee7181f-6ad1-4c13-9269-6658fac3ac12" providerId="ADAL" clId="{BC13B215-808F-4D89-9741-4FCFA32AF2F1}" dt="2024-02-07T00:30:46.383" v="515"/>
          <ac:spMkLst>
            <pc:docMk/>
            <pc:sldMk cId="2489809807" sldId="314"/>
            <ac:spMk id="3" creationId="{98A6C033-ECE9-3B25-F3DA-9ED42090DD29}"/>
          </ac:spMkLst>
        </pc:spChg>
        <pc:spChg chg="add del mod">
          <ac:chgData name="Ramona Lewis" userId="fee7181f-6ad1-4c13-9269-6658fac3ac12" providerId="ADAL" clId="{BC13B215-808F-4D89-9741-4FCFA32AF2F1}" dt="2024-02-07T00:27:52.509" v="477" actId="478"/>
          <ac:spMkLst>
            <pc:docMk/>
            <pc:sldMk cId="2489809807" sldId="314"/>
            <ac:spMk id="4" creationId="{CA56BB7F-5910-5CD2-0F22-BA07874A99DC}"/>
          </ac:spMkLst>
        </pc:spChg>
        <pc:spChg chg="add mod">
          <ac:chgData name="Ramona Lewis" userId="fee7181f-6ad1-4c13-9269-6658fac3ac12" providerId="ADAL" clId="{BC13B215-808F-4D89-9741-4FCFA32AF2F1}" dt="2024-02-07T00:31:29.495" v="525" actId="1076"/>
          <ac:spMkLst>
            <pc:docMk/>
            <pc:sldMk cId="2489809807" sldId="314"/>
            <ac:spMk id="5" creationId="{8264907E-3E4E-5F39-E59D-A0604C24E3E7}"/>
          </ac:spMkLst>
        </pc:spChg>
        <pc:spChg chg="add mod">
          <ac:chgData name="Ramona Lewis" userId="fee7181f-6ad1-4c13-9269-6658fac3ac12" providerId="ADAL" clId="{BC13B215-808F-4D89-9741-4FCFA32AF2F1}" dt="2024-02-07T00:31:39.508" v="526" actId="1076"/>
          <ac:spMkLst>
            <pc:docMk/>
            <pc:sldMk cId="2489809807" sldId="314"/>
            <ac:spMk id="6" creationId="{1D15D7DD-330F-0D19-E631-00493B504AA8}"/>
          </ac:spMkLst>
        </pc:spChg>
        <pc:spChg chg="add del mod">
          <ac:chgData name="Ramona Lewis" userId="fee7181f-6ad1-4c13-9269-6658fac3ac12" providerId="ADAL" clId="{BC13B215-808F-4D89-9741-4FCFA32AF2F1}" dt="2024-02-07T00:31:46.213" v="528" actId="478"/>
          <ac:spMkLst>
            <pc:docMk/>
            <pc:sldMk cId="2489809807" sldId="314"/>
            <ac:spMk id="7" creationId="{25067496-56AD-6678-1CDA-01D1B6126102}"/>
          </ac:spMkLst>
        </pc:spChg>
        <pc:spChg chg="add del mod">
          <ac:chgData name="Ramona Lewis" userId="fee7181f-6ad1-4c13-9269-6658fac3ac12" providerId="ADAL" clId="{BC13B215-808F-4D89-9741-4FCFA32AF2F1}" dt="2024-02-07T00:33:41.112" v="547" actId="478"/>
          <ac:spMkLst>
            <pc:docMk/>
            <pc:sldMk cId="2489809807" sldId="314"/>
            <ac:spMk id="8" creationId="{809F3262-0C34-8825-DEEB-6B4BC491D4D7}"/>
          </ac:spMkLst>
        </pc:spChg>
      </pc:sldChg>
      <pc:sldChg chg="addSp delSp modSp mod modNotesTx">
        <pc:chgData name="Ramona Lewis" userId="fee7181f-6ad1-4c13-9269-6658fac3ac12" providerId="ADAL" clId="{BC13B215-808F-4D89-9741-4FCFA32AF2F1}" dt="2024-02-06T22:45:40.675" v="344" actId="20577"/>
        <pc:sldMkLst>
          <pc:docMk/>
          <pc:sldMk cId="1558556354" sldId="471"/>
        </pc:sldMkLst>
        <pc:spChg chg="del">
          <ac:chgData name="Ramona Lewis" userId="fee7181f-6ad1-4c13-9269-6658fac3ac12" providerId="ADAL" clId="{BC13B215-808F-4D89-9741-4FCFA32AF2F1}" dt="2024-02-06T21:34:29.796" v="219" actId="478"/>
          <ac:spMkLst>
            <pc:docMk/>
            <pc:sldMk cId="1558556354" sldId="471"/>
            <ac:spMk id="2" creationId="{EB30A6A5-1F13-09B7-03C9-8997DA65FD84}"/>
          </ac:spMkLst>
        </pc:spChg>
        <pc:spChg chg="add mod ord">
          <ac:chgData name="Ramona Lewis" userId="fee7181f-6ad1-4c13-9269-6658fac3ac12" providerId="ADAL" clId="{BC13B215-808F-4D89-9741-4FCFA32AF2F1}" dt="2024-02-06T22:10:29.160" v="231" actId="20577"/>
          <ac:spMkLst>
            <pc:docMk/>
            <pc:sldMk cId="1558556354" sldId="471"/>
            <ac:spMk id="6" creationId="{45324E5E-A1A9-58C6-BE5A-DD5B6E91BFA0}"/>
          </ac:spMkLst>
        </pc:spChg>
        <pc:spChg chg="mod">
          <ac:chgData name="Ramona Lewis" userId="fee7181f-6ad1-4c13-9269-6658fac3ac12" providerId="ADAL" clId="{BC13B215-808F-4D89-9741-4FCFA32AF2F1}" dt="2024-02-06T19:12:02.457" v="202" actId="1076"/>
          <ac:spMkLst>
            <pc:docMk/>
            <pc:sldMk cId="1558556354" sldId="471"/>
            <ac:spMk id="28" creationId="{8A31514B-407D-7803-4758-56EAFE8B18A6}"/>
          </ac:spMkLst>
        </pc:spChg>
        <pc:spChg chg="mod ord">
          <ac:chgData name="Ramona Lewis" userId="fee7181f-6ad1-4c13-9269-6658fac3ac12" providerId="ADAL" clId="{BC13B215-808F-4D89-9741-4FCFA32AF2F1}" dt="2024-02-06T21:34:02.385" v="214" actId="1076"/>
          <ac:spMkLst>
            <pc:docMk/>
            <pc:sldMk cId="1558556354" sldId="471"/>
            <ac:spMk id="29" creationId="{B0604559-88B0-285F-35DF-3AC7E2643E68}"/>
          </ac:spMkLst>
        </pc:spChg>
        <pc:grpChg chg="del">
          <ac:chgData name="Ramona Lewis" userId="fee7181f-6ad1-4c13-9269-6658fac3ac12" providerId="ADAL" clId="{BC13B215-808F-4D89-9741-4FCFA32AF2F1}" dt="2024-02-06T19:11:38.687" v="196" actId="478"/>
          <ac:grpSpMkLst>
            <pc:docMk/>
            <pc:sldMk cId="1558556354" sldId="471"/>
            <ac:grpSpMk id="21" creationId="{8740D03E-375B-66B3-C423-47A187B4E866}"/>
          </ac:grpSpMkLst>
        </pc:grpChg>
        <pc:grpChg chg="del">
          <ac:chgData name="Ramona Lewis" userId="fee7181f-6ad1-4c13-9269-6658fac3ac12" providerId="ADAL" clId="{BC13B215-808F-4D89-9741-4FCFA32AF2F1}" dt="2024-02-06T21:33:28.351" v="206" actId="478"/>
          <ac:grpSpMkLst>
            <pc:docMk/>
            <pc:sldMk cId="1558556354" sldId="471"/>
            <ac:grpSpMk id="22" creationId="{D5EC95DE-322A-7523-0A0C-608A898F6E16}"/>
          </ac:grpSpMkLst>
        </pc:grpChg>
        <pc:picChg chg="add del mod">
          <ac:chgData name="Ramona Lewis" userId="fee7181f-6ad1-4c13-9269-6658fac3ac12" providerId="ADAL" clId="{BC13B215-808F-4D89-9741-4FCFA32AF2F1}" dt="2024-02-06T21:42:05.796" v="220" actId="478"/>
          <ac:picMkLst>
            <pc:docMk/>
            <pc:sldMk cId="1558556354" sldId="471"/>
            <ac:picMk id="4" creationId="{0C3F9E6C-3771-A1D2-1EEB-0AFEDC5AADC8}"/>
          </ac:picMkLst>
        </pc:picChg>
        <pc:picChg chg="add mod">
          <ac:chgData name="Ramona Lewis" userId="fee7181f-6ad1-4c13-9269-6658fac3ac12" providerId="ADAL" clId="{BC13B215-808F-4D89-9741-4FCFA32AF2F1}" dt="2024-02-06T22:10:17.285" v="228" actId="1076"/>
          <ac:picMkLst>
            <pc:docMk/>
            <pc:sldMk cId="1558556354" sldId="471"/>
            <ac:picMk id="10" creationId="{4A978377-69C3-A376-F066-30C77C6CF6B9}"/>
          </ac:picMkLst>
        </pc:picChg>
        <pc:picChg chg="add mod ord">
          <ac:chgData name="Ramona Lewis" userId="fee7181f-6ad1-4c13-9269-6658fac3ac12" providerId="ADAL" clId="{BC13B215-808F-4D89-9741-4FCFA32AF2F1}" dt="2024-02-06T22:10:11.884" v="227" actId="1076"/>
          <ac:picMkLst>
            <pc:docMk/>
            <pc:sldMk cId="1558556354" sldId="471"/>
            <ac:picMk id="16" creationId="{D3543C6C-369D-6FC5-315F-1E2C50AD36EA}"/>
          </ac:picMkLst>
        </pc:picChg>
      </pc:sldChg>
      <pc:sldChg chg="modSp mod ord">
        <pc:chgData name="Ramona Lewis" userId="fee7181f-6ad1-4c13-9269-6658fac3ac12" providerId="ADAL" clId="{BC13B215-808F-4D89-9741-4FCFA32AF2F1}" dt="2024-02-07T00:11:05.429" v="464" actId="27636"/>
        <pc:sldMkLst>
          <pc:docMk/>
          <pc:sldMk cId="2286404411" sldId="500"/>
        </pc:sldMkLst>
        <pc:spChg chg="mod">
          <ac:chgData name="Ramona Lewis" userId="fee7181f-6ad1-4c13-9269-6658fac3ac12" providerId="ADAL" clId="{BC13B215-808F-4D89-9741-4FCFA32AF2F1}" dt="2024-02-07T00:11:05.429" v="464" actId="27636"/>
          <ac:spMkLst>
            <pc:docMk/>
            <pc:sldMk cId="2286404411" sldId="500"/>
            <ac:spMk id="2" creationId="{1895FEE8-E193-4032-B524-5356D3BC77E9}"/>
          </ac:spMkLst>
        </pc:spChg>
      </pc:sldChg>
      <pc:sldChg chg="add del">
        <pc:chgData name="Ramona Lewis" userId="fee7181f-6ad1-4c13-9269-6658fac3ac12" providerId="ADAL" clId="{BC13B215-808F-4D89-9741-4FCFA32AF2F1}" dt="2024-02-07T00:48:44.886" v="576"/>
        <pc:sldMkLst>
          <pc:docMk/>
          <pc:sldMk cId="1198304467" sldId="507"/>
        </pc:sldMkLst>
      </pc:sldChg>
      <pc:sldChg chg="del">
        <pc:chgData name="Ramona Lewis" userId="fee7181f-6ad1-4c13-9269-6658fac3ac12" providerId="ADAL" clId="{BC13B215-808F-4D89-9741-4FCFA32AF2F1}" dt="2024-02-06T02:40:39.135" v="4" actId="47"/>
        <pc:sldMkLst>
          <pc:docMk/>
          <pc:sldMk cId="957529801" sldId="1515"/>
        </pc:sldMkLst>
      </pc:sldChg>
      <pc:sldChg chg="addSp delSp modSp mod">
        <pc:chgData name="Ramona Lewis" userId="fee7181f-6ad1-4c13-9269-6658fac3ac12" providerId="ADAL" clId="{BC13B215-808F-4D89-9741-4FCFA32AF2F1}" dt="2024-02-06T15:58:10.744" v="112"/>
        <pc:sldMkLst>
          <pc:docMk/>
          <pc:sldMk cId="1972925346" sldId="2147471221"/>
        </pc:sldMkLst>
        <pc:spChg chg="add del mod">
          <ac:chgData name="Ramona Lewis" userId="fee7181f-6ad1-4c13-9269-6658fac3ac12" providerId="ADAL" clId="{BC13B215-808F-4D89-9741-4FCFA32AF2F1}" dt="2024-02-06T15:48:53.240" v="106" actId="1076"/>
          <ac:spMkLst>
            <pc:docMk/>
            <pc:sldMk cId="1972925346" sldId="2147471221"/>
            <ac:spMk id="2" creationId="{97BD3F4E-A701-2DF6-CA7C-095DD22D2399}"/>
          </ac:spMkLst>
        </pc:spChg>
        <pc:spChg chg="mod">
          <ac:chgData name="Ramona Lewis" userId="fee7181f-6ad1-4c13-9269-6658fac3ac12" providerId="ADAL" clId="{BC13B215-808F-4D89-9741-4FCFA32AF2F1}" dt="2024-02-06T15:50:59.049" v="111" actId="948"/>
          <ac:spMkLst>
            <pc:docMk/>
            <pc:sldMk cId="1972925346" sldId="2147471221"/>
            <ac:spMk id="4" creationId="{69995802-A1CF-C1CA-F6F5-332F27D68224}"/>
          </ac:spMkLst>
        </pc:spChg>
        <pc:spChg chg="mod">
          <ac:chgData name="Ramona Lewis" userId="fee7181f-6ad1-4c13-9269-6658fac3ac12" providerId="ADAL" clId="{BC13B215-808F-4D89-9741-4FCFA32AF2F1}" dt="2024-02-06T15:58:10.744" v="112"/>
          <ac:spMkLst>
            <pc:docMk/>
            <pc:sldMk cId="1972925346" sldId="2147471221"/>
            <ac:spMk id="13" creationId="{DB96FD7B-D79E-BE8E-DEE7-8FA81844C741}"/>
          </ac:spMkLst>
        </pc:spChg>
        <pc:spChg chg="del">
          <ac:chgData name="Ramona Lewis" userId="fee7181f-6ad1-4c13-9269-6658fac3ac12" providerId="ADAL" clId="{BC13B215-808F-4D89-9741-4FCFA32AF2F1}" dt="2024-02-06T02:22:08.060" v="0" actId="478"/>
          <ac:spMkLst>
            <pc:docMk/>
            <pc:sldMk cId="1972925346" sldId="2147471221"/>
            <ac:spMk id="22" creationId="{907CFD4F-F7A2-A90A-A590-04C070C9E658}"/>
          </ac:spMkLst>
        </pc:spChg>
      </pc:sldChg>
      <pc:sldChg chg="addSp delSp modSp mod">
        <pc:chgData name="Ramona Lewis" userId="fee7181f-6ad1-4c13-9269-6658fac3ac12" providerId="ADAL" clId="{BC13B215-808F-4D89-9741-4FCFA32AF2F1}" dt="2024-02-06T23:06:04.250" v="376" actId="1076"/>
        <pc:sldMkLst>
          <pc:docMk/>
          <pc:sldMk cId="4262442579" sldId="2147471225"/>
        </pc:sldMkLst>
        <pc:spChg chg="add mod">
          <ac:chgData name="Ramona Lewis" userId="fee7181f-6ad1-4c13-9269-6658fac3ac12" providerId="ADAL" clId="{BC13B215-808F-4D89-9741-4FCFA32AF2F1}" dt="2024-02-06T23:05:27.443" v="371"/>
          <ac:spMkLst>
            <pc:docMk/>
            <pc:sldMk cId="4262442579" sldId="2147471225"/>
            <ac:spMk id="2" creationId="{7E19CE96-61CD-3466-430E-AECA759B996B}"/>
          </ac:spMkLst>
        </pc:spChg>
        <pc:spChg chg="add del mod">
          <ac:chgData name="Ramona Lewis" userId="fee7181f-6ad1-4c13-9269-6658fac3ac12" providerId="ADAL" clId="{BC13B215-808F-4D89-9741-4FCFA32AF2F1}" dt="2024-02-06T23:05:39.701" v="374" actId="21"/>
          <ac:spMkLst>
            <pc:docMk/>
            <pc:sldMk cId="4262442579" sldId="2147471225"/>
            <ac:spMk id="3" creationId="{62739342-BCC3-ACDD-1D22-D1D085A1E5F3}"/>
          </ac:spMkLst>
        </pc:spChg>
        <pc:spChg chg="add mod">
          <ac:chgData name="Ramona Lewis" userId="fee7181f-6ad1-4c13-9269-6658fac3ac12" providerId="ADAL" clId="{BC13B215-808F-4D89-9741-4FCFA32AF2F1}" dt="2024-02-06T23:06:04.250" v="376" actId="1076"/>
          <ac:spMkLst>
            <pc:docMk/>
            <pc:sldMk cId="4262442579" sldId="2147471225"/>
            <ac:spMk id="4" creationId="{00B1153E-F559-EA30-36CC-8396ED8D4FB9}"/>
          </ac:spMkLst>
        </pc:spChg>
      </pc:sldChg>
      <pc:sldChg chg="delSp modSp mod">
        <pc:chgData name="Ramona Lewis" userId="fee7181f-6ad1-4c13-9269-6658fac3ac12" providerId="ADAL" clId="{BC13B215-808F-4D89-9741-4FCFA32AF2F1}" dt="2024-02-06T23:15:12.428" v="445" actId="255"/>
        <pc:sldMkLst>
          <pc:docMk/>
          <pc:sldMk cId="1932187334" sldId="2147471228"/>
        </pc:sldMkLst>
        <pc:spChg chg="mod">
          <ac:chgData name="Ramona Lewis" userId="fee7181f-6ad1-4c13-9269-6658fac3ac12" providerId="ADAL" clId="{BC13B215-808F-4D89-9741-4FCFA32AF2F1}" dt="2024-02-06T23:15:12.428" v="445" actId="255"/>
          <ac:spMkLst>
            <pc:docMk/>
            <pc:sldMk cId="1932187334" sldId="2147471228"/>
            <ac:spMk id="2" creationId="{AD6C2125-77A5-E9F4-DF9B-32238D9A2A6F}"/>
          </ac:spMkLst>
        </pc:spChg>
        <pc:spChg chg="del">
          <ac:chgData name="Ramona Lewis" userId="fee7181f-6ad1-4c13-9269-6658fac3ac12" providerId="ADAL" clId="{BC13B215-808F-4D89-9741-4FCFA32AF2F1}" dt="2024-02-06T23:08:32.641" v="380" actId="478"/>
          <ac:spMkLst>
            <pc:docMk/>
            <pc:sldMk cId="1932187334" sldId="2147471228"/>
            <ac:spMk id="6" creationId="{2277F4E1-685D-DFD2-A0B5-53AFA29B1E5E}"/>
          </ac:spMkLst>
        </pc:spChg>
        <pc:graphicFrameChg chg="mod modGraphic">
          <ac:chgData name="Ramona Lewis" userId="fee7181f-6ad1-4c13-9269-6658fac3ac12" providerId="ADAL" clId="{BC13B215-808F-4D89-9741-4FCFA32AF2F1}" dt="2024-02-06T23:11:35.826" v="397" actId="20577"/>
          <ac:graphicFrameMkLst>
            <pc:docMk/>
            <pc:sldMk cId="1932187334" sldId="2147471228"/>
            <ac:graphicFrameMk id="3" creationId="{352410E7-9257-E7A1-4248-53F78B0E637D}"/>
          </ac:graphicFrameMkLst>
        </pc:graphicFrameChg>
      </pc:sldChg>
      <pc:sldChg chg="modSp mod">
        <pc:chgData name="Ramona Lewis" userId="fee7181f-6ad1-4c13-9269-6658fac3ac12" providerId="ADAL" clId="{BC13B215-808F-4D89-9741-4FCFA32AF2F1}" dt="2024-02-06T23:19:58.963" v="456" actId="14100"/>
        <pc:sldMkLst>
          <pc:docMk/>
          <pc:sldMk cId="151193344" sldId="2147471229"/>
        </pc:sldMkLst>
        <pc:spChg chg="mod">
          <ac:chgData name="Ramona Lewis" userId="fee7181f-6ad1-4c13-9269-6658fac3ac12" providerId="ADAL" clId="{BC13B215-808F-4D89-9741-4FCFA32AF2F1}" dt="2024-02-06T23:15:41.151" v="449" actId="20577"/>
          <ac:spMkLst>
            <pc:docMk/>
            <pc:sldMk cId="151193344" sldId="2147471229"/>
            <ac:spMk id="2" creationId="{AD6C2125-77A5-E9F4-DF9B-32238D9A2A6F}"/>
          </ac:spMkLst>
        </pc:spChg>
        <pc:spChg chg="mod">
          <ac:chgData name="Ramona Lewis" userId="fee7181f-6ad1-4c13-9269-6658fac3ac12" providerId="ADAL" clId="{BC13B215-808F-4D89-9741-4FCFA32AF2F1}" dt="2024-02-06T23:19:58.963" v="456" actId="14100"/>
          <ac:spMkLst>
            <pc:docMk/>
            <pc:sldMk cId="151193344" sldId="2147471229"/>
            <ac:spMk id="8" creationId="{567A10BC-3C83-986F-9C0C-7AE9E134DBC8}"/>
          </ac:spMkLst>
        </pc:spChg>
      </pc:sldChg>
      <pc:sldChg chg="modSp mod">
        <pc:chgData name="Ramona Lewis" userId="fee7181f-6ad1-4c13-9269-6658fac3ac12" providerId="ADAL" clId="{BC13B215-808F-4D89-9741-4FCFA32AF2F1}" dt="2024-02-07T00:40:10.505" v="571" actId="20577"/>
        <pc:sldMkLst>
          <pc:docMk/>
          <pc:sldMk cId="208768764" sldId="2147471236"/>
        </pc:sldMkLst>
        <pc:spChg chg="mod">
          <ac:chgData name="Ramona Lewis" userId="fee7181f-6ad1-4c13-9269-6658fac3ac12" providerId="ADAL" clId="{BC13B215-808F-4D89-9741-4FCFA32AF2F1}" dt="2024-02-06T02:41:06.293" v="7" actId="20577"/>
          <ac:spMkLst>
            <pc:docMk/>
            <pc:sldMk cId="208768764" sldId="2147471236"/>
            <ac:spMk id="11" creationId="{409BAE73-0C4B-F52B-E702-EE3BB3EE1DA2}"/>
          </ac:spMkLst>
        </pc:spChg>
        <pc:spChg chg="mod">
          <ac:chgData name="Ramona Lewis" userId="fee7181f-6ad1-4c13-9269-6658fac3ac12" providerId="ADAL" clId="{BC13B215-808F-4D89-9741-4FCFA32AF2F1}" dt="2024-02-06T02:41:15.949" v="10" actId="20577"/>
          <ac:spMkLst>
            <pc:docMk/>
            <pc:sldMk cId="208768764" sldId="2147471236"/>
            <ac:spMk id="14" creationId="{F0F21C2F-B9DC-F662-177B-4ED8D2A2781C}"/>
          </ac:spMkLst>
        </pc:spChg>
        <pc:spChg chg="mod">
          <ac:chgData name="Ramona Lewis" userId="fee7181f-6ad1-4c13-9269-6658fac3ac12" providerId="ADAL" clId="{BC13B215-808F-4D89-9741-4FCFA32AF2F1}" dt="2024-02-07T00:40:10.505" v="571" actId="20577"/>
          <ac:spMkLst>
            <pc:docMk/>
            <pc:sldMk cId="208768764" sldId="2147471236"/>
            <ac:spMk id="30" creationId="{C52FFF8B-87F0-72EA-DB4F-3B2BBCEFA8C9}"/>
          </ac:spMkLst>
        </pc:spChg>
      </pc:sldChg>
      <pc:sldChg chg="del">
        <pc:chgData name="Ramona Lewis" userId="fee7181f-6ad1-4c13-9269-6658fac3ac12" providerId="ADAL" clId="{BC13B215-808F-4D89-9741-4FCFA32AF2F1}" dt="2024-02-06T02:39:49.176" v="1" actId="2696"/>
        <pc:sldMkLst>
          <pc:docMk/>
          <pc:sldMk cId="3075414776" sldId="2147471237"/>
        </pc:sldMkLst>
      </pc:sldChg>
      <pc:sldChg chg="add del">
        <pc:chgData name="Ramona Lewis" userId="fee7181f-6ad1-4c13-9269-6658fac3ac12" providerId="ADAL" clId="{BC13B215-808F-4D89-9741-4FCFA32AF2F1}" dt="2024-02-07T00:40:37.371" v="572" actId="47"/>
        <pc:sldMkLst>
          <pc:docMk/>
          <pc:sldMk cId="3356610907" sldId="2147471237"/>
        </pc:sldMkLst>
      </pc:sldChg>
      <pc:sldChg chg="add del">
        <pc:chgData name="Ramona Lewis" userId="fee7181f-6ad1-4c13-9269-6658fac3ac12" providerId="ADAL" clId="{BC13B215-808F-4D89-9741-4FCFA32AF2F1}" dt="2024-02-06T02:40:37.580" v="3" actId="47"/>
        <pc:sldMkLst>
          <pc:docMk/>
          <pc:sldMk cId="3676901629" sldId="214747123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8C9E0-C18C-B845-8E8C-5AEFA7808D22}" type="doc">
      <dgm:prSet loTypeId="urn:microsoft.com/office/officeart/2005/8/layout/venn1" loCatId="" qsTypeId="urn:microsoft.com/office/officeart/2005/8/quickstyle/simple5" qsCatId="simple" csTypeId="urn:microsoft.com/office/officeart/2005/8/colors/accent1_2" csCatId="accent1" phldr="1"/>
      <dgm:spPr/>
    </dgm:pt>
    <dgm:pt modelId="{A4360DB8-D7D1-4040-A1D3-5B0ABF7DD3CF}">
      <dgm:prSet phldrT="[Text]" custT="1"/>
      <dgm:spPr>
        <a:solidFill>
          <a:srgbClr val="0070C0">
            <a:alpha val="50196"/>
          </a:srgbClr>
        </a:solidFill>
      </dgm:spPr>
      <dgm:t>
        <a:bodyPr/>
        <a:lstStyle/>
        <a:p>
          <a:pPr algn="r"/>
          <a:r>
            <a:rPr lang="en-US" sz="1100">
              <a:solidFill>
                <a:schemeClr val="bg1"/>
              </a:solidFill>
              <a:latin typeface="Arial" panose="020B0604020202020204" pitchFamily="34" charset="0"/>
              <a:ea typeface="Lato" panose="020F0502020204030203" pitchFamily="34" charset="0"/>
              <a:cs typeface="Arial" panose="020B0604020202020204" pitchFamily="34" charset="0"/>
            </a:rPr>
            <a:t>Program</a:t>
          </a:r>
        </a:p>
      </dgm:t>
    </dgm:pt>
    <dgm:pt modelId="{F392DEE4-116C-C346-A75A-4EB67ED8BAEC}" type="parTrans" cxnId="{88722EA9-7462-9C48-8D08-ADC9F279BABD}">
      <dgm:prSet/>
      <dgm:spPr/>
      <dgm:t>
        <a:bodyPr/>
        <a:lstStyle/>
        <a:p>
          <a:endParaRPr lang="en-US"/>
        </a:p>
      </dgm:t>
    </dgm:pt>
    <dgm:pt modelId="{D7E9F31B-2498-E44B-BC37-AF2C506B0A63}" type="sibTrans" cxnId="{88722EA9-7462-9C48-8D08-ADC9F279BABD}">
      <dgm:prSet/>
      <dgm:spPr/>
      <dgm:t>
        <a:bodyPr/>
        <a:lstStyle/>
        <a:p>
          <a:endParaRPr lang="en-US"/>
        </a:p>
      </dgm:t>
    </dgm:pt>
    <dgm:pt modelId="{79136680-2B97-834B-9B18-263E3C485731}">
      <dgm:prSet phldrT="[Text]" custT="1"/>
      <dgm:spPr>
        <a:solidFill>
          <a:srgbClr val="0070C0">
            <a:alpha val="50196"/>
          </a:srgbClr>
        </a:solidFill>
      </dgm:spPr>
      <dgm:t>
        <a:bodyPr/>
        <a:lstStyle/>
        <a:p>
          <a:pPr algn="ctr"/>
          <a:r>
            <a:rPr lang="en-US" sz="1100">
              <a:solidFill>
                <a:schemeClr val="bg1"/>
              </a:solidFill>
              <a:latin typeface="Arial" panose="020B0604020202020204" pitchFamily="34" charset="0"/>
              <a:ea typeface="Lato" panose="020F0502020204030203" pitchFamily="34" charset="0"/>
              <a:cs typeface="Arial" panose="020B0604020202020204" pitchFamily="34" charset="0"/>
            </a:rPr>
            <a:t>Assess and Authorize</a:t>
          </a:r>
        </a:p>
      </dgm:t>
    </dgm:pt>
    <dgm:pt modelId="{669AE2C0-AFAF-424C-9414-89A747C0DA7C}" type="parTrans" cxnId="{AEEE4EC2-1316-7840-8D6D-4107F6F489B0}">
      <dgm:prSet/>
      <dgm:spPr/>
      <dgm:t>
        <a:bodyPr/>
        <a:lstStyle/>
        <a:p>
          <a:endParaRPr lang="en-US"/>
        </a:p>
      </dgm:t>
    </dgm:pt>
    <dgm:pt modelId="{851810FF-E315-B348-A40C-13154A7E5A43}" type="sibTrans" cxnId="{AEEE4EC2-1316-7840-8D6D-4107F6F489B0}">
      <dgm:prSet/>
      <dgm:spPr/>
      <dgm:t>
        <a:bodyPr/>
        <a:lstStyle/>
        <a:p>
          <a:endParaRPr lang="en-US"/>
        </a:p>
      </dgm:t>
    </dgm:pt>
    <dgm:pt modelId="{B77DB26A-A297-CA40-B690-E865D05558F8}" type="pres">
      <dgm:prSet presAssocID="{B068C9E0-C18C-B845-8E8C-5AEFA7808D22}" presName="compositeShape" presStyleCnt="0">
        <dgm:presLayoutVars>
          <dgm:chMax val="7"/>
          <dgm:dir/>
          <dgm:resizeHandles val="exact"/>
        </dgm:presLayoutVars>
      </dgm:prSet>
      <dgm:spPr/>
    </dgm:pt>
    <dgm:pt modelId="{672100E5-A8AB-5548-AAB5-1FCC8D1D1353}" type="pres">
      <dgm:prSet presAssocID="{A4360DB8-D7D1-4040-A1D3-5B0ABF7DD3CF}" presName="circ1" presStyleLbl="vennNode1" presStyleIdx="0" presStyleCnt="2" custScaleX="84377" custScaleY="84377" custLinFactNeighborX="8939"/>
      <dgm:spPr/>
    </dgm:pt>
    <dgm:pt modelId="{21DE3A77-E342-634E-9A99-2C228ABF0F76}" type="pres">
      <dgm:prSet presAssocID="{A4360DB8-D7D1-4040-A1D3-5B0ABF7DD3CF}" presName="circ1Tx" presStyleLbl="revTx" presStyleIdx="0" presStyleCnt="0">
        <dgm:presLayoutVars>
          <dgm:chMax val="0"/>
          <dgm:chPref val="0"/>
          <dgm:bulletEnabled val="1"/>
        </dgm:presLayoutVars>
      </dgm:prSet>
      <dgm:spPr/>
    </dgm:pt>
    <dgm:pt modelId="{83D6066D-5B5A-2448-A0ED-F7D4248D1960}" type="pres">
      <dgm:prSet presAssocID="{79136680-2B97-834B-9B18-263E3C485731}" presName="circ2" presStyleLbl="vennNode1" presStyleIdx="1" presStyleCnt="2" custScaleX="84377" custScaleY="84377" custLinFactNeighborX="8939"/>
      <dgm:spPr/>
    </dgm:pt>
    <dgm:pt modelId="{25A9CA7D-8CD8-E84A-BE7C-E34B5E68703F}" type="pres">
      <dgm:prSet presAssocID="{79136680-2B97-834B-9B18-263E3C485731}" presName="circ2Tx" presStyleLbl="revTx" presStyleIdx="0" presStyleCnt="0">
        <dgm:presLayoutVars>
          <dgm:chMax val="0"/>
          <dgm:chPref val="0"/>
          <dgm:bulletEnabled val="1"/>
        </dgm:presLayoutVars>
      </dgm:prSet>
      <dgm:spPr/>
    </dgm:pt>
  </dgm:ptLst>
  <dgm:cxnLst>
    <dgm:cxn modelId="{B17D5B0C-54C9-E74F-BFE9-E9055653BF34}" type="presOf" srcId="{B068C9E0-C18C-B845-8E8C-5AEFA7808D22}" destId="{B77DB26A-A297-CA40-B690-E865D05558F8}" srcOrd="0" destOrd="0" presId="urn:microsoft.com/office/officeart/2005/8/layout/venn1"/>
    <dgm:cxn modelId="{55BDF01C-94F1-764E-8488-5407036B5FB4}" type="presOf" srcId="{A4360DB8-D7D1-4040-A1D3-5B0ABF7DD3CF}" destId="{672100E5-A8AB-5548-AAB5-1FCC8D1D1353}" srcOrd="0" destOrd="0" presId="urn:microsoft.com/office/officeart/2005/8/layout/venn1"/>
    <dgm:cxn modelId="{447AD951-0538-3F47-914A-8FFBBFD70ED9}" type="presOf" srcId="{79136680-2B97-834B-9B18-263E3C485731}" destId="{25A9CA7D-8CD8-E84A-BE7C-E34B5E68703F}" srcOrd="1" destOrd="0" presId="urn:microsoft.com/office/officeart/2005/8/layout/venn1"/>
    <dgm:cxn modelId="{A3F7837B-FA16-C943-B7EE-F22398693F70}" type="presOf" srcId="{A4360DB8-D7D1-4040-A1D3-5B0ABF7DD3CF}" destId="{21DE3A77-E342-634E-9A99-2C228ABF0F76}" srcOrd="1" destOrd="0" presId="urn:microsoft.com/office/officeart/2005/8/layout/venn1"/>
    <dgm:cxn modelId="{88722EA9-7462-9C48-8D08-ADC9F279BABD}" srcId="{B068C9E0-C18C-B845-8E8C-5AEFA7808D22}" destId="{A4360DB8-D7D1-4040-A1D3-5B0ABF7DD3CF}" srcOrd="0" destOrd="0" parTransId="{F392DEE4-116C-C346-A75A-4EB67ED8BAEC}" sibTransId="{D7E9F31B-2498-E44B-BC37-AF2C506B0A63}"/>
    <dgm:cxn modelId="{AEEE4EC2-1316-7840-8D6D-4107F6F489B0}" srcId="{B068C9E0-C18C-B845-8E8C-5AEFA7808D22}" destId="{79136680-2B97-834B-9B18-263E3C485731}" srcOrd="1" destOrd="0" parTransId="{669AE2C0-AFAF-424C-9414-89A747C0DA7C}" sibTransId="{851810FF-E315-B348-A40C-13154A7E5A43}"/>
    <dgm:cxn modelId="{8D7075C5-67B9-6D48-9C6E-C261E503C415}" type="presOf" srcId="{79136680-2B97-834B-9B18-263E3C485731}" destId="{83D6066D-5B5A-2448-A0ED-F7D4248D1960}" srcOrd="0" destOrd="0" presId="urn:microsoft.com/office/officeart/2005/8/layout/venn1"/>
    <dgm:cxn modelId="{A3961C66-C1CE-FF42-B26D-E841BD2FD09A}" type="presParOf" srcId="{B77DB26A-A297-CA40-B690-E865D05558F8}" destId="{672100E5-A8AB-5548-AAB5-1FCC8D1D1353}" srcOrd="0" destOrd="0" presId="urn:microsoft.com/office/officeart/2005/8/layout/venn1"/>
    <dgm:cxn modelId="{F53EB60E-E2E6-0F48-81FF-10007E87708B}" type="presParOf" srcId="{B77DB26A-A297-CA40-B690-E865D05558F8}" destId="{21DE3A77-E342-634E-9A99-2C228ABF0F76}" srcOrd="1" destOrd="0" presId="urn:microsoft.com/office/officeart/2005/8/layout/venn1"/>
    <dgm:cxn modelId="{936210E5-7E92-E448-A185-38B6898F1338}" type="presParOf" srcId="{B77DB26A-A297-CA40-B690-E865D05558F8}" destId="{83D6066D-5B5A-2448-A0ED-F7D4248D1960}" srcOrd="2" destOrd="0" presId="urn:microsoft.com/office/officeart/2005/8/layout/venn1"/>
    <dgm:cxn modelId="{62B47583-3AF1-5841-9FCA-6ECCE05DDC91}" type="presParOf" srcId="{B77DB26A-A297-CA40-B690-E865D05558F8}" destId="{25A9CA7D-8CD8-E84A-BE7C-E34B5E68703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100E5-A8AB-5548-AAB5-1FCC8D1D1353}">
      <dsp:nvSpPr>
        <dsp:cNvPr id="0" name=""/>
        <dsp:cNvSpPr/>
      </dsp:nvSpPr>
      <dsp:spPr>
        <a:xfrm>
          <a:off x="262183" y="537931"/>
          <a:ext cx="1063338" cy="1063338"/>
        </a:xfrm>
        <a:prstGeom prst="ellipse">
          <a:avLst/>
        </a:prstGeom>
        <a:solidFill>
          <a:srgbClr val="0070C0">
            <a:alpha val="50196"/>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r" defTabSz="488950">
            <a:lnSpc>
              <a:spcPct val="90000"/>
            </a:lnSpc>
            <a:spcBef>
              <a:spcPct val="0"/>
            </a:spcBef>
            <a:spcAft>
              <a:spcPct val="35000"/>
            </a:spcAft>
            <a:buNone/>
          </a:pPr>
          <a:r>
            <a:rPr lang="en-US" sz="1100" kern="1200">
              <a:solidFill>
                <a:schemeClr val="bg1"/>
              </a:solidFill>
              <a:latin typeface="Arial" panose="020B0604020202020204" pitchFamily="34" charset="0"/>
              <a:ea typeface="Lato" panose="020F0502020204030203" pitchFamily="34" charset="0"/>
              <a:cs typeface="Arial" panose="020B0604020202020204" pitchFamily="34" charset="0"/>
            </a:rPr>
            <a:t>Program</a:t>
          </a:r>
        </a:p>
      </dsp:txBody>
      <dsp:txXfrm>
        <a:off x="410668" y="663322"/>
        <a:ext cx="613096" cy="812557"/>
      </dsp:txXfrm>
    </dsp:sp>
    <dsp:sp modelId="{83D6066D-5B5A-2448-A0ED-F7D4248D1960}">
      <dsp:nvSpPr>
        <dsp:cNvPr id="0" name=""/>
        <dsp:cNvSpPr/>
      </dsp:nvSpPr>
      <dsp:spPr>
        <a:xfrm>
          <a:off x="1170453" y="537931"/>
          <a:ext cx="1063338" cy="1063338"/>
        </a:xfrm>
        <a:prstGeom prst="ellipse">
          <a:avLst/>
        </a:prstGeom>
        <a:solidFill>
          <a:srgbClr val="0070C0">
            <a:alpha val="50196"/>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Arial" panose="020B0604020202020204" pitchFamily="34" charset="0"/>
              <a:ea typeface="Lato" panose="020F0502020204030203" pitchFamily="34" charset="0"/>
              <a:cs typeface="Arial" panose="020B0604020202020204" pitchFamily="34" charset="0"/>
            </a:rPr>
            <a:t>Assess and Authorize</a:t>
          </a:r>
        </a:p>
      </dsp:txBody>
      <dsp:txXfrm>
        <a:off x="1472211" y="663322"/>
        <a:ext cx="613096" cy="8125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89DFD-5B54-C4AF-6260-C2C7A2094AF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4D4A7A-1F42-FA26-DB3C-8302F3FA250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7111FDF-627B-462C-8D03-F66671D94FD0}" type="datetimeFigureOut">
              <a:rPr lang="en-US" smtClean="0"/>
              <a:t>2/28/2024</a:t>
            </a:fld>
            <a:endParaRPr lang="en-US"/>
          </a:p>
        </p:txBody>
      </p:sp>
      <p:sp>
        <p:nvSpPr>
          <p:cNvPr id="4" name="Footer Placeholder 3">
            <a:extLst>
              <a:ext uri="{FF2B5EF4-FFF2-40B4-BE49-F238E27FC236}">
                <a16:creationId xmlns:a16="http://schemas.microsoft.com/office/drawing/2014/main" id="{04D7E6F3-B5A6-7F16-9F9E-DCB8EF11820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E2D4F-6121-6E35-727C-7324D0C95C4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9BF4961-F58A-40F5-A216-04DD66982FC7}" type="slidenum">
              <a:rPr lang="en-US" smtClean="0"/>
              <a:t>‹#›</a:t>
            </a:fld>
            <a:endParaRPr lang="en-US"/>
          </a:p>
        </p:txBody>
      </p:sp>
    </p:spTree>
    <p:extLst>
      <p:ext uri="{BB962C8B-B14F-4D97-AF65-F5344CB8AC3E}">
        <p14:creationId xmlns:p14="http://schemas.microsoft.com/office/powerpoint/2010/main" val="99343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B2B406-78F8-41D9-93B6-4EEEE3EE038A}" type="datetimeFigureOut">
              <a:rPr lang="en-US" smtClean="0"/>
              <a:t>2/28/2024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233D85-C845-4111-9379-DD80C728AE4D}" type="slidenum">
              <a:rPr lang="en-US" smtClean="0"/>
              <a:t>‹#›</a:t>
            </a:fld>
            <a:endParaRPr lang="en-US"/>
          </a:p>
        </p:txBody>
      </p:sp>
    </p:spTree>
    <p:extLst>
      <p:ext uri="{BB962C8B-B14F-4D97-AF65-F5344CB8AC3E}">
        <p14:creationId xmlns:p14="http://schemas.microsoft.com/office/powerpoint/2010/main" val="126680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 name="Google Shape;97;p1: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r>
              <a:rPr lang="en-US" u="none" dirty="0"/>
              <a:t>Please add system name, PM, and date</a:t>
            </a:r>
          </a:p>
          <a:p>
            <a:pPr marL="0" marR="0" lvl="0" indent="0" algn="l" rtl="0">
              <a:lnSpc>
                <a:spcPct val="90000"/>
              </a:lnSpc>
              <a:spcBef>
                <a:spcPts val="540"/>
              </a:spcBef>
              <a:spcAft>
                <a:spcPts val="0"/>
              </a:spcAft>
              <a:buClr>
                <a:schemeClr val="dk1"/>
              </a:buClr>
              <a:buSzPts val="1800"/>
              <a:buFont typeface="Times New Roman"/>
              <a:buNone/>
            </a:pPr>
            <a:endParaRPr lang="en-US" sz="1200" dirty="0">
              <a:latin typeface="+mn-lt"/>
              <a:ea typeface="Times New Roman"/>
              <a:cs typeface="Times New Roman"/>
              <a:sym typeface="Times New Roman"/>
            </a:endParaRPr>
          </a:p>
          <a:p>
            <a:pPr marL="0" marR="0" lvl="0" indent="0" algn="l" rtl="0">
              <a:lnSpc>
                <a:spcPct val="90000"/>
              </a:lnSpc>
              <a:spcBef>
                <a:spcPts val="540"/>
              </a:spcBef>
              <a:spcAft>
                <a:spcPts val="0"/>
              </a:spcAft>
              <a:buClr>
                <a:schemeClr val="dk1"/>
              </a:buClr>
              <a:buSzPts val="1800"/>
              <a:buFont typeface="Times New Roman"/>
              <a:buNone/>
            </a:pPr>
            <a:endParaRPr lang="en-US" sz="1800" dirty="0">
              <a:latin typeface="Calibri"/>
              <a:ea typeface="Calibri"/>
              <a:cs typeface="Calibri"/>
              <a:sym typeface="Calibri"/>
            </a:endParaRPr>
          </a:p>
          <a:p>
            <a:pPr marL="0" lvl="0" indent="0" algn="l" rtl="0">
              <a:lnSpc>
                <a:spcPct val="90000"/>
              </a:lnSpc>
              <a:spcBef>
                <a:spcPts val="360"/>
              </a:spcBef>
              <a:spcAft>
                <a:spcPts val="0"/>
              </a:spcAft>
              <a:buSzPts val="1400"/>
              <a:buNone/>
            </a:pPr>
            <a:endParaRPr lang="en-US" dirty="0"/>
          </a:p>
          <a:p>
            <a:pPr marL="0" marR="0" lvl="0" indent="0" algn="l" rtl="0">
              <a:lnSpc>
                <a:spcPct val="90000"/>
              </a:lnSpc>
              <a:spcBef>
                <a:spcPts val="540"/>
              </a:spcBef>
              <a:spcAft>
                <a:spcPts val="0"/>
              </a:spcAft>
              <a:buClr>
                <a:schemeClr val="dk1"/>
              </a:buClr>
              <a:buSzPts val="1800"/>
              <a:buFont typeface="Times New Roman"/>
              <a:buNone/>
            </a:pPr>
            <a:endParaRPr sz="1200" dirty="0">
              <a:latin typeface="+mn-lt"/>
              <a:ea typeface="Times New Roman"/>
              <a:cs typeface="Times New Roman"/>
              <a:sym typeface="Times New Roman"/>
            </a:endParaRPr>
          </a:p>
          <a:p>
            <a:pPr marL="0" marR="0" lvl="0" indent="0" algn="l" rtl="0">
              <a:lnSpc>
                <a:spcPct val="90000"/>
              </a:lnSpc>
              <a:spcBef>
                <a:spcPts val="540"/>
              </a:spcBef>
              <a:spcAft>
                <a:spcPts val="0"/>
              </a:spcAft>
              <a:buClr>
                <a:schemeClr val="dk1"/>
              </a:buClr>
              <a:buSzPts val="1800"/>
              <a:buFont typeface="Times New Roman"/>
              <a:buNone/>
            </a:pPr>
            <a:endParaRPr sz="1800" dirty="0">
              <a:latin typeface="Calibri"/>
              <a:ea typeface="Calibri"/>
              <a:cs typeface="Calibri"/>
              <a:sym typeface="Calibri"/>
            </a:endParaRPr>
          </a:p>
          <a:p>
            <a:pPr marL="0" lvl="0" indent="0" algn="l" rtl="0">
              <a:lnSpc>
                <a:spcPct val="90000"/>
              </a:lnSpc>
              <a:spcBef>
                <a:spcPts val="360"/>
              </a:spcBef>
              <a:spcAft>
                <a:spcPts val="0"/>
              </a:spcAft>
              <a:buSzPts val="1400"/>
              <a:buNone/>
            </a:pPr>
            <a:endParaRPr dirty="0"/>
          </a:p>
        </p:txBody>
      </p:sp>
      <p:sp>
        <p:nvSpPr>
          <p:cNvPr id="98" name="Google Shape;98;p1: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Reference Only…replace Mission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cap="none" spc="0" dirty="0">
              <a:ln w="0"/>
              <a:solidFill>
                <a:srgbClr val="C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cap="none" spc="0" dirty="0">
              <a:ln w="0"/>
              <a:solidFill>
                <a:srgbClr val="C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cap="none" spc="0" dirty="0">
                <a:ln w="0"/>
                <a:solidFill>
                  <a:srgbClr val="C00000"/>
                </a:solidFill>
                <a:effectLst/>
              </a:rPr>
              <a:t>In this case, this program shows a second chart to outline the workloads within the system.</a:t>
            </a:r>
          </a:p>
          <a:p>
            <a:endParaRPr lang="en-US" dirty="0"/>
          </a:p>
          <a:p>
            <a:pPr marL="171450" indent="-171450">
              <a:buFont typeface="Arial" panose="020B0604020202020204" pitchFamily="34" charset="0"/>
              <a:buChar char="•"/>
            </a:pPr>
            <a:r>
              <a:rPr lang="en-US" dirty="0"/>
              <a:t>Note that this is a second authorization boundary chart, in more detail. </a:t>
            </a:r>
            <a:br>
              <a:rPr lang="en-US" dirty="0"/>
            </a:br>
            <a:endParaRPr lang="en-US" dirty="0"/>
          </a:p>
          <a:p>
            <a:pPr marL="171450" indent="-171450">
              <a:buFont typeface="Arial" panose="020B0604020202020204" pitchFamily="34" charset="0"/>
              <a:buChar char="•"/>
            </a:pPr>
            <a:r>
              <a:rPr lang="en-US" dirty="0"/>
              <a:t>It’s the Operational view of how the capability is being used, the 18 different workloads inside the capability. </a:t>
            </a:r>
            <a:br>
              <a:rPr lang="en-US" dirty="0"/>
            </a:br>
            <a:endParaRPr lang="en-US" dirty="0"/>
          </a:p>
          <a:p>
            <a:pPr marL="171450" indent="-171450">
              <a:buFont typeface="Arial" panose="020B0604020202020204" pitchFamily="34" charset="0"/>
              <a:buChar char="•"/>
            </a:pPr>
            <a:r>
              <a:rPr lang="en-US" dirty="0"/>
              <a:t>The various cloud zones of the capability (e.g. prod, ZA, ZB, etc.). This gives the AO and team an understanding of the “how” the capability being authorized is being used.</a:t>
            </a:r>
          </a:p>
        </p:txBody>
      </p:sp>
      <p:sp>
        <p:nvSpPr>
          <p:cNvPr id="4" name="Slide Number Placeholder 3"/>
          <p:cNvSpPr>
            <a:spLocks noGrp="1"/>
          </p:cNvSpPr>
          <p:nvPr>
            <p:ph type="sldNum" sz="quarter" idx="5"/>
          </p:nvPr>
        </p:nvSpPr>
        <p:spPr/>
        <p:txBody>
          <a:bodyPr/>
          <a:lstStyle/>
          <a:p>
            <a:fld id="{BAD87E54-2C4E-45BB-A144-ED56195DCD1D}" type="slidenum">
              <a:rPr lang="en-US" smtClean="0"/>
              <a:pPr/>
              <a:t>12</a:t>
            </a:fld>
            <a:endParaRPr lang="en-US"/>
          </a:p>
        </p:txBody>
      </p:sp>
    </p:spTree>
    <p:extLst>
      <p:ext uri="{BB962C8B-B14F-4D97-AF65-F5344CB8AC3E}">
        <p14:creationId xmlns:p14="http://schemas.microsoft.com/office/powerpoint/2010/main" val="10791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The authorization boundary</a:t>
            </a:r>
            <a:r>
              <a:rPr lang="en-US" baseline="0"/>
              <a:t> diagram must specifically identify what is included in the boundary.  The AO risk acceptance determination will be strictly based on threat/vulnerability pairs identified within the specific boundary. </a:t>
            </a:r>
            <a:endParaRPr lang="en-US" sz="1200"/>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13</a:t>
            </a:fld>
            <a:endParaRPr lang="en-US"/>
          </a:p>
        </p:txBody>
      </p:sp>
    </p:spTree>
    <p:extLst>
      <p:ext uri="{BB962C8B-B14F-4D97-AF65-F5344CB8AC3E}">
        <p14:creationId xmlns:p14="http://schemas.microsoft.com/office/powerpoint/2010/main" val="401861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6" name="Google Shape;186;p11: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a:solidFill>
                  <a:schemeClr val="dk1"/>
                </a:solidFill>
                <a:latin typeface="+mn-lt"/>
                <a:ea typeface="Times New Roman"/>
                <a:cs typeface="Times New Roman"/>
                <a:sym typeface="Times New Roman"/>
              </a:rPr>
              <a:t>Refer to NIST SP 800-30 DoD Risk Assessment Guide Task 2.3.1 </a:t>
            </a:r>
            <a:endParaRPr>
              <a:latin typeface="+mn-lt"/>
            </a:endParaRPr>
          </a:p>
          <a:p>
            <a:pPr marL="457200" lvl="0" indent="-228600" algn="l" rtl="0">
              <a:lnSpc>
                <a:spcPct val="100000"/>
              </a:lnSpc>
              <a:spcBef>
                <a:spcPts val="360"/>
              </a:spcBef>
              <a:spcAft>
                <a:spcPts val="0"/>
              </a:spcAft>
              <a:buSzPts val="1400"/>
              <a:buNone/>
            </a:pPr>
            <a:endParaRPr>
              <a:latin typeface="+mn-lt"/>
              <a:ea typeface="Quattrocento Sans"/>
              <a:cs typeface="Quattrocento Sans"/>
              <a:sym typeface="Quattrocento Sans"/>
            </a:endParaRPr>
          </a:p>
          <a:p>
            <a:pPr marL="457200" lvl="0" indent="-228600" algn="l" rtl="0">
              <a:lnSpc>
                <a:spcPct val="100000"/>
              </a:lnSpc>
              <a:spcBef>
                <a:spcPts val="360"/>
              </a:spcBef>
              <a:spcAft>
                <a:spcPts val="0"/>
              </a:spcAft>
              <a:buSzPts val="1400"/>
              <a:buNone/>
            </a:pPr>
            <a:r>
              <a:rPr lang="en-US">
                <a:latin typeface="+mn-lt"/>
                <a:ea typeface="Quattrocento Sans"/>
                <a:cs typeface="Quattrocento Sans"/>
                <a:sym typeface="Quattrocento Sans"/>
              </a:rPr>
              <a:t>	Risk models define the risk factors to be assessed and the relationships among those factors.  Risk factors are characteristics used in risk models as inputs to determining levels of risk in risk assessments. Risk factors are also used extensively in risk communications to highlight what strongly affects the levels of risk in particular situations, circumstances, or contexts. Typical risk factors include threat, vulnerability, impact, likelihood, and predisposing condition. Risk factors can be decomposed into more detailed characteristics (e.g., threats decomposed into threat sources and threat events). </a:t>
            </a:r>
            <a:endParaRPr>
              <a:latin typeface="+mn-lt"/>
            </a:endParaRPr>
          </a:p>
          <a:p>
            <a:pPr marL="457200" lvl="0" indent="-228600" algn="l" rtl="0">
              <a:lnSpc>
                <a:spcPct val="100000"/>
              </a:lnSpc>
              <a:spcBef>
                <a:spcPts val="360"/>
              </a:spcBef>
              <a:spcAft>
                <a:spcPts val="0"/>
              </a:spcAft>
              <a:buSzPts val="1400"/>
              <a:buNone/>
            </a:pPr>
            <a:endParaRPr>
              <a:latin typeface="+mn-lt"/>
              <a:ea typeface="Quattrocento Sans"/>
              <a:cs typeface="Quattrocento Sans"/>
              <a:sym typeface="Quattrocento Sans"/>
            </a:endParaRPr>
          </a:p>
          <a:p>
            <a:pPr marL="457200" lvl="0" indent="-228600" algn="l" rtl="0">
              <a:lnSpc>
                <a:spcPct val="100000"/>
              </a:lnSpc>
              <a:spcBef>
                <a:spcPts val="360"/>
              </a:spcBef>
              <a:spcAft>
                <a:spcPts val="0"/>
              </a:spcAft>
              <a:buSzPts val="1400"/>
              <a:buNone/>
            </a:pPr>
            <a:r>
              <a:rPr lang="en-US">
                <a:latin typeface="+mn-lt"/>
                <a:ea typeface="Quattrocento Sans"/>
                <a:cs typeface="Quattrocento Sans"/>
                <a:sym typeface="Quattrocento Sans"/>
              </a:rPr>
              <a:t>	1. The purpose of the risk framing component is to produce a risk management strategy that addresses how your organization intends to assess risk, respond to risk, and monitor risk—making explicit and transparent the risk perceptions that your organizations routinely uses in making both investment and operational decisions. The risk management strategy establishes a foundation for managing risk and delineates the boundaries for risk-based decisions within organizations.</a:t>
            </a:r>
          </a:p>
          <a:p>
            <a:pPr marL="457200" lvl="0" indent="-228600" algn="l" rtl="0">
              <a:lnSpc>
                <a:spcPct val="100000"/>
              </a:lnSpc>
              <a:spcBef>
                <a:spcPts val="360"/>
              </a:spcBef>
              <a:spcAft>
                <a:spcPts val="0"/>
              </a:spcAft>
              <a:buSzPts val="1400"/>
              <a:buNone/>
            </a:pPr>
            <a:endParaRPr lang="en-US" sz="1200">
              <a:solidFill>
                <a:schemeClr val="dk1"/>
              </a:solidFill>
              <a:latin typeface="+mn-lt"/>
              <a:ea typeface="Times New Roman"/>
              <a:cs typeface="Times New Roman"/>
              <a:sym typeface="Quattrocento Sans"/>
            </a:endParaRPr>
          </a:p>
          <a:p>
            <a:pPr marL="457200" lvl="0" indent="-228600" algn="l" rtl="0">
              <a:lnSpc>
                <a:spcPct val="100000"/>
              </a:lnSpc>
              <a:spcBef>
                <a:spcPts val="360"/>
              </a:spcBef>
              <a:spcAft>
                <a:spcPts val="0"/>
              </a:spcAft>
              <a:buSzPts val="1400"/>
              <a:buNone/>
            </a:pPr>
            <a:r>
              <a:rPr lang="en-US" sz="1200">
                <a:solidFill>
                  <a:schemeClr val="dk1"/>
                </a:solidFill>
                <a:latin typeface="+mn-lt"/>
                <a:ea typeface="Times New Roman"/>
                <a:cs typeface="Times New Roman"/>
                <a:sym typeface="Quattrocento Sans"/>
              </a:rPr>
              <a:t>	2. The purpose of the risk assessment component is to identify: (i) threats to organizations (i.e., operations, assets, or individuals) or threats directed through organizations against other organizations or the Nation; (ii) vulnerabilities internal and external to organizations; (iii) the harm (i.e., adverse impact) that may occur given the potential for threats exploiting vulnerabilities; and (iv) the likelihood that harm will occur. The result is a determination of risk (i.e., typically a function of the degree of harm and likelihood of harm occurring).</a:t>
            </a:r>
          </a:p>
          <a:p>
            <a:pPr marL="457200" lvl="0" indent="-228600" algn="l" rtl="0">
              <a:lnSpc>
                <a:spcPct val="100000"/>
              </a:lnSpc>
              <a:spcBef>
                <a:spcPts val="360"/>
              </a:spcBef>
              <a:spcAft>
                <a:spcPts val="0"/>
              </a:spcAft>
              <a:buSzPts val="1400"/>
              <a:buNone/>
            </a:pPr>
            <a:endParaRPr lang="en-US" sz="1200">
              <a:solidFill>
                <a:schemeClr val="dk1"/>
              </a:solidFill>
              <a:latin typeface="+mn-lt"/>
              <a:ea typeface="Times New Roman"/>
              <a:cs typeface="Times New Roman"/>
              <a:sym typeface="Quattrocento Sans"/>
            </a:endParaRPr>
          </a:p>
          <a:p>
            <a:pPr marL="457200" lvl="0" indent="-228600" algn="l" rtl="0">
              <a:lnSpc>
                <a:spcPct val="100000"/>
              </a:lnSpc>
              <a:spcBef>
                <a:spcPts val="360"/>
              </a:spcBef>
              <a:spcAft>
                <a:spcPts val="0"/>
              </a:spcAft>
              <a:buSzPts val="1400"/>
              <a:buNone/>
            </a:pPr>
            <a:r>
              <a:rPr lang="en-US" sz="1200">
                <a:solidFill>
                  <a:schemeClr val="dk1"/>
                </a:solidFill>
                <a:latin typeface="+mn-lt"/>
                <a:ea typeface="Times New Roman"/>
                <a:cs typeface="Times New Roman"/>
                <a:sym typeface="Quattrocento Sans"/>
              </a:rPr>
              <a:t>	3. The purpose of your organizations risk response component is to provide a consistent, organization-wide response to risk in accordance with the organizational risk frame by: (i) developing alternative courses of action for responding to risk; (ii) evaluating the alternative courses of action; (iii) determining appropriate courses of action consistent with organizational risk tolerance; and (iv) implementing risk responses based on selected courses of action.</a:t>
            </a:r>
          </a:p>
          <a:p>
            <a:pPr marL="457200" lvl="0" indent="-228600" algn="l" rtl="0">
              <a:lnSpc>
                <a:spcPct val="100000"/>
              </a:lnSpc>
              <a:spcBef>
                <a:spcPts val="360"/>
              </a:spcBef>
              <a:spcAft>
                <a:spcPts val="0"/>
              </a:spcAft>
              <a:buSzPts val="1400"/>
              <a:buNone/>
            </a:pPr>
            <a:endParaRPr lang="en-US" sz="1200">
              <a:solidFill>
                <a:schemeClr val="dk1"/>
              </a:solidFill>
              <a:latin typeface="+mn-lt"/>
              <a:ea typeface="Times New Roman"/>
              <a:cs typeface="Times New Roman"/>
              <a:sym typeface="Quattrocento Sans"/>
            </a:endParaRPr>
          </a:p>
          <a:p>
            <a:pPr marL="457200" lvl="0" indent="-228600" algn="l" rtl="0">
              <a:lnSpc>
                <a:spcPct val="100000"/>
              </a:lnSpc>
              <a:spcBef>
                <a:spcPts val="360"/>
              </a:spcBef>
              <a:spcAft>
                <a:spcPts val="0"/>
              </a:spcAft>
              <a:buSzPts val="1400"/>
              <a:buNone/>
            </a:pPr>
            <a:r>
              <a:rPr lang="en-US" sz="1200">
                <a:solidFill>
                  <a:schemeClr val="dk1"/>
                </a:solidFill>
                <a:latin typeface="+mn-lt"/>
                <a:ea typeface="Times New Roman"/>
                <a:cs typeface="Times New Roman"/>
                <a:sym typeface="Quattrocento Sans"/>
              </a:rPr>
              <a:t>	4. The purpose of your risk monitoring component is to: (i) determine the ongoing effectiveness of risk responses (consistent with the organizational risk frame); (ii) identify risk-impacting changes to organizational information systems and the environments in which the systems operate; and (iii) verify that planned risk responses are implemented and information security requirements derived from and traceable to organizational missions/business functions, federal legislation, directives, regulations, policies, standards, and guidelines are satisfied.	</a:t>
            </a:r>
            <a:endParaRPr sz="1200">
              <a:solidFill>
                <a:schemeClr val="dk1"/>
              </a:solidFill>
              <a:latin typeface="Times New Roman"/>
              <a:ea typeface="Times New Roman"/>
              <a:cs typeface="Times New Roman"/>
              <a:sym typeface="Times New Roman"/>
            </a:endParaRPr>
          </a:p>
        </p:txBody>
      </p:sp>
      <p:sp>
        <p:nvSpPr>
          <p:cNvPr id="187" name="Google Shape;187;p11: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2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mn-lt"/>
              </a:rPr>
              <a:t>Defer to NIST SP 800-30 Rev1; NIST SP 800-53 Rev4; NIST SP 800-39; CNSSI 4009-2015</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rPr>
              <a:t>First and Foremost…  THINK OUTSIDE THE BOX! Don’t rely on a checklist approach when conducting your analysis and assessments. </a:t>
            </a:r>
            <a:endParaRPr sz="1200">
              <a:latin typeface="+mn-lt"/>
            </a:endParaRPr>
          </a:p>
          <a:p>
            <a:pPr marL="0" lvl="0" indent="0" algn="l" rtl="0">
              <a:lnSpc>
                <a:spcPct val="100000"/>
              </a:lnSpc>
              <a:spcBef>
                <a:spcPts val="360"/>
              </a:spcBef>
              <a:spcAft>
                <a:spcPts val="0"/>
              </a:spcAft>
              <a:buSzPts val="1400"/>
              <a:buNone/>
            </a:pPr>
            <a:endParaRPr sz="1200">
              <a:latin typeface="+mn-lt"/>
            </a:endParaRPr>
          </a:p>
          <a:p>
            <a:pPr marL="0" lvl="0" indent="0" algn="l" rtl="0">
              <a:lnSpc>
                <a:spcPct val="100000"/>
              </a:lnSpc>
              <a:spcBef>
                <a:spcPts val="360"/>
              </a:spcBef>
              <a:spcAft>
                <a:spcPts val="0"/>
              </a:spcAft>
              <a:buSzPts val="1400"/>
              <a:buNone/>
            </a:pPr>
            <a:r>
              <a:rPr lang="en-US" sz="1200">
                <a:latin typeface="+mn-lt"/>
              </a:rPr>
              <a:t>Leveraging the tools and resources available to you via RMF will ensure that you are mitigating the necessary risks from a DoD standard, but you MUST always look at each assessment individually and ensure that it is properly tailored to meet the amount of security that makes the most strategic and mission sense moving forward.</a:t>
            </a:r>
          </a:p>
          <a:p>
            <a:pPr marL="0" lvl="0" indent="0" algn="l" rtl="0">
              <a:lnSpc>
                <a:spcPct val="100000"/>
              </a:lnSpc>
              <a:spcBef>
                <a:spcPts val="360"/>
              </a:spcBef>
              <a:spcAft>
                <a:spcPts val="0"/>
              </a:spcAft>
              <a:buSzPts val="1400"/>
              <a:buNone/>
            </a:pPr>
            <a:endParaRPr lang="en-US" sz="1200">
              <a:latin typeface="+mn-lt"/>
            </a:endParaRPr>
          </a:p>
          <a:p>
            <a:pPr marL="0" lvl="0" indent="0" algn="l" rtl="0">
              <a:lnSpc>
                <a:spcPct val="100000"/>
              </a:lnSpc>
              <a:spcBef>
                <a:spcPts val="360"/>
              </a:spcBef>
              <a:spcAft>
                <a:spcPts val="0"/>
              </a:spcAft>
              <a:buSzPts val="1400"/>
              <a:buNone/>
            </a:pPr>
            <a:r>
              <a:rPr lang="en-US" b="1" u="sng"/>
              <a:t>How</a:t>
            </a:r>
          </a:p>
          <a:p>
            <a:pPr marL="0" lvl="0" indent="0" algn="l" rtl="0">
              <a:lnSpc>
                <a:spcPct val="100000"/>
              </a:lnSpc>
              <a:spcBef>
                <a:spcPts val="360"/>
              </a:spcBef>
              <a:spcAft>
                <a:spcPts val="0"/>
              </a:spcAft>
              <a:buSzPts val="1400"/>
              <a:buNone/>
            </a:pPr>
            <a:r>
              <a:rPr lang="en-US"/>
              <a:t>Analysis approaches differ with respect to the orientation or starting point of the risk assessment, level of detail in the assessment, and how risks due to similar threat scenarios are treated. An analysis approach can be: (i) threat-oriented; (ii) asset/impact-oriented; or (iii) vulnerability-oriented.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b="1" u="sng"/>
              <a:t>Why</a:t>
            </a:r>
          </a:p>
          <a:p>
            <a:pPr marL="0" lvl="0" indent="0" algn="l" rtl="0">
              <a:lnSpc>
                <a:spcPct val="100000"/>
              </a:lnSpc>
              <a:spcBef>
                <a:spcPts val="360"/>
              </a:spcBef>
              <a:spcAft>
                <a:spcPts val="0"/>
              </a:spcAft>
              <a:buSzPts val="1400"/>
              <a:buNone/>
            </a:pPr>
            <a:r>
              <a:rPr lang="en-US"/>
              <a:t>A threat-oriented approach starts with the identification of threat sources and threat events and focuses on the development of threat scenarios; vulnerabilities are identified in the context of threats, and for adversarial threats, impacts are identified based on adversary intent.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An asset/impact-oriented approach starts with the identification of impacts or consequences of concern and critical assets, possibly using the results of a mission or business impact analyses and identifying threat events that could lead to and/or threat sources that could seek those impacts or consequences.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A vulnerability-oriented approach starts with a set of predisposing conditions or exploitable weaknesses/deficiencies in organizational information systems or the environments in which the systems operate and identifies threat events that could exercise those vulnerabilities together with possible consequences of vulnerabilities being exercised. Each analysis approach takes into consideration the same risk factors, and thus entails the same set of risk assessment activities, albeit in different order.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Differences in the starting point of the risk assessment can potentially bias the results, causing some risks not to be identified. Therefore, identification of risks from a second orientation (e.g., complementing a threat-oriented analysis approach with an asset/impact-oriented analysis approach) can improve the rigor and effectiveness of the analysis.</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b="1" u="sng"/>
              <a:t>CRA Recommendation</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sz="1200">
                <a:latin typeface="+mn-lt"/>
              </a:rPr>
              <a:t>Based on the Body of Evidence provided, the CRA must be able to summarize risk assessment results, in a form that enables decision makers to quickly understand the overall risk, while considering the number of threat events for different combinations of likelihood and impact, the relative proportion of threat events at different risk levels.</a:t>
            </a:r>
          </a:p>
          <a:p>
            <a:pPr marL="0" lvl="0" indent="0" algn="l" rtl="0">
              <a:lnSpc>
                <a:spcPct val="100000"/>
              </a:lnSpc>
              <a:spcBef>
                <a:spcPts val="360"/>
              </a:spcBef>
              <a:spcAft>
                <a:spcPts val="0"/>
              </a:spcAft>
              <a:buSzPts val="1400"/>
              <a:buNone/>
            </a:pPr>
            <a:endParaRPr lang="en-US" sz="1200">
              <a:latin typeface="+mn-lt"/>
            </a:endParaRPr>
          </a:p>
          <a:p>
            <a:pPr marL="0" lvl="0" indent="0" algn="l" rtl="0">
              <a:lnSpc>
                <a:spcPct val="100000"/>
              </a:lnSpc>
              <a:spcBef>
                <a:spcPts val="360"/>
              </a:spcBef>
              <a:spcAft>
                <a:spcPts val="0"/>
              </a:spcAft>
              <a:buSzPts val="1400"/>
              <a:buNone/>
            </a:pPr>
            <a:endParaRPr sz="1200">
              <a:latin typeface="+mn-lt"/>
            </a:endParaRPr>
          </a:p>
          <a:p>
            <a:pPr marL="0" lvl="0" indent="0" algn="l" rtl="0">
              <a:lnSpc>
                <a:spcPct val="100000"/>
              </a:lnSpc>
              <a:spcBef>
                <a:spcPts val="360"/>
              </a:spcBef>
              <a:spcAft>
                <a:spcPts val="0"/>
              </a:spcAft>
              <a:buSzPts val="1400"/>
              <a:buNone/>
            </a:pPr>
            <a:endParaRPr sz="1200">
              <a:latin typeface="+mn-lt"/>
            </a:endParaRPr>
          </a:p>
        </p:txBody>
      </p:sp>
      <p:sp>
        <p:nvSpPr>
          <p:cNvPr id="265" name="Google Shape;265;p2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2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mn-lt"/>
              </a:rPr>
              <a:t>Defer to NIST SP 800-30 Rev1; NIST SP 800-53 Rev4; NIST SP 800-39; CNSSI 4009-2015</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rPr>
              <a:t>First and Foremost…  THINK OUTSIDE THE BOX! Don’t rely on a checklist approach when conducting your analysis and assessments. </a:t>
            </a:r>
            <a:endParaRPr sz="1200">
              <a:latin typeface="+mn-lt"/>
            </a:endParaRPr>
          </a:p>
          <a:p>
            <a:pPr marL="0" lvl="0" indent="0" algn="l" rtl="0">
              <a:lnSpc>
                <a:spcPct val="100000"/>
              </a:lnSpc>
              <a:spcBef>
                <a:spcPts val="360"/>
              </a:spcBef>
              <a:spcAft>
                <a:spcPts val="0"/>
              </a:spcAft>
              <a:buSzPts val="1400"/>
              <a:buNone/>
            </a:pPr>
            <a:endParaRPr sz="1200">
              <a:latin typeface="+mn-lt"/>
            </a:endParaRPr>
          </a:p>
          <a:p>
            <a:pPr marL="0" lvl="0" indent="0" algn="l" rtl="0">
              <a:lnSpc>
                <a:spcPct val="100000"/>
              </a:lnSpc>
              <a:spcBef>
                <a:spcPts val="360"/>
              </a:spcBef>
              <a:spcAft>
                <a:spcPts val="0"/>
              </a:spcAft>
              <a:buSzPts val="1400"/>
              <a:buNone/>
            </a:pPr>
            <a:r>
              <a:rPr lang="en-US" sz="1200">
                <a:latin typeface="+mn-lt"/>
              </a:rPr>
              <a:t>Leveraging the tools and resources available to you via RMF will ensure that you are mitigating the necessary risks from a DoD standard, but you MUST always look at each assessment individually and ensure that it is properly tailored to meet the amount of security that makes the most strategic and mission sense moving forward.</a:t>
            </a:r>
          </a:p>
          <a:p>
            <a:pPr marL="0" lvl="0" indent="0" algn="l" rtl="0">
              <a:lnSpc>
                <a:spcPct val="100000"/>
              </a:lnSpc>
              <a:spcBef>
                <a:spcPts val="360"/>
              </a:spcBef>
              <a:spcAft>
                <a:spcPts val="0"/>
              </a:spcAft>
              <a:buSzPts val="1400"/>
              <a:buNone/>
            </a:pPr>
            <a:endParaRPr lang="en-US" sz="1200">
              <a:latin typeface="+mn-lt"/>
            </a:endParaRPr>
          </a:p>
          <a:p>
            <a:pPr marL="0" lvl="0" indent="0" algn="l" rtl="0">
              <a:lnSpc>
                <a:spcPct val="100000"/>
              </a:lnSpc>
              <a:spcBef>
                <a:spcPts val="360"/>
              </a:spcBef>
              <a:spcAft>
                <a:spcPts val="0"/>
              </a:spcAft>
              <a:buSzPts val="1400"/>
              <a:buNone/>
            </a:pPr>
            <a:r>
              <a:rPr lang="en-US" b="1" u="sng"/>
              <a:t>How</a:t>
            </a:r>
          </a:p>
          <a:p>
            <a:pPr marL="0" lvl="0" indent="0" algn="l" rtl="0">
              <a:lnSpc>
                <a:spcPct val="100000"/>
              </a:lnSpc>
              <a:spcBef>
                <a:spcPts val="360"/>
              </a:spcBef>
              <a:spcAft>
                <a:spcPts val="0"/>
              </a:spcAft>
              <a:buSzPts val="1400"/>
              <a:buNone/>
            </a:pPr>
            <a:r>
              <a:rPr lang="en-US"/>
              <a:t>Analysis approaches differ with respect to the orientation or starting point of the risk assessment, level of detail in the assessment, and how risks due to similar threat scenarios are treated. An analysis approach can be: (i) threat-oriented; (ii) asset/impact-oriented; or (iii) vulnerability-oriented.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b="1" u="sng"/>
              <a:t>Why</a:t>
            </a:r>
          </a:p>
          <a:p>
            <a:pPr marL="0" lvl="0" indent="0" algn="l" rtl="0">
              <a:lnSpc>
                <a:spcPct val="100000"/>
              </a:lnSpc>
              <a:spcBef>
                <a:spcPts val="360"/>
              </a:spcBef>
              <a:spcAft>
                <a:spcPts val="0"/>
              </a:spcAft>
              <a:buSzPts val="1400"/>
              <a:buNone/>
            </a:pPr>
            <a:r>
              <a:rPr lang="en-US"/>
              <a:t>A threat-oriented approach starts with the identification of threat sources and threat events and focuses on the development of threat scenarios; vulnerabilities are identified in the context of threats, and for adversarial threats, impacts are identified based on adversary intent.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An asset/impact-oriented approach starts with the identification of impacts or consequences of concern and critical assets, possibly using the results of a mission or business impact analyses and identifying threat events that could lead to and/or threat sources that could seek those impacts or consequences.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A vulnerability-oriented approach starts with a set of predisposing conditions or exploitable weaknesses/deficiencies in organizational information systems or the environments in which the systems operate and identifies threat events that could exercise those vulnerabilities together with possible consequences of vulnerabilities being exercised. Each analysis approach takes into consideration the same risk factors, and thus entails the same set of risk assessment activities, albeit in different order.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Differences in the starting point of the risk assessment can potentially bias the results, causing some risks not to be identified. Therefore, identification of risks from a second orientation (e.g., complementing a threat-oriented analysis approach with an asset/impact-oriented analysis approach) can improve the rigor and effectiveness of the analysis.</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b="1" u="sng"/>
              <a:t>CRA Recommendation</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sz="1200">
                <a:latin typeface="+mn-lt"/>
              </a:rPr>
              <a:t>Based on the Body of Evidence provided, the CRA must be able to summarize risk assessment results, in a form that enables decision makers to quickly understand the overall risk, while considering the number of threat events for different combinations of likelihood and impact, the relative proportion of threat events at different risk levels.</a:t>
            </a:r>
          </a:p>
          <a:p>
            <a:pPr marL="0" lvl="0" indent="0" algn="l" rtl="0">
              <a:lnSpc>
                <a:spcPct val="100000"/>
              </a:lnSpc>
              <a:spcBef>
                <a:spcPts val="360"/>
              </a:spcBef>
              <a:spcAft>
                <a:spcPts val="0"/>
              </a:spcAft>
              <a:buSzPts val="1400"/>
              <a:buNone/>
            </a:pPr>
            <a:endParaRPr lang="en-US" sz="1200">
              <a:latin typeface="+mn-lt"/>
            </a:endParaRPr>
          </a:p>
          <a:p>
            <a:pPr marL="0" lvl="0" indent="0" algn="l" rtl="0">
              <a:lnSpc>
                <a:spcPct val="100000"/>
              </a:lnSpc>
              <a:spcBef>
                <a:spcPts val="360"/>
              </a:spcBef>
              <a:spcAft>
                <a:spcPts val="0"/>
              </a:spcAft>
              <a:buSzPts val="1400"/>
              <a:buNone/>
            </a:pPr>
            <a:endParaRPr sz="1200">
              <a:latin typeface="+mn-lt"/>
            </a:endParaRPr>
          </a:p>
          <a:p>
            <a:pPr marL="0" lvl="0" indent="0" algn="l" rtl="0">
              <a:lnSpc>
                <a:spcPct val="100000"/>
              </a:lnSpc>
              <a:spcBef>
                <a:spcPts val="360"/>
              </a:spcBef>
              <a:spcAft>
                <a:spcPts val="0"/>
              </a:spcAft>
              <a:buSzPts val="1400"/>
              <a:buNone/>
            </a:pPr>
            <a:endParaRPr sz="1200">
              <a:latin typeface="+mn-lt"/>
            </a:endParaRPr>
          </a:p>
        </p:txBody>
      </p:sp>
      <p:sp>
        <p:nvSpPr>
          <p:cNvPr id="265" name="Google Shape;265;p2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3410957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Larger than just pen test view. More overall testing view.</a:t>
            </a:r>
          </a:p>
        </p:txBody>
      </p:sp>
      <p:sp>
        <p:nvSpPr>
          <p:cNvPr id="4" name="Slide Number Placeholder 3"/>
          <p:cNvSpPr>
            <a:spLocks noGrp="1"/>
          </p:cNvSpPr>
          <p:nvPr>
            <p:ph type="sldNum" sz="quarter" idx="5"/>
          </p:nvPr>
        </p:nvSpPr>
        <p:spPr/>
        <p:txBody>
          <a:bodyPr/>
          <a:lstStyle/>
          <a:p>
            <a:fld id="{BAD87E54-2C4E-45BB-A144-ED56195DCD1D}" type="slidenum">
              <a:rPr lang="en-US" smtClean="0"/>
              <a:pPr/>
              <a:t>19</a:t>
            </a:fld>
            <a:endParaRPr lang="en-US"/>
          </a:p>
        </p:txBody>
      </p:sp>
    </p:spTree>
    <p:extLst>
      <p:ext uri="{BB962C8B-B14F-4D97-AF65-F5344CB8AC3E}">
        <p14:creationId xmlns:p14="http://schemas.microsoft.com/office/powerpoint/2010/main" val="2128709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Google Shape;236;p1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fontScale="92500" lnSpcReduction="10000"/>
          </a:bodyPr>
          <a:lstStyle/>
          <a:p>
            <a:pPr algn="l"/>
            <a:r>
              <a:rPr lang="en-US" b="0" i="0" u="none" cap="none" spc="0">
                <a:ln w="0"/>
                <a:solidFill>
                  <a:srgbClr val="C00000"/>
                </a:solidFill>
                <a:effectLst/>
              </a:rPr>
              <a:t>This chart and the next chart will show what pen tests or other tests are planned and when. There is a holistic site picture.</a:t>
            </a:r>
          </a:p>
          <a:p>
            <a:pPr algn="l"/>
            <a:r>
              <a:rPr lang="en-US" i="0" u="none">
                <a:ln w="0"/>
                <a:solidFill>
                  <a:srgbClr val="C00000"/>
                </a:solidFill>
                <a:effectLst/>
              </a:rPr>
              <a:t>Could also be augmented by a traditional schedule view</a:t>
            </a:r>
          </a:p>
          <a:p>
            <a:pPr algn="l"/>
            <a:endParaRPr lang="en-US" b="0" i="1" u="sng" cap="none" spc="0">
              <a:ln w="0"/>
              <a:solidFill>
                <a:srgbClr val="C00000"/>
              </a:solidFill>
              <a:effectLst>
                <a:outerShdw blurRad="38100" dist="19050" dir="2700000" algn="tl" rotWithShape="0">
                  <a:schemeClr val="dk1">
                    <a:alpha val="40000"/>
                  </a:schemeClr>
                </a:outerShdw>
              </a:effectLst>
            </a:endParaRPr>
          </a:p>
          <a:p>
            <a:pPr marL="171450" indent="-171450" algn="l">
              <a:buFont typeface="Arial" panose="020B0604020202020204" pitchFamily="34" charset="0"/>
              <a:buChar char="•"/>
            </a:pPr>
            <a:r>
              <a:rPr lang="en-US" sz="1200">
                <a:solidFill>
                  <a:srgbClr val="0070C0"/>
                </a:solidFill>
              </a:rPr>
              <a:t>Provide stakeholder agreed upon Testing Schedule in support of this specific effort</a:t>
            </a:r>
            <a:endParaRPr lang="en-US" sz="1200" b="0" i="1" u="sng" cap="none" spc="0">
              <a:ln w="0"/>
              <a:solidFill>
                <a:srgbClr val="C00000"/>
              </a:solidFill>
              <a:effectLst>
                <a:outerShdw blurRad="38100" dist="19050" dir="2700000" algn="tl" rotWithShape="0">
                  <a:schemeClr val="dk1">
                    <a:alpha val="40000"/>
                  </a:schemeClr>
                </a:outerShdw>
              </a:effectLst>
            </a:endParaRPr>
          </a:p>
          <a:p>
            <a:pPr algn="l"/>
            <a:endParaRPr lang="en-US" sz="1200" b="0" i="1" u="sng" cap="none" spc="0">
              <a:ln w="0"/>
              <a:solidFill>
                <a:srgbClr val="C00000"/>
              </a:solidFill>
              <a:effectLst>
                <a:outerShdw blurRad="38100" dist="19050" dir="2700000" algn="tl" rotWithShape="0">
                  <a:schemeClr val="dk1">
                    <a:alpha val="40000"/>
                  </a:schemeClr>
                </a:outerShdw>
              </a:effectLst>
            </a:endParaRPr>
          </a:p>
          <a:p>
            <a:pPr marL="171450" indent="-171450" algn="l">
              <a:buFont typeface="Arial" panose="020B0604020202020204" pitchFamily="34" charset="0"/>
              <a:buChar char="•"/>
            </a:pPr>
            <a:r>
              <a:rPr lang="en-US" sz="1200">
                <a:solidFill>
                  <a:srgbClr val="0070C0"/>
                </a:solidFill>
              </a:rPr>
              <a:t>If testing has been completed, provide results via appropriate channels.&gt;</a:t>
            </a:r>
            <a:endParaRPr lang="en-US" b="0" i="1" u="sng" cap="none" spc="0">
              <a:ln w="0"/>
              <a:solidFill>
                <a:srgbClr val="C00000"/>
              </a:solidFill>
              <a:effectLst>
                <a:outerShdw blurRad="38100" dist="19050" dir="2700000" algn="tl" rotWithShape="0">
                  <a:schemeClr val="dk1">
                    <a:alpha val="40000"/>
                  </a:schemeClr>
                </a:outerShdw>
              </a:effectLst>
            </a:endParaRPr>
          </a:p>
          <a:p>
            <a:pPr marL="0" lvl="0" indent="0" algn="l" rtl="0">
              <a:lnSpc>
                <a:spcPct val="70000"/>
              </a:lnSpc>
              <a:spcBef>
                <a:spcPts val="333"/>
              </a:spcBef>
              <a:spcAft>
                <a:spcPts val="0"/>
              </a:spcAft>
              <a:buSzPts val="1400"/>
              <a:buNone/>
            </a:pPr>
            <a:endParaRPr lang="en-US" sz="1200">
              <a:latin typeface="+mn-lt"/>
            </a:endParaRPr>
          </a:p>
          <a:p>
            <a:pPr marL="0" lvl="0" indent="0" algn="l" rtl="0">
              <a:lnSpc>
                <a:spcPct val="70000"/>
              </a:lnSpc>
              <a:spcBef>
                <a:spcPts val="333"/>
              </a:spcBef>
              <a:spcAft>
                <a:spcPts val="0"/>
              </a:spcAft>
              <a:buSzPts val="1400"/>
              <a:buNone/>
            </a:pPr>
            <a:endParaRPr lang="en-US" sz="1200">
              <a:latin typeface="+mn-lt"/>
            </a:endParaRPr>
          </a:p>
          <a:p>
            <a:pPr marL="0" lvl="0" indent="0" algn="l" rtl="0">
              <a:lnSpc>
                <a:spcPct val="70000"/>
              </a:lnSpc>
              <a:spcBef>
                <a:spcPts val="333"/>
              </a:spcBef>
              <a:spcAft>
                <a:spcPts val="0"/>
              </a:spcAft>
              <a:buSzPts val="1400"/>
              <a:buNone/>
            </a:pPr>
            <a:r>
              <a:rPr lang="en-US" sz="1200">
                <a:latin typeface="+mn-lt"/>
              </a:rPr>
              <a:t>Please see NIST SP 800-115, Technical Guide to Information Security Testing and Assessment</a:t>
            </a:r>
            <a:endParaRPr sz="1200">
              <a:latin typeface="+mn-lt"/>
            </a:endParaRPr>
          </a:p>
          <a:p>
            <a:pPr marL="0" lvl="0" indent="0" algn="l" rtl="0">
              <a:lnSpc>
                <a:spcPct val="70000"/>
              </a:lnSpc>
              <a:spcBef>
                <a:spcPts val="333"/>
              </a:spcBef>
              <a:spcAft>
                <a:spcPts val="0"/>
              </a:spcAft>
              <a:buSzPts val="1400"/>
              <a:buNone/>
            </a:pPr>
            <a:endParaRPr sz="1200">
              <a:latin typeface="+mn-lt"/>
            </a:endParaRPr>
          </a:p>
          <a:p>
            <a:pPr marL="0" marR="0" lvl="0" indent="0" algn="l" rtl="0">
              <a:lnSpc>
                <a:spcPct val="77000"/>
              </a:lnSpc>
              <a:spcBef>
                <a:spcPts val="0"/>
              </a:spcBef>
              <a:spcAft>
                <a:spcPts val="0"/>
              </a:spcAft>
              <a:buSzPts val="1400"/>
              <a:buNone/>
            </a:pPr>
            <a:r>
              <a:rPr lang="en-US" sz="1200">
                <a:latin typeface="+mn-lt"/>
                <a:ea typeface="Times New Roman"/>
                <a:cs typeface="Times New Roman"/>
                <a:sym typeface="Times New Roman"/>
              </a:rPr>
              <a:t>A penetration test, aka known as a “Pen test” or “Ethical Hacking”, is an authorized simulated cyberattack on an Information System, performed to evaluate the security state of the system.  </a:t>
            </a:r>
            <a:endParaRPr sz="1200">
              <a:latin typeface="+mn-lt"/>
            </a:endParaRPr>
          </a:p>
          <a:p>
            <a:pPr marL="0" marR="0" lvl="0" indent="0" algn="l" rtl="0">
              <a:lnSpc>
                <a:spcPct val="77000"/>
              </a:lnSpc>
              <a:spcBef>
                <a:spcPts val="0"/>
              </a:spcBef>
              <a:spcAft>
                <a:spcPts val="0"/>
              </a:spcAft>
              <a:buSzPts val="1400"/>
              <a:buNone/>
            </a:pPr>
            <a:endParaRPr lang="en-US"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r>
              <a:rPr lang="en-US" sz="1800">
                <a:solidFill>
                  <a:srgbClr val="000000"/>
                </a:solidFill>
                <a:effectLst/>
                <a:latin typeface="Times New Roman" panose="02020603050405020304" pitchFamily="18" charset="0"/>
                <a:ea typeface="Times New Roman" panose="02020603050405020304" pitchFamily="18" charset="0"/>
              </a:rPr>
              <a:t>Pen testing is an augmentation to the overall risk assessment and continuous monitoring.  Not stand-alone or separate but augmented.</a:t>
            </a:r>
            <a:endParaRPr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endParaRPr lang="en-US"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r>
              <a:rPr lang="en-US" sz="1200">
                <a:latin typeface="+mn-lt"/>
                <a:ea typeface="Times New Roman"/>
                <a:cs typeface="Times New Roman"/>
                <a:sym typeface="Times New Roman"/>
              </a:rPr>
              <a:t>Coordinate and schedule with your contracted Pen testing team to ensure that you are getting your Information System Pen testing accomplished and the findings of the Pen test are published to the organization that are submitted up as part of the Authorizing Officials required Body of Evidence.</a:t>
            </a:r>
            <a:endParaRPr sz="1200">
              <a:latin typeface="+mn-lt"/>
              <a:ea typeface="Calibri"/>
              <a:cs typeface="Calibri"/>
              <a:sym typeface="Calibri"/>
            </a:endParaRPr>
          </a:p>
          <a:p>
            <a:pPr marL="0" lvl="0" indent="0" algn="l" rtl="0">
              <a:lnSpc>
                <a:spcPct val="70000"/>
              </a:lnSpc>
              <a:spcBef>
                <a:spcPts val="1133"/>
              </a:spcBef>
              <a:spcAft>
                <a:spcPts val="0"/>
              </a:spcAft>
              <a:buSzPts val="1400"/>
              <a:buNone/>
            </a:pPr>
            <a:endParaRPr sz="1200">
              <a:latin typeface="+mn-lt"/>
            </a:endParaRPr>
          </a:p>
          <a:p>
            <a:pPr marL="0" lvl="0" indent="0" algn="l" rtl="0">
              <a:lnSpc>
                <a:spcPct val="70000"/>
              </a:lnSpc>
              <a:spcBef>
                <a:spcPts val="333"/>
              </a:spcBef>
              <a:spcAft>
                <a:spcPts val="0"/>
              </a:spcAft>
              <a:buSzPts val="1400"/>
              <a:buNone/>
            </a:pPr>
            <a:r>
              <a:rPr lang="en-US" sz="1200" b="0" i="0">
                <a:solidFill>
                  <a:srgbClr val="FFFFFF"/>
                </a:solidFill>
                <a:latin typeface="+mn-lt"/>
                <a:ea typeface="Quattrocento Sans"/>
                <a:cs typeface="Quattrocento Sans"/>
                <a:sym typeface="Quattrocento Sans"/>
              </a:rPr>
              <a:t>Penetration testing usually relies on performing both network port/service identification and vulnerability scanning to identify hosts and services that may be targets for future penetration. Also, multiple technical ways exist to meet an assessment requirement, such as determining whether patches have been applied properly.</a:t>
            </a:r>
            <a:endParaRPr sz="1200" b="0" i="0">
              <a:solidFill>
                <a:srgbClr val="FFFFFF"/>
              </a:solidFill>
              <a:latin typeface="+mn-lt"/>
              <a:ea typeface="Quattrocento Sans"/>
              <a:cs typeface="Quattrocento Sans"/>
              <a:sym typeface="Quattrocento Sans"/>
            </a:endParaRPr>
          </a:p>
          <a:p>
            <a:pPr marL="0" lvl="0" indent="0" algn="l" rtl="0">
              <a:lnSpc>
                <a:spcPct val="70000"/>
              </a:lnSpc>
              <a:spcBef>
                <a:spcPts val="1133"/>
              </a:spcBef>
              <a:spcAft>
                <a:spcPts val="0"/>
              </a:spcAft>
              <a:buSzPts val="1400"/>
              <a:buNone/>
            </a:pPr>
            <a:endParaRPr sz="943"/>
          </a:p>
        </p:txBody>
      </p:sp>
      <p:sp>
        <p:nvSpPr>
          <p:cNvPr id="237" name="Google Shape;237;p1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
        <p:nvSpPr>
          <p:cNvPr id="238" name="Google Shape;238;p17:notes"/>
          <p:cNvSpPr txBox="1">
            <a:spLocks noGrp="1"/>
          </p:cNvSpPr>
          <p:nvPr>
            <p:ph type="ftr" idx="11"/>
          </p:nvPr>
        </p:nvSpPr>
        <p:spPr>
          <a:xfrm>
            <a:off x="4" y="8823431"/>
            <a:ext cx="3003549" cy="460187"/>
          </a:xfrm>
          <a:prstGeom prst="rect">
            <a:avLst/>
          </a:prstGeom>
          <a:noFill/>
          <a:ln>
            <a:noFill/>
          </a:ln>
        </p:spPr>
        <p:txBody>
          <a:bodyPr spcFirstLastPara="1" wrap="square" lIns="92150" tIns="46075" rIns="92150" bIns="46075" anchor="b" anchorCtr="0">
            <a:noAutofit/>
          </a:bodyPr>
          <a:lstStyle/>
          <a:p>
            <a:pPr marL="0" lvl="0" indent="0" algn="l" rtl="0">
              <a:lnSpc>
                <a:spcPct val="100000"/>
              </a:lnSpc>
              <a:spcBef>
                <a:spcPts val="0"/>
              </a:spcBef>
              <a:spcAft>
                <a:spcPts val="0"/>
              </a:spcAft>
              <a:buSzPts val="1400"/>
              <a:buNone/>
            </a:pPr>
            <a:r>
              <a:rPr lang="en-US"/>
              <a:t>FOUO</a:t>
            </a:r>
            <a:endParaRPr/>
          </a:p>
        </p:txBody>
      </p:sp>
      <p:sp>
        <p:nvSpPr>
          <p:cNvPr id="239" name="Google Shape;239;p17:notes"/>
          <p:cNvSpPr txBox="1">
            <a:spLocks noGrp="1"/>
          </p:cNvSpPr>
          <p:nvPr>
            <p:ph type="hdr" idx="3"/>
          </p:nvPr>
        </p:nvSpPr>
        <p:spPr>
          <a:xfrm>
            <a:off x="4" y="1"/>
            <a:ext cx="3003549" cy="460187"/>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FOUO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p15: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0000"/>
              </a:lnSpc>
              <a:spcBef>
                <a:spcPts val="0"/>
              </a:spcBef>
              <a:spcAft>
                <a:spcPts val="0"/>
              </a:spcAft>
              <a:buClr>
                <a:schemeClr val="dk1"/>
              </a:buClr>
              <a:buSzPts val="300"/>
              <a:buFont typeface="Times New Roman"/>
              <a:buNone/>
              <a:tabLst/>
              <a:defRPr/>
            </a:pPr>
            <a:r>
              <a:rPr lang="en-US" sz="1200" b="1">
                <a:latin typeface="+mn-lt"/>
              </a:rPr>
              <a:t>Reference Only, replace with your programs Risk Scale Summary diagram.</a:t>
            </a:r>
          </a:p>
          <a:p>
            <a:pPr marL="0" marR="0" lvl="0" indent="0" algn="l" rtl="0">
              <a:lnSpc>
                <a:spcPct val="80000"/>
              </a:lnSpc>
              <a:spcBef>
                <a:spcPts val="0"/>
              </a:spcBef>
              <a:spcAft>
                <a:spcPts val="0"/>
              </a:spcAft>
              <a:buClr>
                <a:schemeClr val="dk1"/>
              </a:buClr>
              <a:buSzPts val="300"/>
              <a:buFont typeface="Times New Roman"/>
              <a:buNone/>
            </a:pPr>
            <a:endParaRPr lang="en-US" sz="1200">
              <a:latin typeface="+mn-lt"/>
            </a:endParaRPr>
          </a:p>
          <a:p>
            <a:pPr marL="0" marR="0" lvl="0" indent="0" algn="l" rtl="0">
              <a:lnSpc>
                <a:spcPct val="80000"/>
              </a:lnSpc>
              <a:spcBef>
                <a:spcPts val="0"/>
              </a:spcBef>
              <a:spcAft>
                <a:spcPts val="0"/>
              </a:spcAft>
              <a:buClr>
                <a:schemeClr val="dk1"/>
              </a:buClr>
              <a:buSzPts val="300"/>
              <a:buFont typeface="Times New Roman"/>
              <a:buNone/>
            </a:pPr>
            <a:r>
              <a:rPr lang="en-US" sz="1200">
                <a:latin typeface="+mn-lt"/>
              </a:rPr>
              <a:t>This table is from the DoD Risk Assessment Guide based on NIST SP 800-30, but reference NIST SP 800-39, Managing Information Security Risk to determine Level of Impact..</a:t>
            </a:r>
            <a:endParaRPr sz="1200">
              <a:latin typeface="+mn-lt"/>
            </a:endParaRPr>
          </a:p>
          <a:p>
            <a:pPr marL="0" lvl="0" indent="0" algn="l" rtl="0">
              <a:lnSpc>
                <a:spcPct val="80000"/>
              </a:lnSpc>
              <a:spcBef>
                <a:spcPts val="90"/>
              </a:spcBef>
              <a:spcAft>
                <a:spcPts val="0"/>
              </a:spcAft>
              <a:buSzPts val="1400"/>
              <a:buNone/>
            </a:pPr>
            <a:endParaRPr sz="1200">
              <a:latin typeface="+mn-lt"/>
            </a:endParaRPr>
          </a:p>
          <a:p>
            <a:pPr marL="0" lvl="0" indent="0" algn="l" rtl="0">
              <a:lnSpc>
                <a:spcPct val="80000"/>
              </a:lnSpc>
              <a:spcBef>
                <a:spcPts val="360"/>
              </a:spcBef>
              <a:spcAft>
                <a:spcPts val="0"/>
              </a:spcAft>
              <a:buClr>
                <a:schemeClr val="dk1"/>
              </a:buClr>
              <a:buSzPts val="300"/>
              <a:buFont typeface="Times New Roman"/>
              <a:buNone/>
            </a:pPr>
            <a:r>
              <a:rPr lang="en-US" sz="1200" b="0" i="0">
                <a:solidFill>
                  <a:srgbClr val="FFFFFF"/>
                </a:solidFill>
                <a:latin typeface="+mn-lt"/>
                <a:ea typeface="Quattrocento Sans"/>
                <a:cs typeface="Quattrocento Sans"/>
                <a:sym typeface="Quattrocento Sans"/>
              </a:rPr>
              <a:t>COMMUNICATE RISK ASSESSMENT RESULTS - TASK 3-1: Communicate risk assessment results to organizational decision makers to support risk responses.</a:t>
            </a:r>
            <a:endParaRPr sz="1200">
              <a:latin typeface="+mn-lt"/>
            </a:endParaRPr>
          </a:p>
        </p:txBody>
      </p:sp>
      <p:sp>
        <p:nvSpPr>
          <p:cNvPr id="212" name="Google Shape;212;p15: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1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rtl="0">
              <a:lnSpc>
                <a:spcPct val="50000"/>
              </a:lnSpc>
              <a:spcBef>
                <a:spcPts val="0"/>
              </a:spcBef>
              <a:spcAft>
                <a:spcPts val="0"/>
              </a:spcAft>
              <a:buClr>
                <a:schemeClr val="dk1"/>
              </a:buClr>
              <a:buSzPts val="320"/>
              <a:buFont typeface="Times New Roman"/>
              <a:buNone/>
            </a:pPr>
            <a:endParaRPr sz="1200">
              <a:latin typeface="+mn-lt"/>
            </a:endParaRPr>
          </a:p>
          <a:p>
            <a:pPr marL="0" marR="0" lvl="0" indent="0" algn="l" defTabSz="914400" rtl="0" eaLnBrk="1" fontAlgn="auto" latinLnBrk="0" hangingPunct="1">
              <a:lnSpc>
                <a:spcPct val="50000"/>
              </a:lnSpc>
              <a:spcBef>
                <a:spcPts val="0"/>
              </a:spcBef>
              <a:spcAft>
                <a:spcPts val="0"/>
              </a:spcAft>
              <a:buClr>
                <a:schemeClr val="dk1"/>
              </a:buClr>
              <a:buSzPts val="320"/>
              <a:buFont typeface="Times New Roman"/>
              <a:buNone/>
              <a:tabLst/>
              <a:defRPr/>
            </a:pPr>
            <a:r>
              <a:rPr lang="en-US" sz="1200" b="1">
                <a:latin typeface="+mn-lt"/>
              </a:rPr>
              <a:t>Reference Only, replace with your programs Risk Analysis Report.</a:t>
            </a:r>
          </a:p>
          <a:p>
            <a:pPr marL="0" marR="0" lvl="0" indent="0" algn="l" rtl="0">
              <a:lnSpc>
                <a:spcPct val="50000"/>
              </a:lnSpc>
              <a:spcBef>
                <a:spcPts val="0"/>
              </a:spcBef>
              <a:spcAft>
                <a:spcPts val="0"/>
              </a:spcAft>
              <a:buClr>
                <a:schemeClr val="dk1"/>
              </a:buClr>
              <a:buSzPts val="320"/>
              <a:buFont typeface="Times New Roman"/>
              <a:buNone/>
            </a:pPr>
            <a:endParaRPr lang="en-US" sz="1200">
              <a:latin typeface="+mn-lt"/>
            </a:endParaRPr>
          </a:p>
          <a:p>
            <a:pPr marL="0" marR="0" lvl="0" indent="0" algn="l" rtl="0">
              <a:lnSpc>
                <a:spcPct val="50000"/>
              </a:lnSpc>
              <a:spcBef>
                <a:spcPts val="0"/>
              </a:spcBef>
              <a:spcAft>
                <a:spcPts val="0"/>
              </a:spcAft>
              <a:buClr>
                <a:schemeClr val="dk1"/>
              </a:buClr>
              <a:buSzPts val="320"/>
              <a:buFont typeface="Times New Roman"/>
              <a:buNone/>
            </a:pPr>
            <a:r>
              <a:rPr lang="en-US" sz="1200">
                <a:latin typeface="+mn-lt"/>
              </a:rPr>
              <a:t>Reference NIST SP 800-30 Rev1</a:t>
            </a: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r>
              <a:rPr lang="en-US" sz="1200">
                <a:latin typeface="+mn-lt"/>
              </a:rPr>
              <a:t>The process of identifying, estimating, and prioritizing risks to organizational operations (including mission, functions, image, reputation), organizational assets, individuals, other organizations, and the Nation, resulting from the operation of an information system.  Part of risk management, incorporates threat and vulnerability analyses, and considers mitigations provided by security risks planned or in place.  Synonymous with risk analysis.</a:t>
            </a: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endParaRPr sz="320"/>
          </a:p>
          <a:p>
            <a:pPr marL="0" marR="0" lvl="0" indent="0" algn="l" rtl="0">
              <a:lnSpc>
                <a:spcPct val="50000"/>
              </a:lnSpc>
              <a:spcBef>
                <a:spcPts val="0"/>
              </a:spcBef>
              <a:spcAft>
                <a:spcPts val="0"/>
              </a:spcAft>
              <a:buClr>
                <a:schemeClr val="dk1"/>
              </a:buClr>
              <a:buSzPts val="320"/>
              <a:buFont typeface="Times New Roman"/>
              <a:buNone/>
            </a:pPr>
            <a:endParaRPr sz="320"/>
          </a:p>
          <a:p>
            <a:pPr marL="0" lvl="0" indent="0" algn="l" rtl="0">
              <a:lnSpc>
                <a:spcPct val="70000"/>
              </a:lnSpc>
              <a:spcBef>
                <a:spcPts val="144"/>
              </a:spcBef>
              <a:spcAft>
                <a:spcPts val="0"/>
              </a:spcAft>
              <a:buSzPts val="1400"/>
              <a:buNone/>
            </a:pPr>
            <a:endParaRPr sz="480"/>
          </a:p>
        </p:txBody>
      </p:sp>
      <p:sp>
        <p:nvSpPr>
          <p:cNvPr id="227" name="Google Shape;227;p1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
        <p:nvSpPr>
          <p:cNvPr id="228" name="Google Shape;228;p16:notes"/>
          <p:cNvSpPr txBox="1">
            <a:spLocks noGrp="1"/>
          </p:cNvSpPr>
          <p:nvPr>
            <p:ph type="ftr" idx="11"/>
          </p:nvPr>
        </p:nvSpPr>
        <p:spPr>
          <a:xfrm>
            <a:off x="4" y="8823431"/>
            <a:ext cx="3003549" cy="460187"/>
          </a:xfrm>
          <a:prstGeom prst="rect">
            <a:avLst/>
          </a:prstGeom>
          <a:noFill/>
          <a:ln>
            <a:noFill/>
          </a:ln>
        </p:spPr>
        <p:txBody>
          <a:bodyPr spcFirstLastPara="1" wrap="square" lIns="92150" tIns="46075" rIns="92150" bIns="46075" anchor="b" anchorCtr="0">
            <a:noAutofit/>
          </a:bodyPr>
          <a:lstStyle/>
          <a:p>
            <a:pPr marL="0" lvl="0" indent="0" algn="l" rtl="0">
              <a:lnSpc>
                <a:spcPct val="100000"/>
              </a:lnSpc>
              <a:spcBef>
                <a:spcPts val="0"/>
              </a:spcBef>
              <a:spcAft>
                <a:spcPts val="0"/>
              </a:spcAft>
              <a:buSzPts val="1400"/>
              <a:buNone/>
            </a:pPr>
            <a:r>
              <a:rPr lang="en-US"/>
              <a:t>FOUO</a:t>
            </a:r>
            <a:endParaRPr/>
          </a:p>
        </p:txBody>
      </p:sp>
      <p:sp>
        <p:nvSpPr>
          <p:cNvPr id="229" name="Google Shape;229;p16:notes"/>
          <p:cNvSpPr txBox="1">
            <a:spLocks noGrp="1"/>
          </p:cNvSpPr>
          <p:nvPr>
            <p:ph type="hdr" idx="3"/>
          </p:nvPr>
        </p:nvSpPr>
        <p:spPr>
          <a:xfrm>
            <a:off x="4" y="1"/>
            <a:ext cx="3003549" cy="460187"/>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FOUO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9: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latin typeface="+mn-lt"/>
              </a:rPr>
              <a:t>You’ve identified the risks, please explain how to mitigate each of the findings.</a:t>
            </a:r>
            <a:endParaRPr>
              <a:latin typeface="+mn-lt"/>
            </a:endParaRPr>
          </a:p>
          <a:p>
            <a:pPr marL="0" lvl="0" indent="0" algn="l" rtl="0">
              <a:lnSpc>
                <a:spcPct val="100000"/>
              </a:lnSpc>
              <a:spcBef>
                <a:spcPts val="360"/>
              </a:spcBef>
              <a:spcAft>
                <a:spcPts val="0"/>
              </a:spcAft>
              <a:buSzPts val="1400"/>
              <a:buNone/>
            </a:pPr>
            <a:endParaRPr>
              <a:latin typeface="+mn-lt"/>
            </a:endParaRPr>
          </a:p>
          <a:p>
            <a:pPr marL="0" lvl="0" indent="0" algn="l" rtl="0">
              <a:lnSpc>
                <a:spcPct val="100000"/>
              </a:lnSpc>
              <a:spcBef>
                <a:spcPts val="360"/>
              </a:spcBef>
              <a:spcAft>
                <a:spcPts val="0"/>
              </a:spcAft>
              <a:buSzPts val="1400"/>
              <a:buNone/>
            </a:pPr>
            <a:r>
              <a:rPr lang="en-US">
                <a:latin typeface="+mn-lt"/>
              </a:rPr>
              <a:t>Refer to NIST SP 800-39, Managing Information Security Risk</a:t>
            </a: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r>
              <a:rPr lang="en-US">
                <a:latin typeface="+mn-lt"/>
              </a:rPr>
              <a:t>(i.e. Scan Results, Penetration Test Findings, PPSM)</a:t>
            </a:r>
            <a:endParaRPr/>
          </a:p>
          <a:p>
            <a:pPr marL="0" lvl="0" indent="0" algn="l" rtl="0">
              <a:lnSpc>
                <a:spcPct val="100000"/>
              </a:lnSpc>
              <a:spcBef>
                <a:spcPts val="11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57" name="Google Shape;257;p19: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Please add system name, PM, and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is a joint briefing between the program/system/capability ISSM and the CRA. It is the Executive Summary to the Authorizing Official of the request for a determination. It documents the point in time that the authorization determination is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It is part of the Authorization Package that is documented.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briefing provides an overview of the system/capability, the architectures, the data flows, the CONOPS, the technologies, the supply chain, the Risk analysis, the mitigated risk areas, the unmitigated risk areas, the POA&amp;M, the CONMON and the 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It outlines the system/capability, the risk posture, the agreed too conditions between the PM and the AO, and the items that will be addressed per the Authorization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AO Determination Briefing forms the basis for communicating the Risk posture of the System/Capability to other stakeholders, to other AO’s, to aid reciprocity and to inform others on the risk of use posture of the system/capability. </a:t>
            </a:r>
          </a:p>
          <a:p>
            <a:endParaRPr lang="en-US" dirty="0"/>
          </a:p>
        </p:txBody>
      </p:sp>
      <p:sp>
        <p:nvSpPr>
          <p:cNvPr id="4" name="Slide Number Placeholder 3"/>
          <p:cNvSpPr>
            <a:spLocks noGrp="1"/>
          </p:cNvSpPr>
          <p:nvPr>
            <p:ph type="sldNum" sz="quarter" idx="5"/>
          </p:nvPr>
        </p:nvSpPr>
        <p:spPr/>
        <p:txBody>
          <a:bodyPr/>
          <a:lstStyle/>
          <a:p>
            <a:fld id="{F6233D85-C845-4111-9379-DD80C728AE4D}" type="slidenum">
              <a:rPr lang="en-US" smtClean="0"/>
              <a:t>2</a:t>
            </a:fld>
            <a:endParaRPr lang="en-US"/>
          </a:p>
        </p:txBody>
      </p:sp>
    </p:spTree>
    <p:extLst>
      <p:ext uri="{BB962C8B-B14F-4D97-AF65-F5344CB8AC3E}">
        <p14:creationId xmlns:p14="http://schemas.microsoft.com/office/powerpoint/2010/main" val="12531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cap="none" spc="0" dirty="0">
                <a:ln w="0"/>
                <a:solidFill>
                  <a:srgbClr val="C00000"/>
                </a:solidFill>
                <a:effectLst/>
              </a:rPr>
              <a:t>This is the summary template chart. </a:t>
            </a:r>
            <a:br>
              <a:rPr lang="en-US" b="0" i="0" u="none" cap="none" spc="0" dirty="0">
                <a:ln w="0"/>
                <a:solidFill>
                  <a:srgbClr val="C00000"/>
                </a:solidFill>
                <a:effectLst/>
              </a:rPr>
            </a:br>
            <a:endParaRPr lang="en-US" b="0" i="0" u="none" cap="none" spc="0" dirty="0">
              <a:ln w="0"/>
              <a:solidFill>
                <a:srgbClr val="C00000"/>
              </a:solidFill>
              <a:effectLst/>
            </a:endParaRPr>
          </a:p>
          <a:p>
            <a:pPr marL="171450" indent="-171450" algn="l">
              <a:buFont typeface="Arial" panose="020B0604020202020204" pitchFamily="34" charset="0"/>
              <a:buChar char="•"/>
            </a:pPr>
            <a:r>
              <a:rPr lang="en-US" i="0" u="none" dirty="0">
                <a:ln w="0"/>
                <a:solidFill>
                  <a:srgbClr val="C00000"/>
                </a:solidFill>
                <a:effectLst/>
              </a:rPr>
              <a:t>The intent is a program would add its own summary here.</a:t>
            </a:r>
            <a:endParaRPr lang="en-US" b="0" i="0" u="none" cap="none" spc="0" dirty="0">
              <a:ln w="0"/>
              <a:solidFill>
                <a:srgbClr val="C00000"/>
              </a:solidFill>
              <a:effectLst/>
            </a:endParaRP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NOTE: this is not the AO summary </a:t>
            </a:r>
            <a:r>
              <a:rPr lang="en-US"/>
              <a:t>– The </a:t>
            </a:r>
            <a:r>
              <a:rPr lang="en-US" dirty="0"/>
              <a:t>CRA to add their own summary.</a:t>
            </a:r>
          </a:p>
        </p:txBody>
      </p:sp>
      <p:sp>
        <p:nvSpPr>
          <p:cNvPr id="4" name="Slide Number Placeholder 3"/>
          <p:cNvSpPr>
            <a:spLocks noGrp="1"/>
          </p:cNvSpPr>
          <p:nvPr>
            <p:ph type="sldNum" sz="quarter" idx="5"/>
          </p:nvPr>
        </p:nvSpPr>
        <p:spPr/>
        <p:txBody>
          <a:bodyPr/>
          <a:lstStyle/>
          <a:p>
            <a:fld id="{BAD87E54-2C4E-45BB-A144-ED56195DCD1D}" type="slidenum">
              <a:rPr lang="en-US" smtClean="0"/>
              <a:pPr/>
              <a:t>24</a:t>
            </a:fld>
            <a:endParaRPr lang="en-US"/>
          </a:p>
        </p:txBody>
      </p:sp>
    </p:spTree>
    <p:extLst>
      <p:ext uri="{BB962C8B-B14F-4D97-AF65-F5344CB8AC3E}">
        <p14:creationId xmlns:p14="http://schemas.microsoft.com/office/powerpoint/2010/main" val="1393331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0" name="Google Shape;340;p3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200">
                <a:latin typeface="+mn-lt"/>
                <a:ea typeface="Times New Roman"/>
                <a:cs typeface="Times New Roman"/>
                <a:sym typeface="Times New Roman"/>
              </a:rPr>
              <a:t>Provide any additional information in the backup slides as needed.</a:t>
            </a:r>
            <a:endParaRPr sz="1200">
              <a:latin typeface="+mn-lt"/>
              <a:ea typeface="Calibri"/>
              <a:cs typeface="Calibri"/>
              <a:sym typeface="Calibri"/>
            </a:endParaRPr>
          </a:p>
          <a:p>
            <a:pPr marL="0" lvl="0" indent="0" algn="l" rtl="0">
              <a:lnSpc>
                <a:spcPct val="100000"/>
              </a:lnSpc>
              <a:spcBef>
                <a:spcPts val="360"/>
              </a:spcBef>
              <a:spcAft>
                <a:spcPts val="0"/>
              </a:spcAft>
              <a:buSzPts val="1400"/>
              <a:buNone/>
            </a:pPr>
            <a:endParaRPr/>
          </a:p>
        </p:txBody>
      </p:sp>
      <p:sp>
        <p:nvSpPr>
          <p:cNvPr id="341" name="Google Shape;341;p3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 this section if it does not apply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Times New Roman"/>
                <a:ea typeface="Times New Roman"/>
                <a:cs typeface="Times New Roman"/>
                <a:sym typeface="Times New Roman"/>
              </a:rPr>
              <a:t>26</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82565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t>Reference only, remove slide before submission.</a:t>
            </a: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r>
              <a:rPr lang="en-US">
                <a:latin typeface="+mn-lt"/>
              </a:rPr>
              <a:t>See “DoD Cloud Computing SRG v1 Rev 3, Section 3.2 Information Impact Levels” for further guidance.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endParaRPr lang="en-US"/>
          </a:p>
        </p:txBody>
      </p:sp>
      <p:sp>
        <p:nvSpPr>
          <p:cNvPr id="137" name="Google Shape;137;p12: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rPr>
              <a:t>Defer to DoD Secure Cloud Computing Architecture Functional Requirements (SCCA)</a:t>
            </a:r>
          </a:p>
          <a:p>
            <a:pPr marL="0" lvl="0" indent="0" algn="l" rtl="0">
              <a:lnSpc>
                <a:spcPct val="100000"/>
              </a:lnSpc>
              <a:spcBef>
                <a:spcPts val="0"/>
              </a:spcBef>
              <a:spcAft>
                <a:spcPts val="0"/>
              </a:spcAft>
              <a:buSzPts val="1400"/>
              <a:buNone/>
            </a:pPr>
            <a:r>
              <a:rPr lang="en-US" sz="1200" u="sng">
                <a:latin typeface="+mn-lt"/>
              </a:rPr>
              <a:t>https://dl.dod.cyber.mil/wp-content/uploads/cloud/pdf/SCCA_FRD_v2-9.pdf </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rPr>
              <a:t>The system architecture should show the AO what the architecture is, physical location, encryption, interfaces and protocols, physical and technical protection mechanisms, vendor access, etc.</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rPr>
              <a:t>Ensure you are showing your supporting infrastructure service(s) (IaaS, SaaS, PaaS) and show your Development Security Operations Platform (DSOP).</a:t>
            </a:r>
            <a:endParaRPr sz="1200">
              <a:latin typeface="+mn-lt"/>
            </a:endParaRPr>
          </a:p>
          <a:p>
            <a:pPr marL="0" lvl="0" indent="0" algn="l" rtl="0">
              <a:lnSpc>
                <a:spcPct val="100000"/>
              </a:lnSpc>
              <a:spcBef>
                <a:spcPts val="360"/>
              </a:spcBef>
              <a:spcAft>
                <a:spcPts val="0"/>
              </a:spcAft>
              <a:buSzPts val="1400"/>
              <a:buNone/>
            </a:pPr>
            <a:endParaRPr sz="1200">
              <a:latin typeface="+mn-lt"/>
            </a:endParaRPr>
          </a:p>
          <a:p>
            <a:pPr marL="0" marR="0" lvl="0" indent="0" algn="l" rtl="0">
              <a:lnSpc>
                <a:spcPct val="100000"/>
              </a:lnSpc>
              <a:spcBef>
                <a:spcPts val="540"/>
              </a:spcBef>
              <a:spcAft>
                <a:spcPts val="0"/>
              </a:spcAft>
              <a:buClr>
                <a:srgbClr val="000000"/>
              </a:buClr>
              <a:buSzPts val="1800"/>
              <a:buFont typeface="Times New Roman"/>
              <a:buNone/>
            </a:pPr>
            <a:r>
              <a:rPr lang="en-US" sz="1200">
                <a:solidFill>
                  <a:srgbClr val="000000"/>
                </a:solidFill>
                <a:latin typeface="+mn-lt"/>
                <a:ea typeface="Times New Roman"/>
                <a:cs typeface="Times New Roman"/>
                <a:sym typeface="Times New Roman"/>
              </a:rPr>
              <a:t>A system Architecture is the conceptual model that defines the structure, behavior, and more views of a system.  An architecture description is a formal description and representation of a system, organized in a way that supports reasoning about the structures and behaviors of the system.  Identify the architecture, locations, encryption, interfaces, protocols, physical and technical protection measures, vendor access, etc.</a:t>
            </a:r>
            <a:endParaRPr sz="1200">
              <a:solidFill>
                <a:srgbClr val="FF0000"/>
              </a:solidFill>
              <a:latin typeface="+mn-lt"/>
              <a:ea typeface="Times New Roman"/>
              <a:cs typeface="Times New Roman"/>
              <a:sym typeface="Times New Roman"/>
            </a:endParaRPr>
          </a:p>
          <a:p>
            <a:pPr marL="0" lvl="0" indent="0" algn="l" rtl="0">
              <a:lnSpc>
                <a:spcPct val="100000"/>
              </a:lnSpc>
              <a:spcBef>
                <a:spcPts val="360"/>
              </a:spcBef>
              <a:spcAft>
                <a:spcPts val="0"/>
              </a:spcAft>
              <a:buSzPts val="1400"/>
              <a:buNone/>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237020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lnSpcReduction="10000"/>
          </a:bodyPr>
          <a:lstStyle/>
          <a:p>
            <a:pPr marL="0" lvl="0" indent="0" algn="l" rtl="0">
              <a:lnSpc>
                <a:spcPct val="80000"/>
              </a:lnSpc>
              <a:spcBef>
                <a:spcPts val="0"/>
              </a:spcBef>
              <a:spcAft>
                <a:spcPts val="0"/>
              </a:spcAft>
              <a:buSzPts val="1400"/>
              <a:buNone/>
            </a:pPr>
            <a:r>
              <a:rPr lang="en-US" sz="1200" b="1" dirty="0">
                <a:latin typeface="+mn-lt"/>
              </a:rPr>
              <a:t>Replace with your program's information systems data flow diagram.</a:t>
            </a:r>
          </a:p>
          <a:p>
            <a:pPr marL="0" lvl="0" indent="0" algn="l" rtl="0">
              <a:lnSpc>
                <a:spcPct val="80000"/>
              </a:lnSpc>
              <a:spcBef>
                <a:spcPts val="0"/>
              </a:spcBef>
              <a:spcAft>
                <a:spcPts val="0"/>
              </a:spcAft>
              <a:buSzPts val="1400"/>
              <a:buNone/>
            </a:pPr>
            <a:endParaRPr lang="en-US" sz="1200" dirty="0">
              <a:latin typeface="+mn-lt"/>
            </a:endParaRPr>
          </a:p>
          <a:p>
            <a:pPr marL="0" lvl="0" indent="0" algn="l" rtl="0">
              <a:lnSpc>
                <a:spcPct val="80000"/>
              </a:lnSpc>
              <a:spcBef>
                <a:spcPts val="0"/>
              </a:spcBef>
              <a:spcAft>
                <a:spcPts val="0"/>
              </a:spcAft>
              <a:buSzPts val="1400"/>
              <a:buNone/>
            </a:pPr>
            <a:r>
              <a:rPr lang="en-US" sz="1200" dirty="0">
                <a:latin typeface="+mn-lt"/>
              </a:rPr>
              <a:t>Defer to NISTIR 8179 Criticality Analysis Process Model</a:t>
            </a:r>
          </a:p>
          <a:p>
            <a:pPr marL="0" lvl="0" indent="0" algn="l" rtl="0">
              <a:lnSpc>
                <a:spcPct val="80000"/>
              </a:lnSpc>
              <a:spcBef>
                <a:spcPts val="0"/>
              </a:spcBef>
              <a:spcAft>
                <a:spcPts val="0"/>
              </a:spcAft>
              <a:buSzPts val="1400"/>
              <a:buNone/>
            </a:pPr>
            <a:r>
              <a:rPr lang="en-US" sz="1200" u="sng" dirty="0">
                <a:latin typeface="+mn-lt"/>
              </a:rPr>
              <a:t>https://csrc.nist.gov/CSRC/media/Publications/nistir/8179/draft/documents/nistir-8179-draft.pdf</a:t>
            </a:r>
          </a:p>
          <a:p>
            <a:pPr marL="0" lvl="0" indent="0" algn="l" rtl="0">
              <a:lnSpc>
                <a:spcPct val="80000"/>
              </a:lnSpc>
              <a:spcBef>
                <a:spcPts val="0"/>
              </a:spcBef>
              <a:spcAft>
                <a:spcPts val="0"/>
              </a:spcAft>
              <a:buSzPts val="1400"/>
              <a:buNone/>
            </a:pPr>
            <a:endParaRPr lang="en-US" sz="1200" dirty="0">
              <a:latin typeface="+mn-lt"/>
            </a:endParaRPr>
          </a:p>
          <a:p>
            <a:pPr marL="0" lvl="0" indent="0" algn="l" rtl="0">
              <a:lnSpc>
                <a:spcPct val="80000"/>
              </a:lnSpc>
              <a:spcBef>
                <a:spcPts val="0"/>
              </a:spcBef>
              <a:spcAft>
                <a:spcPts val="0"/>
              </a:spcAft>
              <a:buSzPts val="1400"/>
              <a:buNone/>
            </a:pPr>
            <a:r>
              <a:rPr lang="en-US" sz="1200" dirty="0">
                <a:latin typeface="+mn-lt"/>
              </a:rPr>
              <a:t>The Data Flow diagram must specifically identify what the data flow connections look like within and leaving the defined boundaries.  The AO risk acceptance decision will be strictly based on threat/vulnerability pairs identified within the specific boundary.</a:t>
            </a:r>
            <a:endParaRPr sz="1200" dirty="0">
              <a:latin typeface="+mn-lt"/>
            </a:endParaRPr>
          </a:p>
          <a:p>
            <a:pPr marL="0" lvl="0" indent="0" algn="l" rtl="0">
              <a:lnSpc>
                <a:spcPct val="80000"/>
              </a:lnSpc>
              <a:spcBef>
                <a:spcPts val="372"/>
              </a:spcBef>
              <a:spcAft>
                <a:spcPts val="0"/>
              </a:spcAft>
              <a:buSzPts val="1400"/>
              <a:buNone/>
            </a:pPr>
            <a:endParaRPr sz="1200" dirty="0">
              <a:solidFill>
                <a:srgbClr val="FF0000"/>
              </a:solidFill>
              <a:latin typeface="+mn-lt"/>
            </a:endParaRPr>
          </a:p>
          <a:p>
            <a:pPr marL="0" marR="0" lvl="0" indent="0" algn="l" rtl="0">
              <a:lnSpc>
                <a:spcPct val="80000"/>
              </a:lnSpc>
              <a:spcBef>
                <a:spcPts val="419"/>
              </a:spcBef>
              <a:spcAft>
                <a:spcPts val="0"/>
              </a:spcAft>
              <a:buClr>
                <a:schemeClr val="dk1"/>
              </a:buClr>
              <a:buSzPts val="1395"/>
              <a:buFont typeface="Times New Roman"/>
              <a:buNone/>
            </a:pPr>
            <a:r>
              <a:rPr lang="en-US" sz="1200" dirty="0">
                <a:latin typeface="+mn-lt"/>
                <a:ea typeface="Times New Roman"/>
                <a:cs typeface="Times New Roman"/>
                <a:sym typeface="Times New Roman"/>
              </a:rPr>
              <a:t>In computing, the path of data from source document to data entry to processing to final reports.  Data changes format and sequence (within a file) as it moves from program to program.  A data-flow diagram is a way of representing a flow of data through a process or a system (usually an information system).  The Data flow diagram also provides information about the outputs and inputs of each entity and the process itself.  A data flow diagram has no risk flow, there are no decision rules and no loops.  Data Flow Diagrams are used to graphically represent the flow of data in a business information system.  Data flow diagrams describe the processes that are involved in a system to transfer data from the input to the file storage and reports generation.  Data flow diagrams can be divided into logical and physical.  A data flow diagram shows the way information flows through a process or system. It includes data inputs and outputs, data stores, and the various subprocesses the data moves through.  Data flow diagrams are built using standardized symbols and notation to describe various entities and their relationships.</a:t>
            </a:r>
            <a:endParaRPr sz="1200" dirty="0">
              <a:latin typeface="+mn-lt"/>
              <a:ea typeface="Calibri"/>
              <a:cs typeface="Calibri"/>
              <a:sym typeface="Calibri"/>
            </a:endParaRPr>
          </a:p>
          <a:p>
            <a:pPr marL="0" lvl="0" indent="0" algn="l" rtl="0">
              <a:lnSpc>
                <a:spcPct val="80000"/>
              </a:lnSpc>
              <a:spcBef>
                <a:spcPts val="372"/>
              </a:spcBef>
              <a:spcAft>
                <a:spcPts val="0"/>
              </a:spcAft>
              <a:buSzPts val="1400"/>
              <a:buNone/>
            </a:pPr>
            <a:endParaRPr sz="1240" dirty="0">
              <a:solidFill>
                <a:srgbClr val="FF0000"/>
              </a:solidFill>
            </a:endParaRPr>
          </a:p>
        </p:txBody>
      </p:sp>
      <p:sp>
        <p:nvSpPr>
          <p:cNvPr id="179" name="Google Shape;179;p1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9: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fontScale="70000" lnSpcReduction="20000"/>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Replace with your programs information system boundary diagram.</a:t>
            </a:r>
          </a:p>
          <a:p>
            <a:pPr marL="0" marR="0" lvl="0" indent="0" algn="l" rtl="0">
              <a:lnSpc>
                <a:spcPct val="87000"/>
              </a:lnSpc>
              <a:spcBef>
                <a:spcPts val="800"/>
              </a:spcBef>
              <a:spcAft>
                <a:spcPts val="0"/>
              </a:spcAft>
              <a:buClr>
                <a:srgbClr val="000000"/>
              </a:buClr>
              <a:buSzPts val="1400"/>
              <a:buFont typeface="Arial"/>
              <a:buNone/>
            </a:pPr>
            <a:endParaRPr lang="en-US" sz="1200" b="0" i="0">
              <a:solidFill>
                <a:srgbClr val="FFFFFF"/>
              </a:solidFill>
              <a:latin typeface="+mn-lt"/>
              <a:ea typeface="Quattrocento Sans"/>
              <a:cs typeface="Quattrocento Sans"/>
              <a:sym typeface="Quattrocento Sans"/>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a:latin typeface="+mn-lt"/>
                <a:ea typeface="Times New Roman"/>
                <a:cs typeface="Times New Roman"/>
                <a:sym typeface="Times New Roman"/>
              </a:rPr>
              <a:t>Defer to NIST 800-37 Rev1 Guide for Applying the Risk Management Framework to Federal Information Systems, Security Lifecycle Approach</a:t>
            </a:r>
            <a:endParaRPr lang="en-US" sz="1200" b="0" i="0">
              <a:solidFill>
                <a:srgbClr val="FFFFFF"/>
              </a:solidFill>
              <a:latin typeface="+mn-lt"/>
              <a:ea typeface="Quattrocento Sans"/>
              <a:cs typeface="Quattrocento Sans"/>
              <a:sym typeface="Quattrocento Sans"/>
            </a:endParaRPr>
          </a:p>
          <a:p>
            <a:pPr marL="0" marR="0" lvl="0" indent="0" algn="l" rtl="0">
              <a:lnSpc>
                <a:spcPct val="87000"/>
              </a:lnSpc>
              <a:spcBef>
                <a:spcPts val="800"/>
              </a:spcBef>
              <a:spcAft>
                <a:spcPts val="0"/>
              </a:spcAft>
              <a:buClr>
                <a:srgbClr val="000000"/>
              </a:buClr>
              <a:buSzPts val="1400"/>
              <a:buFont typeface="Arial"/>
              <a:buNone/>
            </a:pPr>
            <a:endParaRPr lang="en-US" sz="1200" b="0" i="0">
              <a:solidFill>
                <a:srgbClr val="FFFFFF"/>
              </a:solidFill>
              <a:latin typeface="+mn-lt"/>
              <a:ea typeface="Quattrocento Sans"/>
              <a:cs typeface="Quattrocento Sans"/>
              <a:sym typeface="Quattrocento Sans"/>
            </a:endParaRPr>
          </a:p>
          <a:p>
            <a:pPr marL="0" marR="0" lvl="0" indent="0" algn="l" rtl="0">
              <a:lnSpc>
                <a:spcPct val="87000"/>
              </a:lnSpc>
              <a:spcBef>
                <a:spcPts val="800"/>
              </a:spcBef>
              <a:spcAft>
                <a:spcPts val="0"/>
              </a:spcAft>
              <a:buClr>
                <a:srgbClr val="000000"/>
              </a:buClr>
              <a:buSzPts val="1400"/>
              <a:buFont typeface="Arial"/>
              <a:buNone/>
            </a:pPr>
            <a:r>
              <a:rPr lang="en-US" sz="1200" b="0" i="0">
                <a:solidFill>
                  <a:srgbClr val="FFFFFF"/>
                </a:solidFill>
                <a:latin typeface="+mn-lt"/>
                <a:ea typeface="Quattrocento Sans"/>
                <a:cs typeface="Quattrocento Sans"/>
                <a:sym typeface="Quattrocento Sans"/>
              </a:rPr>
              <a:t>All components of an information system to be authorized for operation by an authorizing official and excludes separately authorized systems, to which the information system is connected.</a:t>
            </a:r>
            <a:endParaRPr sz="1200">
              <a:latin typeface="+mn-lt"/>
            </a:endParaRPr>
          </a:p>
          <a:p>
            <a:pPr marL="0" marR="0" lvl="0" indent="0" algn="l" rtl="0">
              <a:lnSpc>
                <a:spcPct val="87000"/>
              </a:lnSpc>
              <a:spcBef>
                <a:spcPts val="800"/>
              </a:spcBef>
              <a:spcAft>
                <a:spcPts val="0"/>
              </a:spcAft>
              <a:buSzPts val="1400"/>
              <a:buNone/>
            </a:pPr>
            <a:endParaRPr sz="1200">
              <a:latin typeface="+mn-lt"/>
              <a:ea typeface="Times New Roman"/>
              <a:cs typeface="Times New Roman"/>
              <a:sym typeface="Times New Roman"/>
            </a:endParaRPr>
          </a:p>
          <a:p>
            <a:pPr marL="0" marR="0" lvl="0" indent="0" algn="l" rtl="0">
              <a:lnSpc>
                <a:spcPct val="87000"/>
              </a:lnSpc>
              <a:spcBef>
                <a:spcPts val="800"/>
              </a:spcBef>
              <a:spcAft>
                <a:spcPts val="0"/>
              </a:spcAft>
              <a:buSzPts val="1400"/>
              <a:buNone/>
            </a:pPr>
            <a:r>
              <a:rPr lang="en-US" sz="1200">
                <a:latin typeface="+mn-lt"/>
                <a:ea typeface="Times New Roman"/>
                <a:cs typeface="Times New Roman"/>
                <a:sym typeface="Times New Roman"/>
              </a:rPr>
              <a:t>Identify all areas that are to be included within the authorization determination.  Any major component/device that is used within or by the system must be included in the boundary diagram, unless the component/device has its own authorization (proof required).  </a:t>
            </a:r>
          </a:p>
          <a:p>
            <a:pPr marL="0" marR="0" lvl="0" indent="0" algn="l" rtl="0">
              <a:lnSpc>
                <a:spcPct val="87000"/>
              </a:lnSpc>
              <a:spcBef>
                <a:spcPts val="800"/>
              </a:spcBef>
              <a:spcAft>
                <a:spcPts val="0"/>
              </a:spcAft>
              <a:buSzPts val="1400"/>
              <a:buNone/>
            </a:pPr>
            <a:endParaRPr lang="en-US" sz="1200">
              <a:latin typeface="+mn-lt"/>
              <a:ea typeface="Times New Roman"/>
              <a:cs typeface="Times New Roman"/>
              <a:sym typeface="Times New Roman"/>
            </a:endParaRPr>
          </a:p>
          <a:p>
            <a:pPr marL="0" marR="0" lvl="0" indent="0" algn="l" rtl="0">
              <a:lnSpc>
                <a:spcPct val="87000"/>
              </a:lnSpc>
              <a:spcBef>
                <a:spcPts val="800"/>
              </a:spcBef>
              <a:spcAft>
                <a:spcPts val="0"/>
              </a:spcAft>
              <a:buSzPts val="1400"/>
              <a:buNone/>
            </a:pPr>
            <a:r>
              <a:rPr lang="en-US" sz="1200" b="1" u="sng">
                <a:latin typeface="+mn-lt"/>
                <a:ea typeface="Times New Roman"/>
                <a:cs typeface="Times New Roman"/>
                <a:sym typeface="Times New Roman"/>
              </a:rPr>
              <a:t>Interconnection(s)/Interface(s)</a:t>
            </a:r>
          </a:p>
          <a:p>
            <a:pPr marL="0" marR="0" lvl="0" indent="0" algn="l" rtl="0">
              <a:lnSpc>
                <a:spcPct val="87000"/>
              </a:lnSpc>
              <a:spcBef>
                <a:spcPts val="800"/>
              </a:spcBef>
              <a:spcAft>
                <a:spcPts val="0"/>
              </a:spcAft>
              <a:buSzPts val="1400"/>
              <a:buNone/>
            </a:pPr>
            <a:endParaRPr lang="en-US" sz="1200">
              <a:latin typeface="+mn-lt"/>
              <a:ea typeface="Times New Roman"/>
              <a:cs typeface="Times New Roman"/>
              <a:sym typeface="Times New Roman"/>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a:latin typeface="+mn-lt"/>
              </a:rPr>
              <a:t>Defer to NIST SP 800-47 Security Guide for Interconnecting Information Technology Systems.</a:t>
            </a:r>
            <a:endParaRPr lang="en-US" sz="1200">
              <a:latin typeface="+mn-lt"/>
              <a:ea typeface="Times New Roman"/>
              <a:cs typeface="Times New Roman"/>
              <a:sym typeface="Times New Roman"/>
            </a:endParaRPr>
          </a:p>
          <a:p>
            <a:pPr marL="0" marR="0" lvl="0" indent="0" algn="l" rtl="0">
              <a:lnSpc>
                <a:spcPct val="87000"/>
              </a:lnSpc>
              <a:spcBef>
                <a:spcPts val="800"/>
              </a:spcBef>
              <a:spcAft>
                <a:spcPts val="0"/>
              </a:spcAft>
              <a:buSzPts val="1400"/>
              <a:buNone/>
            </a:pPr>
            <a:endParaRPr lang="en-US" sz="1200">
              <a:latin typeface="+mn-lt"/>
              <a:ea typeface="Times New Roman"/>
              <a:cs typeface="Times New Roman"/>
              <a:sym typeface="Times New Roman"/>
            </a:endParaRPr>
          </a:p>
          <a:p>
            <a:pPr marL="0" marR="0" lvl="0" indent="0" algn="l" rtl="0">
              <a:lnSpc>
                <a:spcPct val="87000"/>
              </a:lnSpc>
              <a:spcBef>
                <a:spcPts val="800"/>
              </a:spcBef>
              <a:spcAft>
                <a:spcPts val="0"/>
              </a:spcAft>
              <a:buSzPts val="1400"/>
              <a:buNone/>
            </a:pPr>
            <a:r>
              <a:rPr lang="en-US" sz="1200">
                <a:latin typeface="+mn-lt"/>
                <a:ea typeface="Times New Roman"/>
                <a:cs typeface="Times New Roman"/>
                <a:sym typeface="Times New Roman"/>
              </a:rPr>
              <a:t>Include any/all Interconnection(s)/Interface(s) that would be leveraged – See below for further details.</a:t>
            </a:r>
            <a:endParaRPr sz="1200">
              <a:latin typeface="+mn-lt"/>
            </a:endParaRPr>
          </a:p>
          <a:p>
            <a:pPr marL="0" marR="0" lvl="0" indent="0" algn="l" rtl="0">
              <a:lnSpc>
                <a:spcPct val="87000"/>
              </a:lnSpc>
              <a:spcBef>
                <a:spcPts val="800"/>
              </a:spcBef>
              <a:spcAft>
                <a:spcPts val="0"/>
              </a:spcAft>
              <a:buClr>
                <a:srgbClr val="000000"/>
              </a:buClr>
              <a:buSzPts val="1400"/>
              <a:buFont typeface="Arial"/>
              <a:buNone/>
            </a:pPr>
            <a:endParaRPr lang="en-US" sz="1200">
              <a:latin typeface="+mn-lt"/>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mn-lt"/>
              </a:rPr>
              <a:t>The intent of the ISA is to document and formalize the interconnection arrangements between “Organization A” and “Organization B” and to specify any details that may be required to provide overall security safeguards for the systems being interconnected.   ISAs are always negotiable.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mn-lt"/>
              </a:rPr>
              <a:t>General guidance regarding the contents of an ISA is provided below; however, an ISA may be tailored by mutual consent of the participating organizations.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mn-lt"/>
              </a:rPr>
              <a:t>A system that has an interconnection with another organization’s system, should meet the protection requirements equal to, or greater than, those implemented by the other</a:t>
            </a:r>
            <a:br>
              <a:rPr lang="en-US" sz="1200">
                <a:latin typeface="+mn-lt"/>
              </a:rPr>
            </a:br>
            <a:r>
              <a:rPr lang="en-US" sz="1200">
                <a:latin typeface="+mn-lt"/>
              </a:rPr>
              <a:t>organization’s system.  </a:t>
            </a:r>
            <a:endParaRPr lang="en-US" sz="1200">
              <a:latin typeface="+mn-lt"/>
              <a:ea typeface="Times New Roman"/>
              <a:cs typeface="Times New Roman"/>
              <a:sym typeface="Times New Roman"/>
            </a:endParaRPr>
          </a:p>
          <a:p>
            <a:pPr marL="0" marR="0" lvl="0" indent="0" algn="l" rtl="0">
              <a:lnSpc>
                <a:spcPct val="87000"/>
              </a:lnSpc>
              <a:spcBef>
                <a:spcPts val="800"/>
              </a:spcBef>
              <a:spcAft>
                <a:spcPts val="0"/>
              </a:spcAft>
              <a:buClr>
                <a:srgbClr val="000000"/>
              </a:buClr>
              <a:buSzPts val="1400"/>
              <a:buFont typeface="Arial"/>
              <a:buNone/>
            </a:pPr>
            <a:endParaRPr lang="en-US" sz="1200">
              <a:latin typeface="+mn-lt"/>
              <a:ea typeface="Calibri"/>
              <a:cs typeface="Times New Roman"/>
              <a:sym typeface="Times New Roman"/>
            </a:endParaRPr>
          </a:p>
          <a:p>
            <a:pPr marL="0" marR="0" lvl="0" indent="0" algn="l" rtl="0">
              <a:lnSpc>
                <a:spcPct val="87000"/>
              </a:lnSpc>
              <a:spcBef>
                <a:spcPts val="800"/>
              </a:spcBef>
              <a:spcAft>
                <a:spcPts val="0"/>
              </a:spcAft>
              <a:buClr>
                <a:srgbClr val="000000"/>
              </a:buClr>
              <a:buSzPts val="1400"/>
              <a:buFont typeface="Arial"/>
              <a:buNone/>
            </a:pPr>
            <a:endParaRPr sz="1200">
              <a:latin typeface="+mn-lt"/>
              <a:ea typeface="Calibri"/>
              <a:cs typeface="Calibri"/>
              <a:sym typeface="Calibri"/>
            </a:endParaRPr>
          </a:p>
          <a:p>
            <a:pPr marL="0" marR="0" lvl="0" indent="0" algn="l" rtl="0">
              <a:lnSpc>
                <a:spcPct val="87000"/>
              </a:lnSpc>
              <a:spcBef>
                <a:spcPts val="800"/>
              </a:spcBef>
              <a:spcAft>
                <a:spcPts val="0"/>
              </a:spcAft>
              <a:buSzPts val="1400"/>
              <a:buNone/>
            </a:pPr>
            <a:endParaRPr sz="1480">
              <a:solidFill>
                <a:srgbClr val="FF0000"/>
              </a:solidFill>
            </a:endParaRPr>
          </a:p>
        </p:txBody>
      </p:sp>
      <p:sp>
        <p:nvSpPr>
          <p:cNvPr id="171" name="Google Shape;171;p9: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lvl="0" indent="0" algn="l" rtl="0">
              <a:lnSpc>
                <a:spcPct val="80000"/>
              </a:lnSpc>
              <a:spcBef>
                <a:spcPts val="0"/>
              </a:spcBef>
              <a:spcAft>
                <a:spcPts val="0"/>
              </a:spcAft>
              <a:buSzPts val="1400"/>
              <a:buNone/>
            </a:pPr>
            <a:r>
              <a:rPr lang="en-US" sz="1200">
                <a:solidFill>
                  <a:srgbClr val="FF0000"/>
                </a:solidFill>
                <a:latin typeface="+mn-lt"/>
              </a:rPr>
              <a:t>If you are providing your own services, please explain what services are being conducted and please include what DoD support has been approved or needed.</a:t>
            </a:r>
            <a:endParaRPr sz="1200">
              <a:latin typeface="+mn-lt"/>
            </a:endParaRPr>
          </a:p>
          <a:p>
            <a:pPr marL="0" lvl="0" indent="0" algn="l" rtl="0">
              <a:lnSpc>
                <a:spcPct val="80000"/>
              </a:lnSpc>
              <a:spcBef>
                <a:spcPts val="408"/>
              </a:spcBef>
              <a:spcAft>
                <a:spcPts val="0"/>
              </a:spcAft>
              <a:buSzPts val="1400"/>
              <a:buNone/>
            </a:pPr>
            <a:endParaRPr sz="1200">
              <a:solidFill>
                <a:srgbClr val="FF0000"/>
              </a:solidFill>
              <a:latin typeface="+mn-lt"/>
            </a:endParaRPr>
          </a:p>
          <a:p>
            <a:pPr marL="0" marR="0" lvl="0" indent="0" algn="l" rtl="0">
              <a:lnSpc>
                <a:spcPct val="87000"/>
              </a:lnSpc>
              <a:spcBef>
                <a:spcPts val="0"/>
              </a:spcBef>
              <a:spcAft>
                <a:spcPts val="0"/>
              </a:spcAft>
              <a:buSzPts val="1400"/>
              <a:buNone/>
            </a:pPr>
            <a:r>
              <a:rPr lang="en-US" sz="1200">
                <a:latin typeface="+mn-lt"/>
                <a:ea typeface="Times New Roman"/>
                <a:cs typeface="Times New Roman"/>
                <a:sym typeface="Times New Roman"/>
              </a:rPr>
              <a:t>Per DoD Mandate 17-0019, DoDI 8530.01 you need a Cybersecurity Service Provider (CSSP), or your organization needs to be able to support similar services that meet the DoD requirements.  CSSP are required for both on premises and cloud Information Systems.  Establish Cyber Defense (CD) services through one of the 23 DoD certified Cyber Security Service Providers (CSSP) for Mission Cyber Defense (MCD)</a:t>
            </a:r>
          </a:p>
          <a:p>
            <a:pPr marL="0" marR="0" lvl="0" indent="0" algn="l" rtl="0">
              <a:lnSpc>
                <a:spcPct val="87000"/>
              </a:lnSpc>
              <a:spcBef>
                <a:spcPts val="800"/>
              </a:spcBef>
              <a:spcAft>
                <a:spcPts val="0"/>
              </a:spcAft>
              <a:buSzPts val="1400"/>
              <a:buNone/>
            </a:pPr>
            <a:endParaRPr lang="en-US" sz="1200">
              <a:latin typeface="+mn-lt"/>
              <a:ea typeface="Times New Roman"/>
              <a:cs typeface="Times New Roman"/>
              <a:sym typeface="Times New Roman"/>
            </a:endParaRPr>
          </a:p>
        </p:txBody>
      </p:sp>
      <p:sp>
        <p:nvSpPr>
          <p:cNvPr id="145" name="Google Shape;145;p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lvl="0" indent="0" algn="l" rtl="0">
              <a:lnSpc>
                <a:spcPct val="80000"/>
              </a:lnSpc>
              <a:spcBef>
                <a:spcPts val="408"/>
              </a:spcBef>
              <a:spcAft>
                <a:spcPts val="0"/>
              </a:spcAft>
              <a:buSzPts val="1400"/>
              <a:buNone/>
            </a:pPr>
            <a:endParaRPr sz="1360">
              <a:solidFill>
                <a:srgbClr val="FF0000"/>
              </a:solidFill>
            </a:endParaRPr>
          </a:p>
        </p:txBody>
      </p:sp>
      <p:sp>
        <p:nvSpPr>
          <p:cNvPr id="145" name="Google Shape;145;p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3530382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33</a:t>
            </a:fld>
            <a:endParaRPr lang="en-US"/>
          </a:p>
        </p:txBody>
      </p:sp>
    </p:spTree>
    <p:extLst>
      <p:ext uri="{BB962C8B-B14F-4D97-AF65-F5344CB8AC3E}">
        <p14:creationId xmlns:p14="http://schemas.microsoft.com/office/powerpoint/2010/main" val="384198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Times New Roman"/>
                <a:sym typeface="Times New Roman"/>
              </a:rPr>
              <a:t>Reference  NIST SP 8510.01 and NIST SP 800-37</a:t>
            </a:r>
          </a:p>
          <a:p>
            <a:pPr marL="0" lvl="0" indent="0" algn="l" rtl="0">
              <a:lnSpc>
                <a:spcPct val="100000"/>
              </a:lnSpc>
              <a:spcBef>
                <a:spcPts val="0"/>
              </a:spcBef>
              <a:spcAft>
                <a:spcPts val="0"/>
              </a:spcAft>
              <a:buSzPts val="1400"/>
              <a:buNone/>
            </a:pPr>
            <a:endParaRPr lang="en-US">
              <a:latin typeface="+mn-lt"/>
            </a:endParaRPr>
          </a:p>
          <a:p>
            <a:pPr marL="0" lvl="0" indent="0" algn="l" rtl="0">
              <a:lnSpc>
                <a:spcPct val="100000"/>
              </a:lnSpc>
              <a:spcBef>
                <a:spcPts val="0"/>
              </a:spcBef>
              <a:spcAft>
                <a:spcPts val="0"/>
              </a:spcAft>
              <a:buSzPts val="1400"/>
              <a:buNone/>
            </a:pPr>
            <a:r>
              <a:rPr lang="en-US">
                <a:latin typeface="+mn-lt"/>
              </a:rPr>
              <a:t>Describe the intention of the briefing. Why are we here and what do you want from the AO?  Simple statement, direct and to the point. The determination can be either for ATO, ATO with conditions,  IATT or DATO.</a:t>
            </a: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r>
              <a:rPr lang="en-US">
                <a:latin typeface="+mn-lt"/>
              </a:rPr>
              <a:t>The line:  “This is a Type Authorization under Reciprocity.” is necessary if it applies and any other pertinent information that needs to be identified up front.</a:t>
            </a: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r>
              <a:rPr lang="en-US">
                <a:latin typeface="+mn-lt"/>
              </a:rPr>
              <a:t>The Current situation should describe previous authorizations and dates or that it is an initial (new) assessment and need date. The AO and CRA need these details up front to understand and assist.</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The Cyber Risk Assessor (CRA) is the official having the authority and responsibility for the assessment of all ISs and PIT systems governed by a DoD Component Cybersecurity Program. The CRA evaluates the cybersecurity capabilities and services of a DoD IS and PIT system and makes a recommendation for risk acceptance or denial to the AO. </a:t>
            </a:r>
            <a:endParaRPr kumimoji="0" lang="en-US" sz="1200" b="0" i="0" u="none" strike="noStrike" kern="0" cap="none" spc="0" normalizeH="0" baseline="0" noProof="0">
              <a:ln>
                <a:noFill/>
              </a:ln>
              <a:solidFill>
                <a:srgbClr val="000000"/>
              </a:solidFill>
              <a:effectLst/>
              <a:uLnTx/>
              <a:uFillTx/>
              <a:latin typeface="Arial"/>
              <a:cs typeface="Times New Roman"/>
              <a:sym typeface="Times New Roman"/>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This recommendation accompanies the RMF security authorization package and serves as the primary basis for the AOs authorization determination. The CRA continuously assesses and guides the quality and completeness of RMF activities and tasks and the resulting artifacts. The DoD Component SISO either performs the CRA functions or formally appoints SCA Representatives to do so for all governed ISs and PIT systems.</a:t>
            </a:r>
            <a:endParaRPr kumimoji="0" lang="en-US" sz="1200" b="0" i="0" u="none" strike="noStrike" kern="0" cap="none" spc="0" normalizeH="0" baseline="0" noProof="0">
              <a:ln>
                <a:noFill/>
              </a:ln>
              <a:solidFill>
                <a:srgbClr val="000000"/>
              </a:solidFill>
              <a:effectLst/>
              <a:uLnTx/>
              <a:uFillTx/>
              <a:latin typeface="Arial"/>
              <a:cs typeface="Times New Roman"/>
              <a:sym typeface="Times New Roman"/>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Specific duties include (taken from NIST SP 800-37):</a:t>
            </a:r>
            <a:endParaRPr kumimoji="0" lang="en-US" sz="1200" b="0" i="0" u="none" strike="noStrike" kern="0" cap="none" spc="0" normalizeH="0" baseline="0" noProof="0">
              <a:ln>
                <a:noFill/>
              </a:ln>
              <a:solidFill>
                <a:srgbClr val="000000"/>
              </a:solidFill>
              <a:effectLst/>
              <a:uLnTx/>
              <a:uFillTx/>
              <a:latin typeface="Arial"/>
              <a:cs typeface="Times New Roman"/>
              <a:sym typeface="Times New Roman"/>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342900" marR="0" lvl="0" indent="-342900" algn="l" defTabSz="914400" rtl="0" eaLnBrk="1" fontAlgn="auto" latinLnBrk="0" hangingPunct="1">
              <a:lnSpc>
                <a:spcPct val="115000"/>
              </a:lnSpc>
              <a:spcBef>
                <a:spcPts val="1000"/>
              </a:spcBef>
              <a:spcAft>
                <a:spcPts val="0"/>
              </a:spcAft>
              <a:buClr>
                <a:srgbClr val="000000"/>
              </a:buClr>
              <a:buSzPts val="10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Develop, review, and approve a plan to assess the risk.</a:t>
            </a: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342900" marR="0" lvl="0" indent="-342900" algn="l" defTabSz="914400" rtl="0" eaLnBrk="1" fontAlgn="auto" latinLnBrk="0" hangingPunct="1">
              <a:lnSpc>
                <a:spcPct val="115000"/>
              </a:lnSpc>
              <a:spcBef>
                <a:spcPts val="1000"/>
              </a:spcBef>
              <a:spcAft>
                <a:spcPts val="0"/>
              </a:spcAft>
              <a:buClr>
                <a:srgbClr val="000000"/>
              </a:buClr>
              <a:buSzPts val="10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Assess the security risks in accordance with the assessment procedures defined in the security assessment plan</a:t>
            </a: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342900" marR="0" lvl="0" indent="-342900" algn="l" defTabSz="914400" rtl="0" eaLnBrk="1" fontAlgn="auto" latinLnBrk="0" hangingPunct="1">
              <a:lnSpc>
                <a:spcPct val="115000"/>
              </a:lnSpc>
              <a:spcBef>
                <a:spcPts val="1000"/>
              </a:spcBef>
              <a:spcAft>
                <a:spcPts val="0"/>
              </a:spcAft>
              <a:buClr>
                <a:srgbClr val="000000"/>
              </a:buClr>
              <a:buSzPts val="10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Prepare the security assessment report documenting the issues, findings, and recommendations from the security risk assessment</a:t>
            </a: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342900" marR="0" lvl="0" indent="-342900" algn="l" defTabSz="914400" rtl="0" eaLnBrk="1" fontAlgn="auto" latinLnBrk="0" hangingPunct="1">
              <a:lnSpc>
                <a:spcPct val="115000"/>
              </a:lnSpc>
              <a:spcBef>
                <a:spcPts val="1000"/>
              </a:spcBef>
              <a:spcAft>
                <a:spcPts val="0"/>
              </a:spcAft>
              <a:buClr>
                <a:srgbClr val="000000"/>
              </a:buClr>
              <a:buSzPts val="10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Conduct initial remediation actions on security risks based on the findings and recommendations of the security assessment report and reassess remediated risk(s), as appropriate.</a:t>
            </a: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342900" marR="0" lvl="0" indent="-342900" algn="l" defTabSz="914400" rtl="0" eaLnBrk="1" fontAlgn="auto" latinLnBrk="0" hangingPunct="1">
              <a:lnSpc>
                <a:spcPct val="115000"/>
              </a:lnSpc>
              <a:spcBef>
                <a:spcPts val="1000"/>
              </a:spcBef>
              <a:spcAft>
                <a:spcPts val="0"/>
              </a:spcAft>
              <a:buClr>
                <a:srgbClr val="000000"/>
              </a:buClr>
              <a:buSzPts val="10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Assess a selected subset of the technical, management, and operational security risks employed within and inherited by the information system in accordance with the organization-defined monitoring strategy.</a:t>
            </a: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endParaRPr lang="en-US"/>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4</a:t>
            </a:fld>
            <a:endParaRPr lang="en-US"/>
          </a:p>
        </p:txBody>
      </p:sp>
    </p:spTree>
    <p:extLst>
      <p:ext uri="{BB962C8B-B14F-4D97-AF65-F5344CB8AC3E}">
        <p14:creationId xmlns:p14="http://schemas.microsoft.com/office/powerpoint/2010/main" val="211627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2" name="Google Shape;202;p14: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algn="l"/>
            <a:endParaRPr lang="en-US" sz="1400" b="0" i="0" u="none" strike="noStrike" baseline="0">
              <a:solidFill>
                <a:srgbClr val="000000"/>
              </a:solidFill>
              <a:latin typeface="Times New Roman" panose="02020603050405020304" pitchFamily="18" charset="0"/>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b="0" i="1">
                <a:effectLst/>
                <a:latin typeface="Times New Roman" panose="02020603050405020304" pitchFamily="18" charset="0"/>
              </a:rPr>
              <a:t>The concept of Protection Levels applies only to confidentiality.  </a:t>
            </a:r>
            <a:r>
              <a:rPr lang="en-US" sz="1800" b="0">
                <a:effectLst/>
                <a:latin typeface="Times New Roman" panose="02020603050405020304" pitchFamily="18" charset="0"/>
              </a:rPr>
              <a:t>Having verified that an IS will maintain, process, or transmit intelligence information and therefore that its Level of</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b="0">
                <a:effectLst/>
                <a:latin typeface="Times New Roman" panose="02020603050405020304" pitchFamily="18" charset="0"/>
              </a:rPr>
              <a:t>Concern for confidentiality must be High, the AO will ascertain the appropriate Protection Level for the IS based on the required clearance(s), formal access approval(s), and</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b="0">
                <a:effectLst/>
                <a:latin typeface="Times New Roman" panose="02020603050405020304" pitchFamily="18" charset="0"/>
              </a:rPr>
              <a:t>need-to-know of all direct and indirect users who receive information from the IS </a:t>
            </a:r>
            <a:r>
              <a:rPr lang="en-US" sz="1800" b="0" i="1">
                <a:effectLst/>
                <a:latin typeface="Times New Roman" panose="02020603050405020304" pitchFamily="18" charset="0"/>
              </a:rPr>
              <a:t>without</a:t>
            </a:r>
            <a:r>
              <a:rPr lang="en-US" sz="1800" b="0">
                <a:effectLst/>
                <a:latin typeface="Times New Roman" panose="02020603050405020304" pitchFamily="18" charset="0"/>
              </a:rPr>
              <a:t> manual intervention and reliable human review.  It indicates an implicit level of trust that is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b="0">
                <a:effectLst/>
                <a:latin typeface="Times New Roman" panose="02020603050405020304" pitchFamily="18" charset="0"/>
              </a:rPr>
              <a:t>placed in the system’s technical capabilities.</a:t>
            </a:r>
          </a:p>
          <a:p>
            <a:endParaRPr lang="en-US" sz="1200" b="1" i="1" u="sng" strike="noStrike" baseline="0">
              <a:solidFill>
                <a:srgbClr val="000000"/>
              </a:solidFill>
              <a:latin typeface="Times New Roman" panose="02020603050405020304" pitchFamily="18" charset="0"/>
            </a:endParaRPr>
          </a:p>
          <a:p>
            <a:r>
              <a:rPr lang="en-US" sz="1200" b="1" i="1" u="sng" strike="noStrike" baseline="0">
                <a:solidFill>
                  <a:srgbClr val="000000"/>
                </a:solidFill>
                <a:latin typeface="Times New Roman" panose="02020603050405020304" pitchFamily="18" charset="0"/>
              </a:rPr>
              <a:t>Determining Protection Levels </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An IS operates at Protection </a:t>
            </a:r>
            <a:r>
              <a:rPr lang="en-US" sz="1200" b="1" i="0" u="none" strike="noStrike" baseline="0">
                <a:solidFill>
                  <a:srgbClr val="000000"/>
                </a:solidFill>
                <a:latin typeface="Times New Roman" panose="02020603050405020304" pitchFamily="18" charset="0"/>
              </a:rPr>
              <a:t>Level 1 </a:t>
            </a:r>
            <a:r>
              <a:rPr lang="en-US" sz="1200" b="0" i="0" u="none" strike="noStrike" baseline="0">
                <a:solidFill>
                  <a:srgbClr val="000000"/>
                </a:solidFill>
                <a:latin typeface="Times New Roman" panose="02020603050405020304" pitchFamily="18" charset="0"/>
              </a:rPr>
              <a:t>when </a:t>
            </a:r>
            <a:r>
              <a:rPr lang="en-US" sz="1200" b="0" i="1" u="none" strike="noStrike" baseline="0">
                <a:solidFill>
                  <a:srgbClr val="000000"/>
                </a:solidFill>
                <a:latin typeface="Times New Roman" panose="02020603050405020304" pitchFamily="18" charset="0"/>
              </a:rPr>
              <a:t>all </a:t>
            </a:r>
            <a:r>
              <a:rPr lang="en-US" sz="1200" b="0" i="0" u="none" strike="noStrike" baseline="0">
                <a:solidFill>
                  <a:srgbClr val="000000"/>
                </a:solidFill>
                <a:latin typeface="Times New Roman" panose="02020603050405020304" pitchFamily="18" charset="0"/>
              </a:rPr>
              <a:t>users have all required approvals for access to all information on the IS. This means that all users have all required clearances, formal access approvals,</a:t>
            </a:r>
          </a:p>
          <a:p>
            <a:r>
              <a:rPr lang="en-US" sz="1200" b="0" i="0" u="none" strike="noStrike" baseline="0">
                <a:solidFill>
                  <a:srgbClr val="000000"/>
                </a:solidFill>
                <a:latin typeface="Times New Roman" panose="02020603050405020304" pitchFamily="18" charset="0"/>
              </a:rPr>
              <a:t>and the need to know for all information on the IS. </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An IS operates at Protection </a:t>
            </a:r>
            <a:r>
              <a:rPr lang="en-US" sz="1200" b="1" i="0" u="none" strike="noStrike" baseline="0">
                <a:solidFill>
                  <a:srgbClr val="000000"/>
                </a:solidFill>
                <a:latin typeface="Times New Roman" panose="02020603050405020304" pitchFamily="18" charset="0"/>
              </a:rPr>
              <a:t>Level 2 </a:t>
            </a:r>
            <a:r>
              <a:rPr lang="en-US" sz="1200" b="0" i="0" u="none" strike="noStrike" baseline="0">
                <a:solidFill>
                  <a:srgbClr val="000000"/>
                </a:solidFill>
                <a:latin typeface="Times New Roman" panose="02020603050405020304" pitchFamily="18" charset="0"/>
              </a:rPr>
              <a:t>when </a:t>
            </a:r>
            <a:r>
              <a:rPr lang="en-US" sz="1200" b="0" i="1" u="none" strike="noStrike" baseline="0">
                <a:solidFill>
                  <a:srgbClr val="000000"/>
                </a:solidFill>
                <a:latin typeface="Times New Roman" panose="02020603050405020304" pitchFamily="18" charset="0"/>
              </a:rPr>
              <a:t>all </a:t>
            </a:r>
            <a:r>
              <a:rPr lang="en-US" sz="1200" b="0" i="0" u="none" strike="noStrike" baseline="0">
                <a:solidFill>
                  <a:srgbClr val="000000"/>
                </a:solidFill>
                <a:latin typeface="Times New Roman" panose="02020603050405020304" pitchFamily="18" charset="0"/>
              </a:rPr>
              <a:t>users have all required </a:t>
            </a:r>
            <a:r>
              <a:rPr lang="en-US" sz="1200" b="0" i="1" u="none" strike="noStrike" baseline="0">
                <a:solidFill>
                  <a:srgbClr val="000000"/>
                </a:solidFill>
                <a:latin typeface="Times New Roman" panose="02020603050405020304" pitchFamily="18" charset="0"/>
              </a:rPr>
              <a:t>formal </a:t>
            </a:r>
            <a:r>
              <a:rPr lang="en-US" sz="1200" b="0" i="0" u="none" strike="noStrike" baseline="0">
                <a:solidFill>
                  <a:srgbClr val="000000"/>
                </a:solidFill>
                <a:latin typeface="Times New Roman" panose="02020603050405020304" pitchFamily="18" charset="0"/>
              </a:rPr>
              <a:t>approvals for access to all information on the IS, but at least one user lacks administrative approval for some of the</a:t>
            </a:r>
          </a:p>
          <a:p>
            <a:r>
              <a:rPr lang="en-US" sz="1200" b="0" i="0" u="none" strike="noStrike" baseline="0">
                <a:solidFill>
                  <a:srgbClr val="000000"/>
                </a:solidFill>
                <a:latin typeface="Times New Roman" panose="02020603050405020304" pitchFamily="18" charset="0"/>
              </a:rPr>
              <a:t>information on the IS. This means that all users have all required clearances, and all required formal access approvals, but at least one user lacks the need to know for some of the information on the</a:t>
            </a:r>
          </a:p>
          <a:p>
            <a:r>
              <a:rPr lang="en-US" sz="1200" b="0" i="0" u="none" strike="noStrike" baseline="0">
                <a:solidFill>
                  <a:srgbClr val="000000"/>
                </a:solidFill>
                <a:latin typeface="Times New Roman" panose="02020603050405020304" pitchFamily="18" charset="0"/>
              </a:rPr>
              <a:t>IS. </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An IS operates at Protection </a:t>
            </a:r>
            <a:r>
              <a:rPr lang="en-US" sz="1200" b="1" i="0" u="none" strike="noStrike" baseline="0">
                <a:solidFill>
                  <a:srgbClr val="000000"/>
                </a:solidFill>
                <a:latin typeface="Times New Roman" panose="02020603050405020304" pitchFamily="18" charset="0"/>
              </a:rPr>
              <a:t>Level 3 </a:t>
            </a:r>
            <a:r>
              <a:rPr lang="en-US" sz="1200" b="0" i="0" u="none" strike="noStrike" baseline="0">
                <a:solidFill>
                  <a:srgbClr val="000000"/>
                </a:solidFill>
                <a:latin typeface="Times New Roman" panose="02020603050405020304" pitchFamily="18" charset="0"/>
              </a:rPr>
              <a:t>when at least </a:t>
            </a:r>
            <a:r>
              <a:rPr lang="en-US" sz="1200" b="0" i="1" u="none" strike="noStrike" baseline="0">
                <a:solidFill>
                  <a:srgbClr val="000000"/>
                </a:solidFill>
                <a:latin typeface="Times New Roman" panose="02020603050405020304" pitchFamily="18" charset="0"/>
              </a:rPr>
              <a:t>one user </a:t>
            </a:r>
            <a:r>
              <a:rPr lang="en-US" sz="1200" b="0" i="0" u="none" strike="noStrike" baseline="0">
                <a:solidFill>
                  <a:srgbClr val="000000"/>
                </a:solidFill>
                <a:latin typeface="Times New Roman" panose="02020603050405020304" pitchFamily="18" charset="0"/>
              </a:rPr>
              <a:t>lacks at least one required </a:t>
            </a:r>
            <a:r>
              <a:rPr lang="en-US" sz="1200" b="0" i="1" u="none" strike="noStrike" baseline="0">
                <a:solidFill>
                  <a:srgbClr val="000000"/>
                </a:solidFill>
                <a:latin typeface="Times New Roman" panose="02020603050405020304" pitchFamily="18" charset="0"/>
              </a:rPr>
              <a:t>formal </a:t>
            </a:r>
            <a:r>
              <a:rPr lang="en-US" sz="1200" b="0" i="0" u="none" strike="noStrike" baseline="0">
                <a:solidFill>
                  <a:srgbClr val="000000"/>
                </a:solidFill>
                <a:latin typeface="Times New Roman" panose="02020603050405020304" pitchFamily="18" charset="0"/>
              </a:rPr>
              <a:t>approval for access to all information on the IS. This means that all users have all required clearances,</a:t>
            </a:r>
          </a:p>
          <a:p>
            <a:r>
              <a:rPr lang="en-US" sz="1200" b="0" i="0" u="none" strike="noStrike" baseline="0">
                <a:solidFill>
                  <a:srgbClr val="000000"/>
                </a:solidFill>
                <a:latin typeface="Times New Roman" panose="02020603050405020304" pitchFamily="18" charset="0"/>
              </a:rPr>
              <a:t>but at least one user lacks formal access approval for some of the information on the IS. </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An IS operates at Protection </a:t>
            </a:r>
            <a:r>
              <a:rPr lang="en-US" sz="1200" b="1" i="0" u="none" strike="noStrike" baseline="0">
                <a:solidFill>
                  <a:srgbClr val="000000"/>
                </a:solidFill>
                <a:latin typeface="Times New Roman" panose="02020603050405020304" pitchFamily="18" charset="0"/>
              </a:rPr>
              <a:t>Level 4 </a:t>
            </a:r>
            <a:r>
              <a:rPr lang="en-US" sz="1200" b="0" i="0" u="none" strike="noStrike" baseline="0">
                <a:solidFill>
                  <a:srgbClr val="000000"/>
                </a:solidFill>
                <a:latin typeface="Times New Roman" panose="02020603050405020304" pitchFamily="18" charset="0"/>
              </a:rPr>
              <a:t>when at least </a:t>
            </a:r>
            <a:r>
              <a:rPr lang="en-US" sz="1200" b="0" i="1" u="none" strike="noStrike" baseline="0">
                <a:solidFill>
                  <a:srgbClr val="000000"/>
                </a:solidFill>
                <a:latin typeface="Times New Roman" panose="02020603050405020304" pitchFamily="18" charset="0"/>
              </a:rPr>
              <a:t>one user </a:t>
            </a:r>
            <a:r>
              <a:rPr lang="en-US" sz="1200" b="0" i="0" u="none" strike="noStrike" baseline="0">
                <a:solidFill>
                  <a:srgbClr val="000000"/>
                </a:solidFill>
                <a:latin typeface="Times New Roman" panose="02020603050405020304" pitchFamily="18" charset="0"/>
              </a:rPr>
              <a:t>lacks </a:t>
            </a:r>
            <a:r>
              <a:rPr lang="en-US" sz="1200" b="0" i="1" u="none" strike="noStrike" baseline="0">
                <a:solidFill>
                  <a:srgbClr val="000000"/>
                </a:solidFill>
                <a:latin typeface="Times New Roman" panose="02020603050405020304" pitchFamily="18" charset="0"/>
              </a:rPr>
              <a:t>sufficient </a:t>
            </a:r>
            <a:r>
              <a:rPr lang="en-US" sz="1200" b="0" i="0" u="none" strike="noStrike" baseline="0">
                <a:solidFill>
                  <a:srgbClr val="000000"/>
                </a:solidFill>
                <a:latin typeface="Times New Roman" panose="02020603050405020304" pitchFamily="18" charset="0"/>
              </a:rPr>
              <a:t>clearance for access to some of the information on the IS, but all users have at least a Secret clearance. </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An IS operates at Protection </a:t>
            </a:r>
            <a:r>
              <a:rPr lang="en-US" sz="1200" b="1" i="0" u="none" strike="noStrike" baseline="0">
                <a:solidFill>
                  <a:srgbClr val="000000"/>
                </a:solidFill>
                <a:latin typeface="Times New Roman" panose="02020603050405020304" pitchFamily="18" charset="0"/>
              </a:rPr>
              <a:t>Level 5 </a:t>
            </a:r>
            <a:r>
              <a:rPr lang="en-US" sz="1200" b="0" i="0" u="none" strike="noStrike" baseline="0">
                <a:solidFill>
                  <a:srgbClr val="000000"/>
                </a:solidFill>
                <a:latin typeface="Times New Roman" panose="02020603050405020304" pitchFamily="18" charset="0"/>
              </a:rPr>
              <a:t>when at least </a:t>
            </a:r>
            <a:r>
              <a:rPr lang="en-US" sz="1200" b="0" i="1" u="none" strike="noStrike" baseline="0">
                <a:solidFill>
                  <a:srgbClr val="000000"/>
                </a:solidFill>
                <a:latin typeface="Times New Roman" panose="02020603050405020304" pitchFamily="18" charset="0"/>
              </a:rPr>
              <a:t>one user </a:t>
            </a:r>
            <a:r>
              <a:rPr lang="en-US" sz="1200" b="0" i="0" u="none" strike="noStrike" baseline="0">
                <a:solidFill>
                  <a:srgbClr val="000000"/>
                </a:solidFill>
                <a:latin typeface="Times New Roman" panose="02020603050405020304" pitchFamily="18" charset="0"/>
              </a:rPr>
              <a:t>lacks </a:t>
            </a:r>
            <a:r>
              <a:rPr lang="en-US" sz="1200" b="0" i="1" u="none" strike="noStrike" baseline="0">
                <a:solidFill>
                  <a:srgbClr val="000000"/>
                </a:solidFill>
                <a:latin typeface="Times New Roman" panose="02020603050405020304" pitchFamily="18" charset="0"/>
              </a:rPr>
              <a:t>any </a:t>
            </a:r>
            <a:r>
              <a:rPr lang="en-US" sz="1200" b="0" i="0" u="none" strike="noStrike" baseline="0">
                <a:solidFill>
                  <a:srgbClr val="000000"/>
                </a:solidFill>
                <a:latin typeface="Times New Roman" panose="02020603050405020304" pitchFamily="18" charset="0"/>
              </a:rPr>
              <a:t>clearance for access to some of the information on the IS.</a:t>
            </a:r>
            <a:endParaRPr lang="en-US" sz="1200">
              <a:effectLst/>
              <a:latin typeface="+mn-lt"/>
              <a:ea typeface="Calibri" panose="020F0502020204030204" pitchFamily="34" charset="0"/>
            </a:endParaRPr>
          </a:p>
          <a:p>
            <a:pPr marL="0" lvl="0" indent="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p:txBody>
      </p:sp>
      <p:sp>
        <p:nvSpPr>
          <p:cNvPr id="203" name="Google Shape;203;p14: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905772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2" name="Google Shape;202;p14: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a:lnSpc>
                <a:spcPct val="120000"/>
              </a:lnSpc>
              <a:spcBef>
                <a:spcPts val="0"/>
              </a:spcBef>
            </a:pPr>
            <a:r>
              <a:rPr lang="en-US" sz="1800" dirty="0"/>
              <a:t>Signed Information Technology Security Categorization and Selection Checklist (ITSC).</a:t>
            </a:r>
          </a:p>
          <a:p>
            <a:pPr>
              <a:lnSpc>
                <a:spcPct val="120000"/>
              </a:lnSpc>
              <a:spcBef>
                <a:spcPts val="0"/>
              </a:spcBef>
            </a:pPr>
            <a:r>
              <a:rPr lang="en-US" sz="1800" dirty="0"/>
              <a:t>System Security Plan.</a:t>
            </a:r>
          </a:p>
          <a:p>
            <a:pPr marL="0" lvl="0" indent="0" algn="l" rtl="0">
              <a:lnSpc>
                <a:spcPct val="100000"/>
              </a:lnSpc>
              <a:spcBef>
                <a:spcPts val="0"/>
              </a:spcBef>
              <a:spcAft>
                <a:spcPts val="0"/>
              </a:spcAft>
              <a:buSzPts val="1400"/>
              <a:buNone/>
            </a:pPr>
            <a:endParaRPr sz="1800" dirty="0">
              <a:latin typeface="Times New Roman"/>
              <a:ea typeface="Times New Roman"/>
              <a:cs typeface="Times New Roman"/>
              <a:sym typeface="Times New Roman"/>
            </a:endParaRPr>
          </a:p>
        </p:txBody>
      </p:sp>
      <p:sp>
        <p:nvSpPr>
          <p:cNvPr id="203" name="Google Shape;203;p14: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3397677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a:latin typeface="+mn-lt"/>
              </a:rPr>
              <a:t>Defer to Department of Defense (DoD) Joint Special Access Program (SAP) Implementation Guide (JSIG), 11 April 2016.</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ea typeface="Times New Roman"/>
                <a:cs typeface="Times New Roman"/>
                <a:sym typeface="Times New Roman"/>
              </a:rPr>
              <a:t>Cyber hygiene describes recommended mitigations for the small number of root causes responsible for many cybersecurity incidents. Implementing a few simple practices can address these common root causes. </a:t>
            </a:r>
          </a:p>
          <a:p>
            <a:pPr marL="0" lvl="0" indent="0" algn="l" rtl="0">
              <a:lnSpc>
                <a:spcPct val="100000"/>
              </a:lnSpc>
              <a:spcBef>
                <a:spcPts val="0"/>
              </a:spcBef>
              <a:spcAft>
                <a:spcPts val="0"/>
              </a:spcAft>
              <a:buSzPts val="1400"/>
              <a:buNone/>
            </a:pPr>
            <a:endParaRPr lang="en-US" sz="1200" b="0" i="0" u="none" strike="noStrike" baseline="0">
              <a:solidFill>
                <a:srgbClr val="000000"/>
              </a:solidFill>
              <a:latin typeface="+mn-lt"/>
              <a:cs typeface="Times New Roman"/>
              <a:sym typeface="Times New Roman"/>
            </a:endParaRPr>
          </a:p>
          <a:p>
            <a:pPr marL="0" lvl="0" indent="0" algn="l" rtl="0">
              <a:lnSpc>
                <a:spcPct val="100000"/>
              </a:lnSpc>
              <a:spcBef>
                <a:spcPts val="0"/>
              </a:spcBef>
              <a:spcAft>
                <a:spcPts val="0"/>
              </a:spcAft>
              <a:buSzPts val="1400"/>
              <a:buNone/>
            </a:pPr>
            <a:r>
              <a:rPr lang="en-US" sz="1800" b="0" i="0" u="none" strike="noStrike" baseline="0">
                <a:solidFill>
                  <a:srgbClr val="000000"/>
                </a:solidFill>
                <a:latin typeface="Times New Roman" panose="02020603050405020304" pitchFamily="18" charset="0"/>
              </a:rPr>
              <a:t>The final determination of the appropriate set of risk areas supported by the risk mitigations is necessary to harden the IS and the environment in which those systems operate is a function of the assessment of risk and what is required to sufficiently mitigate the risks to the overall operations and assets, individuals, other organizations, and the Nation.</a:t>
            </a:r>
            <a:r>
              <a:rPr lang="en-US" sz="1800" b="0" i="0" u="none" strike="noStrike" baseline="30000">
                <a:solidFill>
                  <a:srgbClr val="000000"/>
                </a:solidFill>
                <a:latin typeface="Times New Roman" panose="02020603050405020304" pitchFamily="18" charset="0"/>
              </a:rPr>
              <a:t>  </a:t>
            </a:r>
            <a:r>
              <a:rPr lang="en-US" sz="1800" b="0" i="0" u="none" strike="noStrike" baseline="0">
                <a:solidFill>
                  <a:srgbClr val="000000"/>
                </a:solidFill>
                <a:latin typeface="Times New Roman" panose="02020603050405020304" pitchFamily="18" charset="0"/>
              </a:rPr>
              <a:t>In many cases, additional areas or enhancements will be required to address specific threats to and vulnerabilities in your organizations, mission/business processes, and/or information systems and to satisfy the requirements of applicable federal laws, Executive Orders, directives, policies, standards, or regulations.  The risk assessment in the risk mitigation process provides essential information in determining the necessity and sufficiency of the risk areas and enhancements in the initial baselines. </a:t>
            </a:r>
            <a:r>
              <a:rPr lang="en-US" sz="1200">
                <a:latin typeface="+mn-lt"/>
              </a:rPr>
              <a:t>   </a:t>
            </a:r>
          </a:p>
          <a:p>
            <a:pPr marL="0" lvl="0" indent="0" algn="l" rtl="0">
              <a:lnSpc>
                <a:spcPct val="90000"/>
              </a:lnSpc>
              <a:spcBef>
                <a:spcPts val="0"/>
              </a:spcBef>
              <a:spcAft>
                <a:spcPts val="0"/>
              </a:spcAft>
              <a:buSzPts val="1400"/>
              <a:buNone/>
            </a:pPr>
            <a:endParaRPr lang="en-US" sz="1200">
              <a:latin typeface="+mn-lt"/>
            </a:endParaRPr>
          </a:p>
          <a:p>
            <a:pPr marL="0" marR="0" indent="0">
              <a:spcBef>
                <a:spcPts val="0"/>
              </a:spcBef>
              <a:spcAft>
                <a:spcPts val="0"/>
              </a:spcAft>
              <a:buNone/>
            </a:pPr>
            <a:r>
              <a:rPr lang="en-US" sz="1200" b="0">
                <a:effectLst/>
                <a:latin typeface="+mn-lt"/>
                <a:ea typeface="Calibri" panose="020F0502020204030204" pitchFamily="34" charset="0"/>
              </a:rPr>
              <a:t>1. </a:t>
            </a:r>
            <a:r>
              <a:rPr lang="en-US" sz="1200" b="1">
                <a:effectLst/>
                <a:latin typeface="+mn-lt"/>
                <a:ea typeface="Calibri" panose="020F0502020204030204" pitchFamily="34" charset="0"/>
              </a:rPr>
              <a:t>AC-2; </a:t>
            </a:r>
            <a:r>
              <a:rPr lang="en-US" sz="1200">
                <a:effectLst/>
                <a:latin typeface="+mn-lt"/>
                <a:ea typeface="Calibri" panose="020F0502020204030204" pitchFamily="34" charset="0"/>
              </a:rPr>
              <a:t>Account Management - Information System (IS) account types are defined by the organization and supporting mission and business functions are clearly defined.</a:t>
            </a:r>
          </a:p>
          <a:p>
            <a:pPr marL="0" marR="0">
              <a:spcBef>
                <a:spcPts val="0"/>
              </a:spcBef>
              <a:spcAft>
                <a:spcPts val="0"/>
              </a:spcAft>
            </a:pPr>
            <a:r>
              <a:rPr lang="en-US" sz="1200">
                <a:effectLst/>
                <a:latin typeface="+mn-lt"/>
                <a:ea typeface="Calibri" panose="020F0502020204030204" pitchFamily="34" charset="0"/>
              </a:rPr>
              <a:t>2. </a:t>
            </a:r>
            <a:r>
              <a:rPr lang="en-US" sz="1200" b="1">
                <a:effectLst/>
                <a:latin typeface="+mn-lt"/>
                <a:ea typeface="Calibri" panose="020F0502020204030204" pitchFamily="34" charset="0"/>
              </a:rPr>
              <a:t>AC-4</a:t>
            </a:r>
            <a:r>
              <a:rPr lang="en-US" sz="1200">
                <a:effectLst/>
                <a:latin typeface="+mn-lt"/>
                <a:ea typeface="Calibri" panose="020F0502020204030204" pitchFamily="34" charset="0"/>
              </a:rPr>
              <a:t>; Information Flow Enforcement - </a:t>
            </a:r>
            <a:r>
              <a:rPr lang="en-US" b="0" i="0">
                <a:solidFill>
                  <a:srgbClr val="FFFFFF"/>
                </a:solidFill>
                <a:effectLst/>
                <a:latin typeface="+mn-lt"/>
              </a:rPr>
              <a:t>The organization ensures that the information system enforces approved authorizations for controlling the flow of information within the system and between interconnected systems.</a:t>
            </a:r>
            <a:endParaRPr lang="en-US" sz="1200" b="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3. </a:t>
            </a:r>
            <a:r>
              <a:rPr lang="en-US" sz="1200" b="1">
                <a:effectLst/>
                <a:latin typeface="+mn-lt"/>
                <a:ea typeface="Calibri" panose="020F0502020204030204" pitchFamily="34" charset="0"/>
              </a:rPr>
              <a:t>AC-5</a:t>
            </a:r>
            <a:r>
              <a:rPr lang="en-US" sz="1200">
                <a:effectLst/>
                <a:latin typeface="+mn-lt"/>
                <a:ea typeface="Calibri" panose="020F0502020204030204" pitchFamily="34" charset="0"/>
              </a:rPr>
              <a:t>; Separation of Duties - </a:t>
            </a:r>
            <a:r>
              <a:rPr lang="en-US" b="0" i="0">
                <a:solidFill>
                  <a:srgbClr val="DA846B"/>
                </a:solidFill>
                <a:effectLst/>
                <a:latin typeface="+mn-lt"/>
              </a:rPr>
              <a:t>Obtains and examines the documented duties to ensure the organization defines the duties of individuals that are to be separated.</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4. </a:t>
            </a:r>
            <a:r>
              <a:rPr lang="en-US" sz="1200" b="1">
                <a:effectLst/>
                <a:latin typeface="+mn-lt"/>
                <a:ea typeface="Calibri" panose="020F0502020204030204" pitchFamily="34" charset="0"/>
              </a:rPr>
              <a:t>AC-6</a:t>
            </a:r>
            <a:r>
              <a:rPr lang="en-US" sz="1200">
                <a:effectLst/>
                <a:latin typeface="+mn-lt"/>
                <a:ea typeface="Calibri" panose="020F0502020204030204" pitchFamily="34" charset="0"/>
              </a:rPr>
              <a:t>; Least Privilege - </a:t>
            </a:r>
            <a:r>
              <a:rPr lang="en-US" sz="1200" b="0">
                <a:effectLst/>
                <a:latin typeface="+mn-lt"/>
                <a:ea typeface="Calibri" panose="020F0502020204030204" pitchFamily="34" charset="0"/>
              </a:rPr>
              <a:t>The organization obtains and examines the documented processes to ensure that the organization implements the concept of least privilege, allowing only authorized accesses for users (and processes acting on behalf of users) which are necessary to accomplish assigned tasks in accordance with organizational missions and business functions.</a:t>
            </a:r>
          </a:p>
          <a:p>
            <a:pPr marL="457200" marR="0" lvl="1">
              <a:spcBef>
                <a:spcPts val="0"/>
              </a:spcBef>
              <a:spcAft>
                <a:spcPts val="0"/>
              </a:spcAft>
              <a:buFont typeface="Arial" panose="020B0604020202020204" pitchFamily="34" charset="0"/>
              <a:buChar char="•"/>
            </a:pPr>
            <a:r>
              <a:rPr lang="en-US" sz="1200" b="1">
                <a:effectLst/>
                <a:latin typeface="+mn-lt"/>
                <a:ea typeface="Calibri" panose="020F0502020204030204" pitchFamily="34" charset="0"/>
              </a:rPr>
              <a:t>LEAST PRIVILEGE | REVIEW OF USER PRIVILEGES</a:t>
            </a:r>
            <a:r>
              <a:rPr lang="en-US" sz="1200">
                <a:effectLst/>
                <a:latin typeface="+mn-lt"/>
                <a:ea typeface="Calibri" panose="020F0502020204030204" pitchFamily="34" charset="0"/>
              </a:rPr>
              <a:t> The organization: (a) Reviews at least annually the privileges assigned to privileged user accounts including DTA role to validate the need for such privileges; and (b) Reassigns or removes privileges, if necessary, to correctly reflect organizational mission/business needs.  </a:t>
            </a:r>
          </a:p>
          <a:p>
            <a:pPr marL="457200" marR="0" lvl="1">
              <a:spcBef>
                <a:spcPts val="0"/>
              </a:spcBef>
              <a:spcAft>
                <a:spcPts val="0"/>
              </a:spcAft>
              <a:buFont typeface="Arial" panose="020B0604020202020204" pitchFamily="34" charset="0"/>
              <a:buChar char="•"/>
            </a:pPr>
            <a:r>
              <a:rPr lang="en-US" b="1">
                <a:latin typeface="+mn-lt"/>
              </a:rPr>
              <a:t>AC-6(1), </a:t>
            </a:r>
            <a:r>
              <a:rPr lang="en-US" b="0">
                <a:latin typeface="+mn-lt"/>
              </a:rPr>
              <a:t>Enhancement for </a:t>
            </a:r>
            <a:r>
              <a:rPr lang="en-US">
                <a:latin typeface="+mn-lt"/>
              </a:rPr>
              <a:t>Least Privilege needs to be addressed.</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5.</a:t>
            </a:r>
            <a:r>
              <a:rPr lang="en-US" sz="1200" b="1">
                <a:effectLst/>
                <a:latin typeface="+mn-lt"/>
                <a:ea typeface="Calibri" panose="020F0502020204030204" pitchFamily="34" charset="0"/>
              </a:rPr>
              <a:t> AU-6</a:t>
            </a:r>
            <a:r>
              <a:rPr lang="en-US" sz="1200">
                <a:effectLst/>
                <a:latin typeface="+mn-lt"/>
                <a:ea typeface="Calibri" panose="020F0502020204030204" pitchFamily="34" charset="0"/>
              </a:rPr>
              <a:t>; Audit Review, Analysis, and Reporting - </a:t>
            </a:r>
            <a:r>
              <a:rPr lang="en-US" b="0" i="0">
                <a:solidFill>
                  <a:srgbClr val="FFFFFF"/>
                </a:solidFill>
                <a:effectLst/>
                <a:latin typeface="+mn-lt"/>
              </a:rPr>
              <a:t>The organization defines the frequency for the review and analysis of information system audit records for organization-defined inappropriate or unusual activity.</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6.</a:t>
            </a:r>
            <a:r>
              <a:rPr lang="en-US" sz="1200" b="1">
                <a:effectLst/>
                <a:latin typeface="+mn-lt"/>
                <a:ea typeface="Calibri" panose="020F0502020204030204" pitchFamily="34" charset="0"/>
              </a:rPr>
              <a:t> SC-7</a:t>
            </a:r>
            <a:r>
              <a:rPr lang="en-US" sz="1200">
                <a:effectLst/>
                <a:latin typeface="+mn-lt"/>
                <a:ea typeface="Calibri" panose="020F0502020204030204" pitchFamily="34" charset="0"/>
              </a:rPr>
              <a:t>; Boundary Protection </a:t>
            </a:r>
            <a:r>
              <a:rPr lang="en-US" sz="1200" b="1">
                <a:effectLst/>
                <a:latin typeface="+mn-lt"/>
                <a:ea typeface="Calibri" panose="020F0502020204030204" pitchFamily="34" charset="0"/>
              </a:rPr>
              <a:t>- </a:t>
            </a:r>
            <a:r>
              <a:rPr lang="en-US" b="0" i="0">
                <a:solidFill>
                  <a:srgbClr val="FFFFFF"/>
                </a:solidFill>
                <a:effectLst/>
                <a:latin typeface="+mn-lt"/>
              </a:rPr>
              <a:t>Obtains and examines network topology diagrams, architecture documentation, or any other documentation identifying component partitioning to ensure the organization implements subnetworks for publicly accessible system components that are physically and/or logically separated from internal organizational networks.</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7. </a:t>
            </a:r>
            <a:r>
              <a:rPr lang="en-US" sz="1200" b="1">
                <a:effectLst/>
                <a:latin typeface="+mn-lt"/>
                <a:ea typeface="Calibri" panose="020F0502020204030204" pitchFamily="34" charset="0"/>
              </a:rPr>
              <a:t>CM-6</a:t>
            </a:r>
            <a:r>
              <a:rPr lang="en-US" sz="1200">
                <a:effectLst/>
                <a:latin typeface="+mn-lt"/>
                <a:ea typeface="Calibri" panose="020F0502020204030204" pitchFamily="34" charset="0"/>
              </a:rPr>
              <a:t>; Configuration Settings -  </a:t>
            </a:r>
            <a:r>
              <a:rPr lang="en-US" b="0" i="0">
                <a:solidFill>
                  <a:srgbClr val="FFFFFF"/>
                </a:solidFill>
                <a:effectLst/>
                <a:latin typeface="+mn-lt"/>
              </a:rPr>
              <a:t>Obtains and examines the documented process to ensure the organization monitors changes to the configuration settings in accordance with organizational policies and procedures.</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8. </a:t>
            </a:r>
            <a:r>
              <a:rPr lang="en-US" sz="1200" b="1">
                <a:effectLst/>
                <a:latin typeface="+mn-lt"/>
                <a:ea typeface="Calibri" panose="020F0502020204030204" pitchFamily="34" charset="0"/>
              </a:rPr>
              <a:t>RA-5</a:t>
            </a:r>
            <a:r>
              <a:rPr lang="en-US" sz="1200">
                <a:effectLst/>
                <a:latin typeface="+mn-lt"/>
                <a:ea typeface="Calibri" panose="020F0502020204030204" pitchFamily="34" charset="0"/>
              </a:rPr>
              <a:t>; Vulnerability Scanning - </a:t>
            </a:r>
            <a:r>
              <a:rPr lang="en-US" b="0" i="0">
                <a:solidFill>
                  <a:srgbClr val="FFFFFF"/>
                </a:solidFill>
                <a:effectLst/>
                <a:latin typeface="+mn-lt"/>
              </a:rPr>
              <a:t>Obtains and examines the contracts/agreements to ensure the organization requires that the developer provide administrator documentation for the information system, system component or information system service that describe secure configuration of the system, component, or service.</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9.</a:t>
            </a:r>
            <a:r>
              <a:rPr lang="en-US" sz="1200" b="1">
                <a:effectLst/>
                <a:latin typeface="+mn-lt"/>
                <a:ea typeface="Calibri" panose="020F0502020204030204" pitchFamily="34" charset="0"/>
              </a:rPr>
              <a:t> SA-22</a:t>
            </a:r>
            <a:r>
              <a:rPr lang="en-US" sz="1200">
                <a:effectLst/>
                <a:latin typeface="+mn-lt"/>
                <a:ea typeface="Calibri" panose="020F0502020204030204" pitchFamily="34" charset="0"/>
              </a:rPr>
              <a:t>, Unsupported System Components - </a:t>
            </a:r>
            <a:r>
              <a:rPr lang="en-US" sz="1200">
                <a:effectLst/>
                <a:latin typeface="Calibri" panose="020F0502020204030204" pitchFamily="34" charset="0"/>
                <a:ea typeface="Calibri" panose="020F0502020204030204" pitchFamily="34" charset="0"/>
                <a:cs typeface="Times New Roman" panose="02020603050405020304" pitchFamily="18" charset="0"/>
              </a:rPr>
              <a:t>Replaces information system components when support for the components is no longer available from the developer, vendor, or manufacturer; and provides justification and documents approval for the continued use of unsupported system components required to satisfy mission and business needs.</a:t>
            </a:r>
          </a:p>
          <a:p>
            <a:pPr marL="0" marR="0">
              <a:spcBef>
                <a:spcPts val="0"/>
              </a:spcBef>
              <a:spcAft>
                <a:spcPts val="0"/>
              </a:spcAft>
            </a:pPr>
            <a:r>
              <a:rPr lang="en-US" sz="1200">
                <a:effectLst/>
                <a:latin typeface="+mn-lt"/>
                <a:ea typeface="Calibri" panose="020F0502020204030204" pitchFamily="34" charset="0"/>
              </a:rPr>
              <a:t>10. </a:t>
            </a:r>
            <a:r>
              <a:rPr lang="en-US" sz="1200" b="1">
                <a:effectLst/>
                <a:latin typeface="+mn-lt"/>
                <a:ea typeface="Calibri" panose="020F0502020204030204" pitchFamily="34" charset="0"/>
              </a:rPr>
              <a:t>SC-28</a:t>
            </a:r>
            <a:r>
              <a:rPr lang="en-US" sz="1200">
                <a:effectLst/>
                <a:latin typeface="+mn-lt"/>
                <a:ea typeface="Calibri" panose="020F0502020204030204" pitchFamily="34" charset="0"/>
              </a:rPr>
              <a:t>, Protection of Information at Rest - </a:t>
            </a:r>
            <a:r>
              <a:rPr lang="en-US" b="0" i="0">
                <a:solidFill>
                  <a:srgbClr val="FFFFFF"/>
                </a:solidFill>
                <a:effectLst/>
                <a:latin typeface="+mn-lt"/>
              </a:rPr>
              <a:t>Obtains and examines the documented information at rest to ensure the organization defines and documents  the information at rest that is to be protected by the information system which must include, at a minimum, PII and classified information.</a:t>
            </a:r>
            <a:endParaRPr lang="en-US" b="1" i="0" u="sng">
              <a:solidFill>
                <a:srgbClr val="FFFFFF"/>
              </a:solidFill>
              <a:effectLst/>
              <a:latin typeface="+mn-lt"/>
            </a:endParaRPr>
          </a:p>
          <a:p>
            <a:pPr marL="228600" marR="0" lvl="1" indent="0">
              <a:spcBef>
                <a:spcPts val="0"/>
              </a:spcBef>
              <a:spcAft>
                <a:spcPts val="0"/>
              </a:spcAft>
              <a:buFont typeface="Arial" panose="020B0604020202020204" pitchFamily="34" charset="0"/>
              <a:buNone/>
            </a:pPr>
            <a:endParaRPr lang="en-US" sz="1200">
              <a:effectLst/>
              <a:latin typeface="+mn-lt"/>
              <a:ea typeface="Calibri" panose="020F0502020204030204" pitchFamily="34" charset="0"/>
            </a:endParaRPr>
          </a:p>
          <a:p>
            <a:pPr marL="0" lvl="0" indent="0" algn="l" rtl="0">
              <a:lnSpc>
                <a:spcPct val="100000"/>
              </a:lnSpc>
              <a:spcBef>
                <a:spcPts val="0"/>
              </a:spcBef>
              <a:spcAft>
                <a:spcPts val="0"/>
              </a:spcAft>
              <a:buSzPts val="1400"/>
              <a:buNone/>
            </a:pPr>
            <a:endParaRPr lang="en-US" sz="180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F6233D85-C845-4111-9379-DD80C728AE4D}" type="slidenum">
              <a:rPr lang="en-US" smtClean="0"/>
              <a:t>39</a:t>
            </a:fld>
            <a:endParaRPr lang="en-US"/>
          </a:p>
        </p:txBody>
      </p:sp>
    </p:spTree>
    <p:extLst>
      <p:ext uri="{BB962C8B-B14F-4D97-AF65-F5344CB8AC3E}">
        <p14:creationId xmlns:p14="http://schemas.microsoft.com/office/powerpoint/2010/main" val="2343409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a:latin typeface="+mn-lt"/>
              </a:rPr>
              <a:t>Defer to Department of Defense (DoD) Joint Special Access Program (SAP) Implementation Guide (JSIG), 11 April 2016.</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ea typeface="Times New Roman"/>
                <a:cs typeface="Times New Roman"/>
                <a:sym typeface="Times New Roman"/>
              </a:rPr>
              <a:t>Cyber hygiene describes recommended mitigations for the small number of root causes responsible for many cybersecurity incidents. Implementing a few simple practices can address these common root causes. </a:t>
            </a:r>
          </a:p>
          <a:p>
            <a:pPr marL="0" lvl="0" indent="0" algn="l" rtl="0">
              <a:lnSpc>
                <a:spcPct val="100000"/>
              </a:lnSpc>
              <a:spcBef>
                <a:spcPts val="0"/>
              </a:spcBef>
              <a:spcAft>
                <a:spcPts val="0"/>
              </a:spcAft>
              <a:buSzPts val="1400"/>
              <a:buNone/>
            </a:pPr>
            <a:endParaRPr lang="en-US" sz="1200" b="0" i="0" u="none" strike="noStrike" baseline="0">
              <a:solidFill>
                <a:srgbClr val="000000"/>
              </a:solidFill>
              <a:latin typeface="+mn-lt"/>
              <a:cs typeface="Times New Roman"/>
              <a:sym typeface="Times New Roman"/>
            </a:endParaRPr>
          </a:p>
          <a:p>
            <a:pPr marL="0" lvl="0" indent="0" algn="l" rtl="0">
              <a:lnSpc>
                <a:spcPct val="100000"/>
              </a:lnSpc>
              <a:spcBef>
                <a:spcPts val="0"/>
              </a:spcBef>
              <a:spcAft>
                <a:spcPts val="0"/>
              </a:spcAft>
              <a:buSzPts val="1400"/>
              <a:buNone/>
            </a:pPr>
            <a:r>
              <a:rPr lang="en-US" sz="1800" b="0" i="0" u="none" strike="noStrike" baseline="0">
                <a:solidFill>
                  <a:srgbClr val="000000"/>
                </a:solidFill>
                <a:latin typeface="Times New Roman" panose="02020603050405020304" pitchFamily="18" charset="0"/>
              </a:rPr>
              <a:t>The final determination of the appropriate set of risk areas supported by the risk mitigations is necessary to harden the IS and the environment in which those systems operate is a function of the assessment of risk and what is required to sufficiently mitigate the risks to the overall operations and assets, individuals, other organizations, and the Nation.</a:t>
            </a:r>
            <a:r>
              <a:rPr lang="en-US" sz="1800" b="0" i="0" u="none" strike="noStrike" baseline="30000">
                <a:solidFill>
                  <a:srgbClr val="000000"/>
                </a:solidFill>
                <a:latin typeface="Times New Roman" panose="02020603050405020304" pitchFamily="18" charset="0"/>
              </a:rPr>
              <a:t>  </a:t>
            </a:r>
            <a:r>
              <a:rPr lang="en-US" sz="1800" b="0" i="0" u="none" strike="noStrike" baseline="0">
                <a:solidFill>
                  <a:srgbClr val="000000"/>
                </a:solidFill>
                <a:latin typeface="Times New Roman" panose="02020603050405020304" pitchFamily="18" charset="0"/>
              </a:rPr>
              <a:t>In many cases, additional areas or enhancements will be required to address specific threats to and vulnerabilities in your organizations, mission/business processes, and/or information systems and to satisfy the requirements of applicable federal laws, Executive Orders, directives, policies, standards, or regulations.  The risk assessment in the risk mitigation process provides essential information in determining the necessity and sufficiency of the risk areas and enhancements in the initial baselines. </a:t>
            </a:r>
            <a:r>
              <a:rPr lang="en-US" sz="1200">
                <a:latin typeface="+mn-lt"/>
              </a:rPr>
              <a:t>   </a:t>
            </a:r>
          </a:p>
          <a:p>
            <a:pPr marL="0" lvl="0" indent="0" algn="l" rtl="0">
              <a:lnSpc>
                <a:spcPct val="90000"/>
              </a:lnSpc>
              <a:spcBef>
                <a:spcPts val="0"/>
              </a:spcBef>
              <a:spcAft>
                <a:spcPts val="0"/>
              </a:spcAft>
              <a:buSzPts val="1400"/>
              <a:buNone/>
            </a:pPr>
            <a:endParaRPr lang="en-US" sz="1200">
              <a:latin typeface="+mn-lt"/>
            </a:endParaRPr>
          </a:p>
          <a:p>
            <a:pPr marL="0" marR="0" indent="0">
              <a:spcBef>
                <a:spcPts val="0"/>
              </a:spcBef>
              <a:spcAft>
                <a:spcPts val="0"/>
              </a:spcAft>
              <a:buNone/>
            </a:pPr>
            <a:r>
              <a:rPr lang="en-US" sz="1200" b="0">
                <a:effectLst/>
                <a:latin typeface="+mn-lt"/>
                <a:ea typeface="Calibri" panose="020F0502020204030204" pitchFamily="34" charset="0"/>
              </a:rPr>
              <a:t>1. </a:t>
            </a:r>
            <a:r>
              <a:rPr lang="en-US" sz="1200" b="1">
                <a:effectLst/>
                <a:latin typeface="+mn-lt"/>
                <a:ea typeface="Calibri" panose="020F0502020204030204" pitchFamily="34" charset="0"/>
              </a:rPr>
              <a:t>AC-2; </a:t>
            </a:r>
            <a:r>
              <a:rPr lang="en-US" sz="1200">
                <a:effectLst/>
                <a:latin typeface="+mn-lt"/>
                <a:ea typeface="Calibri" panose="020F0502020204030204" pitchFamily="34" charset="0"/>
              </a:rPr>
              <a:t>Account Management - Information System (IS) account types are defined by the organization and supporting mission and business functions are clearly defined.</a:t>
            </a:r>
          </a:p>
          <a:p>
            <a:pPr marL="0" marR="0">
              <a:spcBef>
                <a:spcPts val="0"/>
              </a:spcBef>
              <a:spcAft>
                <a:spcPts val="0"/>
              </a:spcAft>
            </a:pPr>
            <a:r>
              <a:rPr lang="en-US" sz="1200">
                <a:effectLst/>
                <a:latin typeface="+mn-lt"/>
                <a:ea typeface="Calibri" panose="020F0502020204030204" pitchFamily="34" charset="0"/>
              </a:rPr>
              <a:t>2. </a:t>
            </a:r>
            <a:r>
              <a:rPr lang="en-US" sz="1200" b="1">
                <a:effectLst/>
                <a:latin typeface="+mn-lt"/>
                <a:ea typeface="Calibri" panose="020F0502020204030204" pitchFamily="34" charset="0"/>
              </a:rPr>
              <a:t>AC-4</a:t>
            </a:r>
            <a:r>
              <a:rPr lang="en-US" sz="1200">
                <a:effectLst/>
                <a:latin typeface="+mn-lt"/>
                <a:ea typeface="Calibri" panose="020F0502020204030204" pitchFamily="34" charset="0"/>
              </a:rPr>
              <a:t>; Information Flow Enforcement - </a:t>
            </a:r>
            <a:r>
              <a:rPr lang="en-US" b="0" i="0">
                <a:solidFill>
                  <a:srgbClr val="FFFFFF"/>
                </a:solidFill>
                <a:effectLst/>
                <a:latin typeface="+mn-lt"/>
              </a:rPr>
              <a:t>The organization ensures that the information system enforces approved authorizations for controlling the flow of information within the system and between interconnected systems.</a:t>
            </a:r>
            <a:endParaRPr lang="en-US" sz="1200" b="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3. </a:t>
            </a:r>
            <a:r>
              <a:rPr lang="en-US" sz="1200" b="1">
                <a:effectLst/>
                <a:latin typeface="+mn-lt"/>
                <a:ea typeface="Calibri" panose="020F0502020204030204" pitchFamily="34" charset="0"/>
              </a:rPr>
              <a:t>AC-5</a:t>
            </a:r>
            <a:r>
              <a:rPr lang="en-US" sz="1200">
                <a:effectLst/>
                <a:latin typeface="+mn-lt"/>
                <a:ea typeface="Calibri" panose="020F0502020204030204" pitchFamily="34" charset="0"/>
              </a:rPr>
              <a:t>; Separation of Duties - </a:t>
            </a:r>
            <a:r>
              <a:rPr lang="en-US" b="0" i="0">
                <a:solidFill>
                  <a:srgbClr val="DA846B"/>
                </a:solidFill>
                <a:effectLst/>
                <a:latin typeface="+mn-lt"/>
              </a:rPr>
              <a:t>Obtains and examines the documented duties to ensure the organization defines the duties of individuals that are to be separated.</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4. </a:t>
            </a:r>
            <a:r>
              <a:rPr lang="en-US" sz="1200" b="1">
                <a:effectLst/>
                <a:latin typeface="+mn-lt"/>
                <a:ea typeface="Calibri" panose="020F0502020204030204" pitchFamily="34" charset="0"/>
              </a:rPr>
              <a:t>AC-6</a:t>
            </a:r>
            <a:r>
              <a:rPr lang="en-US" sz="1200">
                <a:effectLst/>
                <a:latin typeface="+mn-lt"/>
                <a:ea typeface="Calibri" panose="020F0502020204030204" pitchFamily="34" charset="0"/>
              </a:rPr>
              <a:t>; Least Privilege - </a:t>
            </a:r>
            <a:r>
              <a:rPr lang="en-US" sz="1200" b="0">
                <a:effectLst/>
                <a:latin typeface="+mn-lt"/>
                <a:ea typeface="Calibri" panose="020F0502020204030204" pitchFamily="34" charset="0"/>
              </a:rPr>
              <a:t>The organization obtains and examines the documented processes to ensure that the organization implements the concept of least privilege, allowing only authorized accesses for users (and processes acting on behalf of users) which are necessary to accomplish assigned tasks in accordance with organizational missions and business functions.</a:t>
            </a:r>
          </a:p>
          <a:p>
            <a:pPr marL="457200" marR="0" lvl="1">
              <a:spcBef>
                <a:spcPts val="0"/>
              </a:spcBef>
              <a:spcAft>
                <a:spcPts val="0"/>
              </a:spcAft>
              <a:buFont typeface="Arial" panose="020B0604020202020204" pitchFamily="34" charset="0"/>
              <a:buChar char="•"/>
            </a:pPr>
            <a:r>
              <a:rPr lang="en-US" sz="1200" b="1">
                <a:effectLst/>
                <a:latin typeface="+mn-lt"/>
                <a:ea typeface="Calibri" panose="020F0502020204030204" pitchFamily="34" charset="0"/>
              </a:rPr>
              <a:t>LEAST PRIVILEGE | REVIEW OF USER PRIVILEGES</a:t>
            </a:r>
            <a:r>
              <a:rPr lang="en-US" sz="1200">
                <a:effectLst/>
                <a:latin typeface="+mn-lt"/>
                <a:ea typeface="Calibri" panose="020F0502020204030204" pitchFamily="34" charset="0"/>
              </a:rPr>
              <a:t> The organization: (a) Reviews at least annually the privileges assigned to privileged user accounts including DTA role to validate the need for such privileges; and (b) Reassigns or removes privileges, if necessary, to correctly reflect organizational mission/business needs.  </a:t>
            </a:r>
          </a:p>
          <a:p>
            <a:pPr marL="457200" marR="0" lvl="1">
              <a:spcBef>
                <a:spcPts val="0"/>
              </a:spcBef>
              <a:spcAft>
                <a:spcPts val="0"/>
              </a:spcAft>
              <a:buFont typeface="Arial" panose="020B0604020202020204" pitchFamily="34" charset="0"/>
              <a:buChar char="•"/>
            </a:pPr>
            <a:r>
              <a:rPr lang="en-US" b="1">
                <a:latin typeface="+mn-lt"/>
              </a:rPr>
              <a:t>AC-6(1), </a:t>
            </a:r>
            <a:r>
              <a:rPr lang="en-US" b="0">
                <a:latin typeface="+mn-lt"/>
              </a:rPr>
              <a:t>Enhancement for </a:t>
            </a:r>
            <a:r>
              <a:rPr lang="en-US">
                <a:latin typeface="+mn-lt"/>
              </a:rPr>
              <a:t>Least Privilege needs to be addressed.</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5.</a:t>
            </a:r>
            <a:r>
              <a:rPr lang="en-US" sz="1200" b="1">
                <a:effectLst/>
                <a:latin typeface="+mn-lt"/>
                <a:ea typeface="Calibri" panose="020F0502020204030204" pitchFamily="34" charset="0"/>
              </a:rPr>
              <a:t> AU-6</a:t>
            </a:r>
            <a:r>
              <a:rPr lang="en-US" sz="1200">
                <a:effectLst/>
                <a:latin typeface="+mn-lt"/>
                <a:ea typeface="Calibri" panose="020F0502020204030204" pitchFamily="34" charset="0"/>
              </a:rPr>
              <a:t>; Audit Review, Analysis, and Reporting - </a:t>
            </a:r>
            <a:r>
              <a:rPr lang="en-US" b="0" i="0">
                <a:solidFill>
                  <a:srgbClr val="FFFFFF"/>
                </a:solidFill>
                <a:effectLst/>
                <a:latin typeface="+mn-lt"/>
              </a:rPr>
              <a:t>The organization defines the frequency for the review and analysis of information system audit records for organization-defined inappropriate or unusual activity.</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6.</a:t>
            </a:r>
            <a:r>
              <a:rPr lang="en-US" sz="1200" b="1">
                <a:effectLst/>
                <a:latin typeface="+mn-lt"/>
                <a:ea typeface="Calibri" panose="020F0502020204030204" pitchFamily="34" charset="0"/>
              </a:rPr>
              <a:t> SC-7</a:t>
            </a:r>
            <a:r>
              <a:rPr lang="en-US" sz="1200">
                <a:effectLst/>
                <a:latin typeface="+mn-lt"/>
                <a:ea typeface="Calibri" panose="020F0502020204030204" pitchFamily="34" charset="0"/>
              </a:rPr>
              <a:t>; Boundary Protection </a:t>
            </a:r>
            <a:r>
              <a:rPr lang="en-US" sz="1200" b="1">
                <a:effectLst/>
                <a:latin typeface="+mn-lt"/>
                <a:ea typeface="Calibri" panose="020F0502020204030204" pitchFamily="34" charset="0"/>
              </a:rPr>
              <a:t>- </a:t>
            </a:r>
            <a:r>
              <a:rPr lang="en-US" b="0" i="0">
                <a:solidFill>
                  <a:srgbClr val="FFFFFF"/>
                </a:solidFill>
                <a:effectLst/>
                <a:latin typeface="+mn-lt"/>
              </a:rPr>
              <a:t>Obtains and examines network topology diagrams, architecture documentation, or any other documentation identifying component partitioning to ensure the organization implements subnetworks for publicly accessible system components that are physically and/or logically separated from internal organizational networks.</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7. </a:t>
            </a:r>
            <a:r>
              <a:rPr lang="en-US" sz="1200" b="1">
                <a:effectLst/>
                <a:latin typeface="+mn-lt"/>
                <a:ea typeface="Calibri" panose="020F0502020204030204" pitchFamily="34" charset="0"/>
              </a:rPr>
              <a:t>CM-6</a:t>
            </a:r>
            <a:r>
              <a:rPr lang="en-US" sz="1200">
                <a:effectLst/>
                <a:latin typeface="+mn-lt"/>
                <a:ea typeface="Calibri" panose="020F0502020204030204" pitchFamily="34" charset="0"/>
              </a:rPr>
              <a:t>; Configuration Settings -  </a:t>
            </a:r>
            <a:r>
              <a:rPr lang="en-US" b="0" i="0">
                <a:solidFill>
                  <a:srgbClr val="FFFFFF"/>
                </a:solidFill>
                <a:effectLst/>
                <a:latin typeface="+mn-lt"/>
              </a:rPr>
              <a:t>Obtains and examines the documented process to ensure the organization monitors changes to the configuration settings in accordance with organizational policies and procedures.</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8. </a:t>
            </a:r>
            <a:r>
              <a:rPr lang="en-US" sz="1200" b="1">
                <a:effectLst/>
                <a:latin typeface="+mn-lt"/>
                <a:ea typeface="Calibri" panose="020F0502020204030204" pitchFamily="34" charset="0"/>
              </a:rPr>
              <a:t>RA-5</a:t>
            </a:r>
            <a:r>
              <a:rPr lang="en-US" sz="1200">
                <a:effectLst/>
                <a:latin typeface="+mn-lt"/>
                <a:ea typeface="Calibri" panose="020F0502020204030204" pitchFamily="34" charset="0"/>
              </a:rPr>
              <a:t>; Vulnerability Scanning - </a:t>
            </a:r>
            <a:r>
              <a:rPr lang="en-US" b="0" i="0">
                <a:solidFill>
                  <a:srgbClr val="FFFFFF"/>
                </a:solidFill>
                <a:effectLst/>
                <a:latin typeface="+mn-lt"/>
              </a:rPr>
              <a:t>Obtains and examines the contracts/agreements to ensure the organization requires that the developer provide administrator documentation for the information system, system component or information system service that describe secure configuration of the system, component, or service.</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9.</a:t>
            </a:r>
            <a:r>
              <a:rPr lang="en-US" sz="1200" b="1">
                <a:effectLst/>
                <a:latin typeface="+mn-lt"/>
                <a:ea typeface="Calibri" panose="020F0502020204030204" pitchFamily="34" charset="0"/>
              </a:rPr>
              <a:t> SA-22</a:t>
            </a:r>
            <a:r>
              <a:rPr lang="en-US" sz="1200">
                <a:effectLst/>
                <a:latin typeface="+mn-lt"/>
                <a:ea typeface="Calibri" panose="020F0502020204030204" pitchFamily="34" charset="0"/>
              </a:rPr>
              <a:t>, Unsupported System Components - </a:t>
            </a:r>
            <a:r>
              <a:rPr lang="en-US" sz="1200">
                <a:effectLst/>
                <a:latin typeface="Calibri" panose="020F0502020204030204" pitchFamily="34" charset="0"/>
                <a:ea typeface="Calibri" panose="020F0502020204030204" pitchFamily="34" charset="0"/>
                <a:cs typeface="Times New Roman" panose="02020603050405020304" pitchFamily="18" charset="0"/>
              </a:rPr>
              <a:t>Replaces information system components when support for the components is no longer available from the developer, vendor, or manufacturer; and provides justification and documents approval for the continued use of unsupported system components required to satisfy mission and business needs.</a:t>
            </a:r>
          </a:p>
          <a:p>
            <a:pPr marL="0" marR="0">
              <a:spcBef>
                <a:spcPts val="0"/>
              </a:spcBef>
              <a:spcAft>
                <a:spcPts val="0"/>
              </a:spcAft>
            </a:pPr>
            <a:r>
              <a:rPr lang="en-US" sz="1200">
                <a:effectLst/>
                <a:latin typeface="+mn-lt"/>
                <a:ea typeface="Calibri" panose="020F0502020204030204" pitchFamily="34" charset="0"/>
              </a:rPr>
              <a:t>10. </a:t>
            </a:r>
            <a:r>
              <a:rPr lang="en-US" sz="1200" b="1">
                <a:effectLst/>
                <a:latin typeface="+mn-lt"/>
                <a:ea typeface="Calibri" panose="020F0502020204030204" pitchFamily="34" charset="0"/>
              </a:rPr>
              <a:t>SC-28</a:t>
            </a:r>
            <a:r>
              <a:rPr lang="en-US" sz="1200">
                <a:effectLst/>
                <a:latin typeface="+mn-lt"/>
                <a:ea typeface="Calibri" panose="020F0502020204030204" pitchFamily="34" charset="0"/>
              </a:rPr>
              <a:t>, Protection of Information at Rest - </a:t>
            </a:r>
            <a:r>
              <a:rPr lang="en-US" b="0" i="0">
                <a:solidFill>
                  <a:srgbClr val="FFFFFF"/>
                </a:solidFill>
                <a:effectLst/>
                <a:latin typeface="+mn-lt"/>
              </a:rPr>
              <a:t>Obtains and examines the documented information at rest to ensure the organization defines and documents  the information at rest that is to be protected by the information system which must include, at a minimum, PII and classified information.</a:t>
            </a:r>
            <a:endParaRPr lang="en-US" b="1" i="0" u="sng">
              <a:solidFill>
                <a:srgbClr val="FFFFFF"/>
              </a:solidFill>
              <a:effectLst/>
              <a:latin typeface="+mn-lt"/>
            </a:endParaRPr>
          </a:p>
          <a:p>
            <a:pPr marL="228600" marR="0" lvl="1" indent="0">
              <a:spcBef>
                <a:spcPts val="0"/>
              </a:spcBef>
              <a:spcAft>
                <a:spcPts val="0"/>
              </a:spcAft>
              <a:buFont typeface="Arial" panose="020B0604020202020204" pitchFamily="34" charset="0"/>
              <a:buNone/>
            </a:pPr>
            <a:endParaRPr lang="en-US" sz="1200">
              <a:effectLst/>
              <a:latin typeface="+mn-lt"/>
              <a:ea typeface="Calibri" panose="020F0502020204030204" pitchFamily="34" charset="0"/>
            </a:endParaRPr>
          </a:p>
          <a:p>
            <a:pPr marL="0" lvl="0" indent="0" algn="l" rtl="0">
              <a:lnSpc>
                <a:spcPct val="100000"/>
              </a:lnSpc>
              <a:spcBef>
                <a:spcPts val="0"/>
              </a:spcBef>
              <a:spcAft>
                <a:spcPts val="0"/>
              </a:spcAft>
              <a:buSzPts val="1400"/>
              <a:buNone/>
            </a:pPr>
            <a:endParaRPr lang="en-US" sz="1800">
              <a:latin typeface="Times New Roman"/>
              <a:ea typeface="Times New Roman"/>
              <a:cs typeface="Times New Roman"/>
              <a:sym typeface="Times New Roman"/>
            </a:endParaRPr>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40</a:t>
            </a:fld>
            <a:endParaRPr lang="en-US"/>
          </a:p>
        </p:txBody>
      </p:sp>
    </p:spTree>
    <p:extLst>
      <p:ext uri="{BB962C8B-B14F-4D97-AF65-F5344CB8AC3E}">
        <p14:creationId xmlns:p14="http://schemas.microsoft.com/office/powerpoint/2010/main" val="419790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4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dirty="0">
                <a:latin typeface="+mn-lt"/>
              </a:rPr>
              <a:t>Reference only, remove slide before submission.</a:t>
            </a:r>
          </a:p>
          <a:p>
            <a:endParaRPr lang="en-US" dirty="0">
              <a:latin typeface="+mn-lt"/>
            </a:endParaRPr>
          </a:p>
          <a:p>
            <a:r>
              <a:rPr lang="en-US" dirty="0">
                <a:latin typeface="+mn-lt"/>
              </a:rPr>
              <a:t>Reference NIST Special Publication 800-161</a:t>
            </a:r>
          </a:p>
          <a:p>
            <a:endParaRPr lang="en-US" dirty="0">
              <a:latin typeface="+mn-lt"/>
            </a:endParaRPr>
          </a:p>
          <a:p>
            <a:r>
              <a:rPr lang="en-US" dirty="0">
                <a:latin typeface="+mn-lt"/>
              </a:rPr>
              <a:t>Identify your programs supply chain risks for the information system.</a:t>
            </a:r>
          </a:p>
        </p:txBody>
      </p:sp>
      <p:sp>
        <p:nvSpPr>
          <p:cNvPr id="366" name="Google Shape;366;p4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98157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4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a:latin typeface="+mn-lt"/>
              </a:rPr>
              <a:t>Reference only, remove slide before submission.</a:t>
            </a:r>
          </a:p>
          <a:p>
            <a:endParaRPr lang="en-US">
              <a:latin typeface="+mn-lt"/>
            </a:endParaRPr>
          </a:p>
          <a:p>
            <a:r>
              <a:rPr lang="en-US">
                <a:latin typeface="+mn-lt"/>
              </a:rPr>
              <a:t>Reference NIST Special Publication 800-161</a:t>
            </a:r>
          </a:p>
          <a:p>
            <a:endParaRPr lang="en-US">
              <a:latin typeface="+mn-lt"/>
            </a:endParaRPr>
          </a:p>
          <a:p>
            <a:r>
              <a:rPr lang="en-US">
                <a:latin typeface="+mn-lt"/>
              </a:rPr>
              <a:t>Identify your programs supply chain risks for the information system.</a:t>
            </a:r>
          </a:p>
        </p:txBody>
      </p:sp>
      <p:sp>
        <p:nvSpPr>
          <p:cNvPr id="366" name="Google Shape;366;p4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dirty="0">
                <a:latin typeface="+mn-lt"/>
              </a:rPr>
              <a:t>Reference Only…replace architecture</a:t>
            </a:r>
          </a:p>
          <a:p>
            <a:pPr marL="0" lvl="0" indent="0" algn="l" rtl="0">
              <a:lnSpc>
                <a:spcPct val="100000"/>
              </a:lnSpc>
              <a:spcBef>
                <a:spcPts val="0"/>
              </a:spcBef>
              <a:spcAft>
                <a:spcPts val="0"/>
              </a:spcAft>
              <a:buSzPts val="1400"/>
              <a:buNone/>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b="0" i="0" u="none" cap="none" spc="0" dirty="0">
                <a:ln w="0"/>
                <a:solidFill>
                  <a:srgbClr val="C00000"/>
                </a:solidFill>
                <a:effectLst/>
              </a:rPr>
              <a:t>This is the level of detail that is needed.</a:t>
            </a:r>
          </a:p>
          <a:p>
            <a:pPr marL="171450" lvl="0" indent="-171450" algn="l" rtl="0">
              <a:lnSpc>
                <a:spcPct val="100000"/>
              </a:lnSpc>
              <a:spcBef>
                <a:spcPts val="0"/>
              </a:spcBef>
              <a:spcAft>
                <a:spcPts val="0"/>
              </a:spcAft>
              <a:buSzPts val="1400"/>
              <a:buFont typeface="Arial" panose="020B0604020202020204" pitchFamily="34" charset="0"/>
              <a:buChar char="•"/>
            </a:pPr>
            <a:endParaRPr lang="en-US" sz="1200" dirty="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mn-lt"/>
              </a:rPr>
              <a:t>The system architecture should show the AO what the architecture is, physical location, encryption, interfaces and protocols, physical and technical protection mechanisms, vendor access, etc.</a:t>
            </a:r>
          </a:p>
          <a:p>
            <a:pPr marL="171450" lvl="0" indent="-171450" algn="l" rtl="0">
              <a:lnSpc>
                <a:spcPct val="100000"/>
              </a:lnSpc>
              <a:spcBef>
                <a:spcPts val="360"/>
              </a:spcBef>
              <a:spcAft>
                <a:spcPts val="0"/>
              </a:spcAft>
              <a:buSzPts val="1400"/>
              <a:buFont typeface="Arial" panose="020B0604020202020204" pitchFamily="34" charset="0"/>
              <a:buChar char="•"/>
            </a:pPr>
            <a:endParaRPr sz="1200" dirty="0">
              <a:latin typeface="+mn-lt"/>
            </a:endParaRPr>
          </a:p>
          <a:p>
            <a:pPr marL="171450" marR="0" lvl="0" indent="-171450" algn="l" rtl="0">
              <a:lnSpc>
                <a:spcPct val="100000"/>
              </a:lnSpc>
              <a:spcBef>
                <a:spcPts val="540"/>
              </a:spcBef>
              <a:spcAft>
                <a:spcPts val="0"/>
              </a:spcAft>
              <a:buClr>
                <a:srgbClr val="000000"/>
              </a:buClr>
              <a:buSzPts val="1800"/>
              <a:buFont typeface="Arial" panose="020B0604020202020204" pitchFamily="34" charset="0"/>
              <a:buChar char="•"/>
            </a:pPr>
            <a:r>
              <a:rPr lang="en-US" sz="1200" dirty="0">
                <a:solidFill>
                  <a:srgbClr val="000000"/>
                </a:solidFill>
                <a:latin typeface="+mn-lt"/>
                <a:ea typeface="Times New Roman"/>
                <a:cs typeface="Times New Roman"/>
                <a:sym typeface="Times New Roman"/>
              </a:rPr>
              <a:t>A system Architecture is the conceptual model that defines the structure, behavior, and more views of a system.  An architecture description is a formal description and representation of a system, organized in a way that supports reasoning about the structures and behaviors of the system.  Identify the architecture, locations, encryption, interfaces, protocols, physical and technical protection measures, vendor access, etc.</a:t>
            </a:r>
            <a:endParaRPr sz="1200" dirty="0">
              <a:solidFill>
                <a:srgbClr val="FF0000"/>
              </a:solidFill>
              <a:latin typeface="+mn-lt"/>
              <a:ea typeface="Times New Roman"/>
              <a:cs typeface="Times New Roman"/>
              <a:sym typeface="Times New Roman"/>
            </a:endParaRPr>
          </a:p>
          <a:p>
            <a:pPr marL="0" lvl="0" indent="0" algn="l" rtl="0">
              <a:lnSpc>
                <a:spcPct val="100000"/>
              </a:lnSpc>
              <a:spcBef>
                <a:spcPts val="360"/>
              </a:spcBef>
              <a:spcAft>
                <a:spcPts val="0"/>
              </a:spcAft>
              <a:buSzPts val="1400"/>
              <a:buNone/>
            </a:pPr>
            <a:endParaRPr sz="1200" dirty="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dirty="0">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dirty="0">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dirty="0"/>
              <a:t>Describe</a:t>
            </a:r>
            <a:r>
              <a:rPr lang="en-US" baseline="0" dirty="0"/>
              <a:t> the interconnections/data flows this system has with any external systems or networks. </a:t>
            </a:r>
            <a:r>
              <a:rPr lang="en-US" dirty="0"/>
              <a:t>Describe what the external connections are: PITI’s,</a:t>
            </a:r>
            <a:r>
              <a:rPr lang="en-US" baseline="0" dirty="0"/>
              <a:t> other external connections, standalone system, etc.</a:t>
            </a:r>
            <a:endParaRPr lang="en-US" dirty="0"/>
          </a:p>
          <a:p>
            <a:pPr marL="0" lvl="0" indent="0" algn="l" rtl="0">
              <a:lnSpc>
                <a:spcPct val="100000"/>
              </a:lnSpc>
              <a:spcBef>
                <a:spcPts val="360"/>
              </a:spcBef>
              <a:spcAft>
                <a:spcPts val="0"/>
              </a:spcAft>
              <a:buSzPts val="1400"/>
              <a:buNone/>
            </a:pPr>
            <a:endParaRPr lang="en-US" sz="1200" dirty="0"/>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r>
              <a:rPr lang="en-US" i="0" u="none" dirty="0"/>
              <a:t>This is the level of detail on the communications needed – all in/out links</a:t>
            </a:r>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endParaRPr lang="en-US" i="0" u="none" dirty="0"/>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r>
              <a:rPr lang="en-US" sz="1200" b="0" i="0" u="none" cap="none" spc="0" dirty="0">
                <a:ln w="0"/>
                <a:solidFill>
                  <a:srgbClr val="C00000"/>
                </a:solidFill>
                <a:effectLst>
                  <a:outerShdw blurRad="38100" dist="19050" dir="2700000" algn="tl" rotWithShape="0">
                    <a:schemeClr val="dk1">
                      <a:alpha val="40000"/>
                    </a:schemeClr>
                  </a:outerShdw>
                </a:effectLst>
              </a:rPr>
              <a:t>Thi</a:t>
            </a:r>
            <a:r>
              <a:rPr lang="en-US" sz="1200" i="0" u="none" dirty="0">
                <a:ln w="0"/>
                <a:solidFill>
                  <a:srgbClr val="C00000"/>
                </a:solidFill>
                <a:effectLst>
                  <a:outerShdw blurRad="38100" dist="19050" dir="2700000" algn="tl" rotWithShape="0">
                    <a:schemeClr val="dk1">
                      <a:alpha val="40000"/>
                    </a:schemeClr>
                  </a:outerShdw>
                </a:effectLst>
              </a:rPr>
              <a:t>s is reused from the determination briefing and updated</a:t>
            </a:r>
            <a:endParaRPr lang="en-US" sz="1200" b="0" i="0" u="none" cap="none" spc="0" dirty="0">
              <a:ln w="0"/>
              <a:solidFill>
                <a:srgbClr val="C00000"/>
              </a:solidFill>
              <a:effectLst>
                <a:outerShdw blurRad="38100" dist="19050" dir="2700000" algn="tl" rotWithShape="0">
                  <a:schemeClr val="dk1">
                    <a:alpha val="40000"/>
                  </a:schemeClr>
                </a:outerShdw>
              </a:effectLst>
            </a:endParaRPr>
          </a:p>
          <a:p>
            <a:pPr marL="0" lvl="0" indent="0" algn="l" rtl="0">
              <a:lnSpc>
                <a:spcPct val="100000"/>
              </a:lnSpc>
              <a:spcBef>
                <a:spcPts val="360"/>
              </a:spcBef>
              <a:spcAft>
                <a:spcPts val="0"/>
              </a:spcAft>
              <a:buSzPts val="1400"/>
              <a:buNone/>
            </a:pPr>
            <a:endParaRPr sz="1200" dirty="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21699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dirty="0">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dirty="0">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dirty="0"/>
              <a:t>The authorization boundary</a:t>
            </a:r>
            <a:r>
              <a:rPr lang="en-US" baseline="0" dirty="0"/>
              <a:t> diagram must specifically identify what is included in the boundary.  The AO risk acceptance determination will be strictly based on threat/vulnerability pairs identified within the specific boundary. </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aseline="0" dirty="0"/>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800" dirty="0">
                <a:effectLst/>
                <a:latin typeface="Times New Roman" panose="02020603050405020304" pitchFamily="18" charset="0"/>
                <a:ea typeface="Calibri" panose="020F0502020204030204" pitchFamily="34" charset="0"/>
              </a:rPr>
              <a:t>The main purpose of this chart is an example of WHAT is in the boundary of the Authorization that the AO is being asked to assess and make a determination on. As shown by the RED dashed line (see the legend). What is IN the boundary of the authorization, and what is EXTERNAL to the boundary of the authorization.  This chart is an example of an “Airplane Weapon system” boundary.</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dirty="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57059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Reference Only…replace authorization boundary</a:t>
            </a:r>
          </a:p>
          <a:p>
            <a:endParaRPr lang="en-US" i="0" u="none" dirty="0"/>
          </a:p>
          <a:p>
            <a:endParaRPr lang="en-US" i="0" u="none" dirty="0"/>
          </a:p>
          <a:p>
            <a:r>
              <a:rPr lang="en-US" i="0" u="none" dirty="0"/>
              <a:t>This shows what is authorized.</a:t>
            </a:r>
            <a:br>
              <a:rPr lang="en-US" i="0" u="none" dirty="0"/>
            </a:br>
            <a:endParaRPr lang="en-US" i="0" u="none" dirty="0"/>
          </a:p>
          <a:p>
            <a:pPr marL="171450" indent="-171450">
              <a:buFont typeface="Arial" panose="020B0604020202020204" pitchFamily="34" charset="0"/>
              <a:buChar char="•"/>
            </a:pPr>
            <a:r>
              <a:rPr lang="en-US" i="0" u="none" dirty="0"/>
              <a:t>It should have a ledged and be standard across all Tag Up briefings</a:t>
            </a:r>
          </a:p>
          <a:p>
            <a:endParaRPr lang="en-US" i="0" u="none" dirty="0"/>
          </a:p>
          <a:p>
            <a:pPr marL="171450" indent="-171450">
              <a:buFont typeface="Arial" panose="020B0604020202020204" pitchFamily="34" charset="0"/>
              <a:buChar char="•"/>
            </a:pPr>
            <a:r>
              <a:rPr lang="en-US" i="0" u="none" dirty="0"/>
              <a:t>For example – this chart shows TWO authorizations, one in black dashed one in green dashed</a:t>
            </a:r>
          </a:p>
          <a:p>
            <a:endParaRPr lang="en-US" dirty="0"/>
          </a:p>
          <a:p>
            <a:pPr marL="171450" indent="-171450">
              <a:buFont typeface="Arial" panose="020B0604020202020204" pitchFamily="34" charset="0"/>
              <a:buChar char="•"/>
            </a:pPr>
            <a:r>
              <a:rPr lang="en-US" dirty="0"/>
              <a:t>This should show the AO what is under authorization. It should have a very clear line or box around the area that is within the ATO. The AO is responsible for, with a key on the chart so that its easily understood. This  chart should be same as in the AO determination briefing (or should be at that point in time, and then we monitor change from that point forward).</a:t>
            </a:r>
          </a:p>
        </p:txBody>
      </p:sp>
      <p:sp>
        <p:nvSpPr>
          <p:cNvPr id="4" name="Slide Number Placeholder 3"/>
          <p:cNvSpPr>
            <a:spLocks noGrp="1"/>
          </p:cNvSpPr>
          <p:nvPr>
            <p:ph type="sldNum" sz="quarter" idx="5"/>
          </p:nvPr>
        </p:nvSpPr>
        <p:spPr/>
        <p:txBody>
          <a:bodyPr/>
          <a:lstStyle/>
          <a:p>
            <a:fld id="{BAD87E54-2C4E-45BB-A144-ED56195DCD1D}" type="slidenum">
              <a:rPr lang="en-US" smtClean="0"/>
              <a:pPr/>
              <a:t>11</a:t>
            </a:fld>
            <a:endParaRPr lang="en-US"/>
          </a:p>
        </p:txBody>
      </p:sp>
    </p:spTree>
    <p:extLst>
      <p:ext uri="{BB962C8B-B14F-4D97-AF65-F5344CB8AC3E}">
        <p14:creationId xmlns:p14="http://schemas.microsoft.com/office/powerpoint/2010/main" val="1498567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8C5124-AD5E-CBAC-BFDC-ED5DD835838B}"/>
              </a:ext>
            </a:extLst>
          </p:cNvPr>
          <p:cNvSpPr/>
          <p:nvPr userDrawn="1"/>
        </p:nvSpPr>
        <p:spPr>
          <a:xfrm>
            <a:off x="0" y="0"/>
            <a:ext cx="914399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lack and white, design, pattern&#10;&#10;Description automatically generated">
            <a:extLst>
              <a:ext uri="{FF2B5EF4-FFF2-40B4-BE49-F238E27FC236}">
                <a16:creationId xmlns:a16="http://schemas.microsoft.com/office/drawing/2014/main" id="{5A622531-2EB8-5355-2FFD-6B3FB9325E37}"/>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r="25000"/>
          <a:stretch/>
        </p:blipFill>
        <p:spPr>
          <a:xfrm>
            <a:off x="0" y="0"/>
            <a:ext cx="9144000" cy="6858000"/>
          </a:xfrm>
          <a:prstGeom prst="rect">
            <a:avLst/>
          </a:prstGeom>
        </p:spPr>
      </p:pic>
      <p:sp>
        <p:nvSpPr>
          <p:cNvPr id="8" name="Rectangle 7">
            <a:extLst>
              <a:ext uri="{FF2B5EF4-FFF2-40B4-BE49-F238E27FC236}">
                <a16:creationId xmlns:a16="http://schemas.microsoft.com/office/drawing/2014/main" id="{74A86BBE-5987-2DE0-E64E-1BD888D42A98}"/>
              </a:ext>
            </a:extLst>
          </p:cNvPr>
          <p:cNvSpPr/>
          <p:nvPr userDrawn="1"/>
        </p:nvSpPr>
        <p:spPr>
          <a:xfrm>
            <a:off x="451028" y="3571056"/>
            <a:ext cx="8692971" cy="769441"/>
          </a:xfrm>
          <a:prstGeom prst="rect">
            <a:avLst/>
          </a:prstGeom>
          <a:solidFill>
            <a:srgbClr val="66BAF5">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32">
            <a:extLst>
              <a:ext uri="{FF2B5EF4-FFF2-40B4-BE49-F238E27FC236}">
                <a16:creationId xmlns:a16="http://schemas.microsoft.com/office/drawing/2014/main" id="{A9E4F5D3-4B1F-D252-A846-33FC44D96214}"/>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sp>
        <p:nvSpPr>
          <p:cNvPr id="14" name="Text Placeholder 12">
            <a:extLst>
              <a:ext uri="{FF2B5EF4-FFF2-40B4-BE49-F238E27FC236}">
                <a16:creationId xmlns:a16="http://schemas.microsoft.com/office/drawing/2014/main" id="{C34944C8-BFF9-84FD-3C9E-2EBE243C9E54}"/>
              </a:ext>
            </a:extLst>
          </p:cNvPr>
          <p:cNvSpPr>
            <a:spLocks noGrp="1"/>
          </p:cNvSpPr>
          <p:nvPr>
            <p:ph type="body" sz="quarter" idx="26" hasCustomPrompt="1"/>
          </p:nvPr>
        </p:nvSpPr>
        <p:spPr>
          <a:xfrm>
            <a:off x="509366" y="3691465"/>
            <a:ext cx="8634412" cy="647501"/>
          </a:xfrm>
        </p:spPr>
        <p:txBody>
          <a:bodyPr>
            <a:normAutofit/>
          </a:bodyPr>
          <a:lstStyle>
            <a:lvl1pPr marL="0" indent="0">
              <a:buFontTx/>
              <a:buNone/>
              <a:defRPr sz="4000" b="1">
                <a:solidFill>
                  <a:schemeClr val="bg2">
                    <a:lumMod val="95000"/>
                    <a:lumOff val="5000"/>
                  </a:schemeClr>
                </a:solidFill>
                <a:latin typeface="Helvetica" pitchFamily="2" charset="0"/>
              </a:defRPr>
            </a:lvl1pPr>
          </a:lstStyle>
          <a:p>
            <a:pPr lvl="0"/>
            <a:r>
              <a:rPr lang="en-US"/>
              <a:t>Click to add title</a:t>
            </a:r>
          </a:p>
        </p:txBody>
      </p:sp>
      <p:pic>
        <p:nvPicPr>
          <p:cNvPr id="4" name="Graphic 3">
            <a:extLst>
              <a:ext uri="{FF2B5EF4-FFF2-40B4-BE49-F238E27FC236}">
                <a16:creationId xmlns:a16="http://schemas.microsoft.com/office/drawing/2014/main" id="{FC7B571E-7D7D-5716-A6C4-35BB03BB9D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28" y="962138"/>
            <a:ext cx="5984802" cy="1760236"/>
          </a:xfrm>
          <a:prstGeom prst="rect">
            <a:avLst/>
          </a:prstGeom>
        </p:spPr>
      </p:pic>
      <p:pic>
        <p:nvPicPr>
          <p:cNvPr id="3" name="Picture 2">
            <a:extLst>
              <a:ext uri="{FF2B5EF4-FFF2-40B4-BE49-F238E27FC236}">
                <a16:creationId xmlns:a16="http://schemas.microsoft.com/office/drawing/2014/main" id="{35BE7532-4A45-2354-7A3C-D1CAE559267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902" r="1902"/>
          <a:stretch/>
        </p:blipFill>
        <p:spPr>
          <a:xfrm>
            <a:off x="130631" y="5594270"/>
            <a:ext cx="1187477" cy="1234440"/>
          </a:xfrm>
          <a:prstGeom prst="rect">
            <a:avLst/>
          </a:prstGeom>
        </p:spPr>
      </p:pic>
      <p:pic>
        <p:nvPicPr>
          <p:cNvPr id="6" name="Picture 5">
            <a:extLst>
              <a:ext uri="{FF2B5EF4-FFF2-40B4-BE49-F238E27FC236}">
                <a16:creationId xmlns:a16="http://schemas.microsoft.com/office/drawing/2014/main" id="{13B817B3-FF13-5E06-8337-8FD686C1E7B2}"/>
              </a:ext>
            </a:extLst>
          </p:cNvPr>
          <p:cNvPicPr>
            <a:picLocks noChangeAspect="1"/>
          </p:cNvPicPr>
          <p:nvPr userDrawn="1"/>
        </p:nvPicPr>
        <p:blipFill>
          <a:blip r:embed="rId6"/>
          <a:stretch>
            <a:fillRect/>
          </a:stretch>
        </p:blipFill>
        <p:spPr>
          <a:xfrm>
            <a:off x="7801092" y="5568984"/>
            <a:ext cx="1225403" cy="1229975"/>
          </a:xfrm>
          <a:prstGeom prst="rect">
            <a:avLst/>
          </a:prstGeom>
        </p:spPr>
      </p:pic>
      <p:sp>
        <p:nvSpPr>
          <p:cNvPr id="9" name="Text Placeholder 18">
            <a:extLst>
              <a:ext uri="{FF2B5EF4-FFF2-40B4-BE49-F238E27FC236}">
                <a16:creationId xmlns:a16="http://schemas.microsoft.com/office/drawing/2014/main" id="{2411B2BD-DC1A-6A22-137B-077DF7C91D99}"/>
              </a:ext>
            </a:extLst>
          </p:cNvPr>
          <p:cNvSpPr>
            <a:spLocks noGrp="1"/>
          </p:cNvSpPr>
          <p:nvPr>
            <p:ph type="body" sz="quarter" idx="24" hasCustomPrompt="1"/>
          </p:nvPr>
        </p:nvSpPr>
        <p:spPr>
          <a:xfrm>
            <a:off x="5161826" y="4459375"/>
            <a:ext cx="3178175" cy="962990"/>
          </a:xfrm>
          <a:prstGeom prst="rect">
            <a:avLst/>
          </a:prstGeom>
        </p:spPr>
        <p:txBody>
          <a:bodyPr>
            <a:noAutofit/>
          </a:bodyPr>
          <a:lstStyle>
            <a:lvl1pPr marL="0" indent="0">
              <a:buFontTx/>
              <a:buNone/>
              <a:defRPr sz="1100" b="1" i="1"/>
            </a:lvl1pPr>
            <a:lvl2pPr>
              <a:defRPr sz="1400"/>
            </a:lvl2pPr>
            <a:lvl3pPr>
              <a:defRPr sz="1200"/>
            </a:lvl3pPr>
            <a:lvl4pPr>
              <a:defRPr sz="1100"/>
            </a:lvl4pPr>
            <a:lvl5pPr>
              <a:defRPr sz="1100"/>
            </a:lvl5pPr>
          </a:lstStyle>
          <a:p>
            <a:pPr lvl="0"/>
            <a:r>
              <a:rPr lang="en-US"/>
              <a:t>Controlled by: CDAO</a:t>
            </a:r>
            <a:br>
              <a:rPr lang="en-US"/>
            </a:br>
            <a:r>
              <a:rPr lang="en-US"/>
              <a:t>Controlled by: --Directorate/Division</a:t>
            </a:r>
            <a:br>
              <a:rPr lang="en-US"/>
            </a:br>
            <a:r>
              <a:rPr lang="en-US"/>
              <a:t>CUI Category:  --Category--</a:t>
            </a:r>
            <a:br>
              <a:rPr lang="en-US"/>
            </a:br>
            <a:r>
              <a:rPr lang="en-US"/>
              <a:t>Distribution/Dissemination Control: --Insert--</a:t>
            </a:r>
            <a:br>
              <a:rPr lang="en-US"/>
            </a:br>
            <a:r>
              <a:rPr lang="en-US"/>
              <a:t>POC: email.email@mail.mil</a:t>
            </a:r>
          </a:p>
        </p:txBody>
      </p:sp>
    </p:spTree>
    <p:extLst>
      <p:ext uri="{BB962C8B-B14F-4D97-AF65-F5344CB8AC3E}">
        <p14:creationId xmlns:p14="http://schemas.microsoft.com/office/powerpoint/2010/main" val="375800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7D0707-4361-B6F6-166E-C4A31DBEC154}"/>
              </a:ext>
            </a:extLst>
          </p:cNvPr>
          <p:cNvSpPr/>
          <p:nvPr userDrawn="1"/>
        </p:nvSpPr>
        <p:spPr>
          <a:xfrm>
            <a:off x="0" y="0"/>
            <a:ext cx="9144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34">
            <a:extLst>
              <a:ext uri="{FF2B5EF4-FFF2-40B4-BE49-F238E27FC236}">
                <a16:creationId xmlns:a16="http://schemas.microsoft.com/office/drawing/2014/main" id="{AD08D184-2D16-C8C7-722C-A17F9AF3486A}"/>
              </a:ext>
            </a:extLst>
          </p:cNvPr>
          <p:cNvSpPr>
            <a:spLocks noGrp="1"/>
          </p:cNvSpPr>
          <p:nvPr>
            <p:ph type="body" sz="quarter" idx="22" hasCustomPrompt="1"/>
          </p:nvPr>
        </p:nvSpPr>
        <p:spPr>
          <a:xfrm>
            <a:off x="628650" y="6506880"/>
            <a:ext cx="7886700" cy="235221"/>
          </a:xfrm>
          <a:prstGeom prst="rect">
            <a:avLst/>
          </a:prstGeom>
        </p:spPr>
        <p:txBody>
          <a:bodyPr>
            <a:noAutofit/>
          </a:bodyPr>
          <a:lstStyle>
            <a:lvl1pPr marL="0" indent="0" algn="ctr">
              <a:spcBef>
                <a:spcPts val="0"/>
              </a:spcBef>
              <a:buFontTx/>
              <a:buNone/>
              <a:defRPr sz="825">
                <a:solidFill>
                  <a:schemeClr val="tx1"/>
                </a:solidFill>
              </a:defRPr>
            </a:lvl1pPr>
          </a:lstStyle>
          <a:p>
            <a:pPr lvl="0"/>
            <a:r>
              <a:rPr lang="en-US"/>
              <a:t>Click to add classification</a:t>
            </a:r>
          </a:p>
        </p:txBody>
      </p:sp>
      <p:sp>
        <p:nvSpPr>
          <p:cNvPr id="14" name="Title 17">
            <a:extLst>
              <a:ext uri="{FF2B5EF4-FFF2-40B4-BE49-F238E27FC236}">
                <a16:creationId xmlns:a16="http://schemas.microsoft.com/office/drawing/2014/main" id="{AAB54B71-E29F-AF80-7440-AA3B8CDFADF6}"/>
              </a:ext>
            </a:extLst>
          </p:cNvPr>
          <p:cNvSpPr>
            <a:spLocks noGrp="1"/>
          </p:cNvSpPr>
          <p:nvPr>
            <p:ph type="title" hasCustomPrompt="1"/>
          </p:nvPr>
        </p:nvSpPr>
        <p:spPr>
          <a:xfrm>
            <a:off x="275778" y="4068121"/>
            <a:ext cx="7932882" cy="613283"/>
          </a:xfrm>
        </p:spPr>
        <p:txBody>
          <a:bodyPr>
            <a:normAutofit fontScale="90000"/>
          </a:bodyPr>
          <a:lstStyle>
            <a:lvl1pPr>
              <a:defRPr>
                <a:solidFill>
                  <a:schemeClr val="bg2"/>
                </a:solidFill>
              </a:defRPr>
            </a:lvl1pPr>
          </a:lstStyle>
          <a:p>
            <a:r>
              <a:rPr lang="en-US"/>
              <a:t>Headline</a:t>
            </a:r>
          </a:p>
        </p:txBody>
      </p:sp>
      <p:sp>
        <p:nvSpPr>
          <p:cNvPr id="23" name="Text Placeholder 22">
            <a:extLst>
              <a:ext uri="{FF2B5EF4-FFF2-40B4-BE49-F238E27FC236}">
                <a16:creationId xmlns:a16="http://schemas.microsoft.com/office/drawing/2014/main" id="{DF769B60-8E41-4D6B-FBA6-166F4505E59A}"/>
              </a:ext>
            </a:extLst>
          </p:cNvPr>
          <p:cNvSpPr>
            <a:spLocks noGrp="1"/>
          </p:cNvSpPr>
          <p:nvPr>
            <p:ph type="body" sz="quarter" idx="23" hasCustomPrompt="1"/>
          </p:nvPr>
        </p:nvSpPr>
        <p:spPr>
          <a:xfrm>
            <a:off x="263852" y="2867958"/>
            <a:ext cx="5149257" cy="1022371"/>
          </a:xfrm>
        </p:spPr>
        <p:txBody>
          <a:bodyPr>
            <a:noAutofit/>
          </a:bodyPr>
          <a:lstStyle>
            <a:lvl1pPr marL="0" indent="0">
              <a:buNone/>
              <a:defRPr sz="3000" b="1">
                <a:solidFill>
                  <a:schemeClr val="tx1"/>
                </a:solidFill>
                <a:latin typeface="Helvetica" pitchFamily="2" charset="0"/>
              </a:defRPr>
            </a:lvl1pPr>
          </a:lstStyle>
          <a:p>
            <a:pPr lvl="0"/>
            <a:r>
              <a:rPr lang="en-US"/>
              <a:t>Click to add title</a:t>
            </a:r>
          </a:p>
        </p:txBody>
      </p:sp>
      <p:sp>
        <p:nvSpPr>
          <p:cNvPr id="4" name="Rectangle 3">
            <a:extLst>
              <a:ext uri="{FF2B5EF4-FFF2-40B4-BE49-F238E27FC236}">
                <a16:creationId xmlns:a16="http://schemas.microsoft.com/office/drawing/2014/main" id="{92530185-8C4A-94E4-159A-36FAD93CE89E}"/>
              </a:ext>
            </a:extLst>
          </p:cNvPr>
          <p:cNvSpPr/>
          <p:nvPr userDrawn="1"/>
        </p:nvSpPr>
        <p:spPr>
          <a:xfrm>
            <a:off x="0" y="3990041"/>
            <a:ext cx="8692971" cy="769441"/>
          </a:xfrm>
          <a:prstGeom prst="rect">
            <a:avLst/>
          </a:prstGeom>
          <a:solidFill>
            <a:srgbClr val="66BAF5">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lumMod val="95000"/>
                  <a:lumOff val="5000"/>
                </a:schemeClr>
              </a:solidFill>
            </a:endParaRPr>
          </a:p>
        </p:txBody>
      </p:sp>
      <p:pic>
        <p:nvPicPr>
          <p:cNvPr id="5" name="Picture 4">
            <a:extLst>
              <a:ext uri="{FF2B5EF4-FFF2-40B4-BE49-F238E27FC236}">
                <a16:creationId xmlns:a16="http://schemas.microsoft.com/office/drawing/2014/main" id="{EB87819A-CD22-542A-2AF6-9110EC70C5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2" r="1902"/>
          <a:stretch/>
        </p:blipFill>
        <p:spPr>
          <a:xfrm>
            <a:off x="130631" y="5594270"/>
            <a:ext cx="1187477" cy="1234440"/>
          </a:xfrm>
          <a:prstGeom prst="rect">
            <a:avLst/>
          </a:prstGeom>
        </p:spPr>
      </p:pic>
      <p:pic>
        <p:nvPicPr>
          <p:cNvPr id="6" name="Picture 5">
            <a:extLst>
              <a:ext uri="{FF2B5EF4-FFF2-40B4-BE49-F238E27FC236}">
                <a16:creationId xmlns:a16="http://schemas.microsoft.com/office/drawing/2014/main" id="{DA4F9137-A0D0-8178-8F90-516BB1FA4B5C}"/>
              </a:ext>
            </a:extLst>
          </p:cNvPr>
          <p:cNvPicPr>
            <a:picLocks noChangeAspect="1"/>
          </p:cNvPicPr>
          <p:nvPr userDrawn="1"/>
        </p:nvPicPr>
        <p:blipFill>
          <a:blip r:embed="rId3"/>
          <a:stretch>
            <a:fillRect/>
          </a:stretch>
        </p:blipFill>
        <p:spPr>
          <a:xfrm>
            <a:off x="7801092" y="5568984"/>
            <a:ext cx="1225403" cy="1229975"/>
          </a:xfrm>
          <a:prstGeom prst="rect">
            <a:avLst/>
          </a:prstGeom>
        </p:spPr>
      </p:pic>
      <p:pic>
        <p:nvPicPr>
          <p:cNvPr id="8" name="Picture 7">
            <a:extLst>
              <a:ext uri="{FF2B5EF4-FFF2-40B4-BE49-F238E27FC236}">
                <a16:creationId xmlns:a16="http://schemas.microsoft.com/office/drawing/2014/main" id="{A463E58F-B811-0425-5126-EF96DC3AB62D}"/>
              </a:ext>
            </a:extLst>
          </p:cNvPr>
          <p:cNvPicPr>
            <a:picLocks noChangeAspect="1"/>
          </p:cNvPicPr>
          <p:nvPr userDrawn="1"/>
        </p:nvPicPr>
        <p:blipFill>
          <a:blip r:embed="rId4"/>
          <a:stretch>
            <a:fillRect/>
          </a:stretch>
        </p:blipFill>
        <p:spPr>
          <a:xfrm>
            <a:off x="339295" y="131885"/>
            <a:ext cx="640080" cy="826769"/>
          </a:xfrm>
          <a:prstGeom prst="rect">
            <a:avLst/>
          </a:prstGeom>
        </p:spPr>
      </p:pic>
      <p:sp>
        <p:nvSpPr>
          <p:cNvPr id="11" name="Text Placeholder 32">
            <a:extLst>
              <a:ext uri="{FF2B5EF4-FFF2-40B4-BE49-F238E27FC236}">
                <a16:creationId xmlns:a16="http://schemas.microsoft.com/office/drawing/2014/main" id="{76E86F79-8471-B93B-EA33-D4D54F2BB1FF}"/>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spTree>
    <p:extLst>
      <p:ext uri="{BB962C8B-B14F-4D97-AF65-F5344CB8AC3E}">
        <p14:creationId xmlns:p14="http://schemas.microsoft.com/office/powerpoint/2010/main" val="354850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96C9F3-911E-D7E9-D6A4-C4CDC37C9B2C}"/>
              </a:ext>
            </a:extLst>
          </p:cNvPr>
          <p:cNvSpPr/>
          <p:nvPr userDrawn="1"/>
        </p:nvSpPr>
        <p:spPr>
          <a:xfrm>
            <a:off x="0" y="0"/>
            <a:ext cx="9144000" cy="6973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D410DF04-62E1-55FC-D04C-29DABCC7915A}"/>
              </a:ext>
            </a:extLst>
          </p:cNvPr>
          <p:cNvSpPr/>
          <p:nvPr userDrawn="1"/>
        </p:nvSpPr>
        <p:spPr>
          <a:xfrm>
            <a:off x="4160" y="6968"/>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F690AF5-0B9E-8DD1-4789-B7B6114C4E91}"/>
              </a:ext>
            </a:extLst>
          </p:cNvPr>
          <p:cNvSpPr>
            <a:spLocks noGrp="1"/>
          </p:cNvSpPr>
          <p:nvPr>
            <p:ph type="title" hasCustomPrompt="1"/>
          </p:nvPr>
        </p:nvSpPr>
        <p:spPr>
          <a:xfrm>
            <a:off x="1070304" y="297267"/>
            <a:ext cx="7870923" cy="615258"/>
          </a:xfrm>
          <a:prstGeom prst="rect">
            <a:avLst/>
          </a:prstGeom>
        </p:spPr>
        <p:txBody>
          <a:bodyPr>
            <a:normAutofit/>
          </a:bodyPr>
          <a:lstStyle>
            <a:lvl1pPr>
              <a:defRPr sz="3000" b="1">
                <a:latin typeface="Helvetica" pitchFamily="2" charset="0"/>
              </a:defRPr>
            </a:lvl1pPr>
          </a:lstStyle>
          <a:p>
            <a:r>
              <a:rPr lang="en-US"/>
              <a:t>Click to add title</a:t>
            </a:r>
          </a:p>
        </p:txBody>
      </p:sp>
      <p:sp>
        <p:nvSpPr>
          <p:cNvPr id="8" name="Content Placeholder 2">
            <a:extLst>
              <a:ext uri="{FF2B5EF4-FFF2-40B4-BE49-F238E27FC236}">
                <a16:creationId xmlns:a16="http://schemas.microsoft.com/office/drawing/2014/main" id="{C2EAFD85-B580-0B12-B9C3-95C769C49C5C}"/>
              </a:ext>
            </a:extLst>
          </p:cNvPr>
          <p:cNvSpPr>
            <a:spLocks noGrp="1"/>
          </p:cNvSpPr>
          <p:nvPr>
            <p:ph idx="1"/>
          </p:nvPr>
        </p:nvSpPr>
        <p:spPr>
          <a:xfrm>
            <a:off x="628650" y="1308100"/>
            <a:ext cx="7886700" cy="4499888"/>
          </a:xfrm>
          <a:prstGeom prst="rect">
            <a:avLst/>
          </a:prstGeom>
        </p:spPr>
        <p:txBody>
          <a:bodyPr/>
          <a:lstStyle>
            <a:lvl1pPr>
              <a:defRPr>
                <a:solidFill>
                  <a:schemeClr val="bg2"/>
                </a:solidFill>
                <a:latin typeface="Arial" panose="020B0604020202020204" pitchFamily="34" charset="0"/>
                <a:cs typeface="Arial" panose="020B06040202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r>
              <a:rPr lang="en-US">
                <a:latin typeface="Arial" panose="020B0604020202020204" pitchFamily="34" charset="0"/>
                <a:cs typeface="Arial" panose="020B0604020202020204" pitchFamily="34" charset="0"/>
              </a:rPr>
              <a:t>Click to edit Master text styles</a:t>
            </a:r>
          </a:p>
          <a:p>
            <a:pPr lvl="1"/>
            <a:r>
              <a:rPr lang="en-US">
                <a:latin typeface="Arial" panose="020B0604020202020204" pitchFamily="34" charset="0"/>
                <a:cs typeface="Arial" panose="020B0604020202020204" pitchFamily="34" charset="0"/>
              </a:rPr>
              <a:t>Second level</a:t>
            </a:r>
          </a:p>
          <a:p>
            <a:pPr lvl="2"/>
            <a:r>
              <a:rPr lang="en-US">
                <a:latin typeface="Arial" panose="020B0604020202020204" pitchFamily="34" charset="0"/>
                <a:cs typeface="Arial" panose="020B0604020202020204" pitchFamily="34" charset="0"/>
              </a:rPr>
              <a:t>Third level</a:t>
            </a:r>
          </a:p>
          <a:p>
            <a:pPr lvl="3"/>
            <a:r>
              <a:rPr lang="en-US">
                <a:latin typeface="Arial" panose="020B0604020202020204" pitchFamily="34" charset="0"/>
                <a:cs typeface="Arial" panose="020B0604020202020204" pitchFamily="34" charset="0"/>
              </a:rPr>
              <a:t>Fourth level</a:t>
            </a:r>
          </a:p>
          <a:p>
            <a:pPr lvl="4"/>
            <a:r>
              <a:rPr lang="en-US">
                <a:latin typeface="Arial" panose="020B0604020202020204" pitchFamily="34" charset="0"/>
                <a:cs typeface="Arial" panose="020B0604020202020204" pitchFamily="34" charset="0"/>
              </a:rPr>
              <a:t>Fifth level</a:t>
            </a:r>
          </a:p>
          <a:p>
            <a:pPr lvl="0"/>
            <a:endParaRPr lang="en-US"/>
          </a:p>
          <a:p>
            <a:pPr lvl="0"/>
            <a:endParaRPr lang="en-US"/>
          </a:p>
        </p:txBody>
      </p:sp>
      <p:sp>
        <p:nvSpPr>
          <p:cNvPr id="10" name="Rectangle 9">
            <a:extLst>
              <a:ext uri="{FF2B5EF4-FFF2-40B4-BE49-F238E27FC236}">
                <a16:creationId xmlns:a16="http://schemas.microsoft.com/office/drawing/2014/main" id="{2395B067-9324-2E9E-816B-B813CBAE4734}"/>
              </a:ext>
            </a:extLst>
          </p:cNvPr>
          <p:cNvSpPr/>
          <p:nvPr userDrawn="1"/>
        </p:nvSpPr>
        <p:spPr>
          <a:xfrm>
            <a:off x="329185" y="1016341"/>
            <a:ext cx="8814815" cy="84126"/>
          </a:xfrm>
          <a:prstGeom prst="rect">
            <a:avLst/>
          </a:prstGeom>
          <a:solidFill>
            <a:srgbClr val="65BA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47B2AB52-7898-7EED-B119-BC4555ED1050}"/>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Slide Number Placeholder 5">
            <a:extLst>
              <a:ext uri="{FF2B5EF4-FFF2-40B4-BE49-F238E27FC236}">
                <a16:creationId xmlns:a16="http://schemas.microsoft.com/office/drawing/2014/main" id="{FDFFF46B-041F-0188-85C1-BC4C7F8E153B}"/>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pic>
        <p:nvPicPr>
          <p:cNvPr id="3" name="Picture 2">
            <a:extLst>
              <a:ext uri="{FF2B5EF4-FFF2-40B4-BE49-F238E27FC236}">
                <a16:creationId xmlns:a16="http://schemas.microsoft.com/office/drawing/2014/main" id="{2B8818CD-183D-D988-BB2E-2B26E2234A8A}"/>
              </a:ext>
            </a:extLst>
          </p:cNvPr>
          <p:cNvPicPr>
            <a:picLocks noChangeAspect="1"/>
          </p:cNvPicPr>
          <p:nvPr userDrawn="1"/>
        </p:nvPicPr>
        <p:blipFill>
          <a:blip r:embed="rId2"/>
          <a:stretch>
            <a:fillRect/>
          </a:stretch>
        </p:blipFill>
        <p:spPr>
          <a:xfrm>
            <a:off x="339295" y="131885"/>
            <a:ext cx="640080" cy="826769"/>
          </a:xfrm>
          <a:prstGeom prst="rect">
            <a:avLst/>
          </a:prstGeom>
        </p:spPr>
      </p:pic>
      <p:pic>
        <p:nvPicPr>
          <p:cNvPr id="2" name="Picture 1">
            <a:extLst>
              <a:ext uri="{FF2B5EF4-FFF2-40B4-BE49-F238E27FC236}">
                <a16:creationId xmlns:a16="http://schemas.microsoft.com/office/drawing/2014/main" id="{1E4F2928-0405-B3E4-7F58-0DB1DA7525A7}"/>
              </a:ext>
            </a:extLst>
          </p:cNvPr>
          <p:cNvPicPr>
            <a:picLocks noChangeAspect="1"/>
          </p:cNvPicPr>
          <p:nvPr userDrawn="1"/>
        </p:nvPicPr>
        <p:blipFill>
          <a:blip r:embed="rId3"/>
          <a:stretch>
            <a:fillRect/>
          </a:stretch>
        </p:blipFill>
        <p:spPr>
          <a:xfrm>
            <a:off x="8199992" y="6028072"/>
            <a:ext cx="819901" cy="822960"/>
          </a:xfrm>
          <a:prstGeom prst="rect">
            <a:avLst/>
          </a:prstGeom>
        </p:spPr>
      </p:pic>
    </p:spTree>
    <p:extLst>
      <p:ext uri="{BB962C8B-B14F-4D97-AF65-F5344CB8AC3E}">
        <p14:creationId xmlns:p14="http://schemas.microsoft.com/office/powerpoint/2010/main" val="38213111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black and white, design, pattern&#10;&#10;Description automatically generated">
            <a:extLst>
              <a:ext uri="{FF2B5EF4-FFF2-40B4-BE49-F238E27FC236}">
                <a16:creationId xmlns:a16="http://schemas.microsoft.com/office/drawing/2014/main" id="{095AF413-2814-6D61-9DD0-7A32A605C812}"/>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43549" y="6206314"/>
            <a:ext cx="9144000" cy="959930"/>
          </a:xfrm>
          <a:prstGeom prst="rect">
            <a:avLst/>
          </a:prstGeom>
          <a:ln>
            <a:noFill/>
          </a:ln>
          <a:effectLst>
            <a:softEdge rad="258679"/>
          </a:effectLst>
        </p:spPr>
      </p:pic>
      <p:pic>
        <p:nvPicPr>
          <p:cNvPr id="6" name="Picture 5" descr="A picture containing black and white, design, pattern&#10;&#10;Description automatically generated">
            <a:extLst>
              <a:ext uri="{FF2B5EF4-FFF2-40B4-BE49-F238E27FC236}">
                <a16:creationId xmlns:a16="http://schemas.microsoft.com/office/drawing/2014/main" id="{57855295-85D3-4266-569B-350CF0C1FB2E}"/>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8851" y="6053914"/>
            <a:ext cx="9144000" cy="959930"/>
          </a:xfrm>
          <a:prstGeom prst="rect">
            <a:avLst/>
          </a:prstGeom>
          <a:ln>
            <a:noFill/>
          </a:ln>
          <a:effectLst>
            <a:softEdge rad="258679"/>
          </a:effectLst>
        </p:spPr>
      </p:pic>
      <p:sp>
        <p:nvSpPr>
          <p:cNvPr id="15" name="Rectangle 14">
            <a:extLst>
              <a:ext uri="{FF2B5EF4-FFF2-40B4-BE49-F238E27FC236}">
                <a16:creationId xmlns:a16="http://schemas.microsoft.com/office/drawing/2014/main" id="{2296C9F3-911E-D7E9-D6A4-C4CDC37C9B2C}"/>
              </a:ext>
            </a:extLst>
          </p:cNvPr>
          <p:cNvSpPr/>
          <p:nvPr userDrawn="1"/>
        </p:nvSpPr>
        <p:spPr>
          <a:xfrm>
            <a:off x="0" y="0"/>
            <a:ext cx="9144000" cy="6973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F690AF5-0B9E-8DD1-4789-B7B6114C4E91}"/>
              </a:ext>
            </a:extLst>
          </p:cNvPr>
          <p:cNvSpPr>
            <a:spLocks noGrp="1"/>
          </p:cNvSpPr>
          <p:nvPr>
            <p:ph type="title" hasCustomPrompt="1"/>
          </p:nvPr>
        </p:nvSpPr>
        <p:spPr>
          <a:xfrm>
            <a:off x="1070304" y="297267"/>
            <a:ext cx="7870923" cy="615258"/>
          </a:xfrm>
          <a:prstGeom prst="rect">
            <a:avLst/>
          </a:prstGeom>
        </p:spPr>
        <p:txBody>
          <a:bodyPr/>
          <a:lstStyle>
            <a:lvl1pPr>
              <a:defRPr b="1">
                <a:latin typeface="Helvetica" pitchFamily="2" charset="0"/>
              </a:defRPr>
            </a:lvl1pPr>
          </a:lstStyle>
          <a:p>
            <a:r>
              <a:rPr lang="en-US"/>
              <a:t>Click to add title</a:t>
            </a:r>
          </a:p>
        </p:txBody>
      </p:sp>
      <p:sp>
        <p:nvSpPr>
          <p:cNvPr id="14" name="Rectangle 13">
            <a:extLst>
              <a:ext uri="{FF2B5EF4-FFF2-40B4-BE49-F238E27FC236}">
                <a16:creationId xmlns:a16="http://schemas.microsoft.com/office/drawing/2014/main" id="{D410DF04-62E1-55FC-D04C-29DABCC7915A}"/>
              </a:ext>
            </a:extLst>
          </p:cNvPr>
          <p:cNvSpPr/>
          <p:nvPr userDrawn="1"/>
        </p:nvSpPr>
        <p:spPr>
          <a:xfrm>
            <a:off x="4160" y="6968"/>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395B067-9324-2E9E-816B-B813CBAE4734}"/>
              </a:ext>
            </a:extLst>
          </p:cNvPr>
          <p:cNvSpPr/>
          <p:nvPr userDrawn="1"/>
        </p:nvSpPr>
        <p:spPr>
          <a:xfrm>
            <a:off x="329185" y="1016341"/>
            <a:ext cx="8814815" cy="84126"/>
          </a:xfrm>
          <a:prstGeom prst="rect">
            <a:avLst/>
          </a:prstGeom>
          <a:solidFill>
            <a:srgbClr val="65BA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47B2AB52-7898-7EED-B119-BC4555ED1050}"/>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Slide Number Placeholder 5">
            <a:extLst>
              <a:ext uri="{FF2B5EF4-FFF2-40B4-BE49-F238E27FC236}">
                <a16:creationId xmlns:a16="http://schemas.microsoft.com/office/drawing/2014/main" id="{FDFFF46B-041F-0188-85C1-BC4C7F8E153B}"/>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pic>
        <p:nvPicPr>
          <p:cNvPr id="3" name="Picture 2">
            <a:extLst>
              <a:ext uri="{FF2B5EF4-FFF2-40B4-BE49-F238E27FC236}">
                <a16:creationId xmlns:a16="http://schemas.microsoft.com/office/drawing/2014/main" id="{2B8818CD-183D-D988-BB2E-2B26E2234A8A}"/>
              </a:ext>
            </a:extLst>
          </p:cNvPr>
          <p:cNvPicPr>
            <a:picLocks noChangeAspect="1"/>
          </p:cNvPicPr>
          <p:nvPr userDrawn="1"/>
        </p:nvPicPr>
        <p:blipFill>
          <a:blip r:embed="rId3"/>
          <a:stretch>
            <a:fillRect/>
          </a:stretch>
        </p:blipFill>
        <p:spPr>
          <a:xfrm>
            <a:off x="339295" y="131885"/>
            <a:ext cx="640080" cy="826769"/>
          </a:xfrm>
          <a:prstGeom prst="rect">
            <a:avLst/>
          </a:prstGeom>
        </p:spPr>
      </p:pic>
      <p:sp>
        <p:nvSpPr>
          <p:cNvPr id="4" name="Content Placeholder 2">
            <a:extLst>
              <a:ext uri="{FF2B5EF4-FFF2-40B4-BE49-F238E27FC236}">
                <a16:creationId xmlns:a16="http://schemas.microsoft.com/office/drawing/2014/main" id="{C48B4A31-44F2-B2D6-C7DE-C15966856FFD}"/>
              </a:ext>
            </a:extLst>
          </p:cNvPr>
          <p:cNvSpPr>
            <a:spLocks noGrp="1"/>
          </p:cNvSpPr>
          <p:nvPr>
            <p:ph sz="half" idx="1"/>
          </p:nvPr>
        </p:nvSpPr>
        <p:spPr>
          <a:xfrm>
            <a:off x="6286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7F88DCE6-7316-5F8E-10EC-08FFE5D37A57}"/>
              </a:ext>
            </a:extLst>
          </p:cNvPr>
          <p:cNvSpPr>
            <a:spLocks noGrp="1"/>
          </p:cNvSpPr>
          <p:nvPr>
            <p:ph sz="half" idx="2"/>
          </p:nvPr>
        </p:nvSpPr>
        <p:spPr>
          <a:xfrm>
            <a:off x="46291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1E4F2928-0405-B3E4-7F58-0DB1DA7525A7}"/>
              </a:ext>
            </a:extLst>
          </p:cNvPr>
          <p:cNvPicPr>
            <a:picLocks noChangeAspect="1"/>
          </p:cNvPicPr>
          <p:nvPr userDrawn="1"/>
        </p:nvPicPr>
        <p:blipFill>
          <a:blip r:embed="rId4"/>
          <a:stretch>
            <a:fillRect/>
          </a:stretch>
        </p:blipFill>
        <p:spPr>
          <a:xfrm>
            <a:off x="8199992" y="6028072"/>
            <a:ext cx="819901" cy="822960"/>
          </a:xfrm>
          <a:prstGeom prst="rect">
            <a:avLst/>
          </a:prstGeom>
        </p:spPr>
      </p:pic>
      <p:sp>
        <p:nvSpPr>
          <p:cNvPr id="17" name="Title 1">
            <a:extLst>
              <a:ext uri="{FF2B5EF4-FFF2-40B4-BE49-F238E27FC236}">
                <a16:creationId xmlns:a16="http://schemas.microsoft.com/office/drawing/2014/main" id="{C6E4AACF-FD8B-D8E5-3BAF-3B5973B25FC1}"/>
              </a:ext>
            </a:extLst>
          </p:cNvPr>
          <p:cNvSpPr txBox="1">
            <a:spLocks/>
          </p:cNvSpPr>
          <p:nvPr userDrawn="1"/>
        </p:nvSpPr>
        <p:spPr>
          <a:xfrm>
            <a:off x="1074346" y="323941"/>
            <a:ext cx="7870923" cy="61525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Helvetica" pitchFamily="2" charset="0"/>
                <a:ea typeface="+mj-ea"/>
                <a:cs typeface="+mj-cs"/>
              </a:defRPr>
            </a:lvl1pPr>
          </a:lstStyle>
          <a:p>
            <a:r>
              <a:rPr lang="en-US" sz="3000"/>
              <a:t>Click to add title</a:t>
            </a:r>
          </a:p>
        </p:txBody>
      </p:sp>
    </p:spTree>
    <p:extLst>
      <p:ext uri="{BB962C8B-B14F-4D97-AF65-F5344CB8AC3E}">
        <p14:creationId xmlns:p14="http://schemas.microsoft.com/office/powerpoint/2010/main" val="40149624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2">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847E6E5A-8315-1D94-8D65-6CACB16726BA}"/>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Text Placeholder 32">
            <a:extLst>
              <a:ext uri="{FF2B5EF4-FFF2-40B4-BE49-F238E27FC236}">
                <a16:creationId xmlns:a16="http://schemas.microsoft.com/office/drawing/2014/main" id="{1E33C078-D16B-CAE3-8836-D4D85E503736}"/>
              </a:ext>
            </a:extLst>
          </p:cNvPr>
          <p:cNvSpPr>
            <a:spLocks noGrp="1"/>
          </p:cNvSpPr>
          <p:nvPr>
            <p:ph type="body" sz="quarter" idx="21" hasCustomPrompt="1"/>
          </p:nvPr>
        </p:nvSpPr>
        <p:spPr>
          <a:xfrm>
            <a:off x="628650" y="105770"/>
            <a:ext cx="7886700" cy="198514"/>
          </a:xfrm>
          <a:prstGeom prst="rect">
            <a:avLst/>
          </a:prstGeom>
        </p:spPr>
        <p:txBody>
          <a:bodyPr>
            <a:noAutofit/>
          </a:bodyPr>
          <a:lstStyle>
            <a:lvl1pPr marL="0" indent="0" algn="ctr">
              <a:spcBef>
                <a:spcPts val="0"/>
              </a:spcBef>
              <a:buFontTx/>
              <a:buNone/>
              <a:defRPr sz="825">
                <a:solidFill>
                  <a:schemeClr val="bg2">
                    <a:lumMod val="95000"/>
                    <a:lumOff val="5000"/>
                  </a:schemeClr>
                </a:solidFill>
              </a:defRPr>
            </a:lvl1pPr>
          </a:lstStyle>
          <a:p>
            <a:pPr lvl="0"/>
            <a:r>
              <a:rPr lang="en-US"/>
              <a:t>Click to add classification</a:t>
            </a:r>
          </a:p>
        </p:txBody>
      </p:sp>
      <p:sp>
        <p:nvSpPr>
          <p:cNvPr id="5" name="Title 1">
            <a:extLst>
              <a:ext uri="{FF2B5EF4-FFF2-40B4-BE49-F238E27FC236}">
                <a16:creationId xmlns:a16="http://schemas.microsoft.com/office/drawing/2014/main" id="{827E55D9-0EF4-2BC9-3E88-D7B5C5ADC7CC}"/>
              </a:ext>
            </a:extLst>
          </p:cNvPr>
          <p:cNvSpPr>
            <a:spLocks noGrp="1"/>
          </p:cNvSpPr>
          <p:nvPr>
            <p:ph type="title" hasCustomPrompt="1"/>
          </p:nvPr>
        </p:nvSpPr>
        <p:spPr>
          <a:xfrm>
            <a:off x="1070304" y="297267"/>
            <a:ext cx="7870923" cy="615258"/>
          </a:xfrm>
          <a:prstGeom prst="rect">
            <a:avLst/>
          </a:prstGeom>
        </p:spPr>
        <p:txBody>
          <a:bodyPr>
            <a:normAutofit/>
          </a:bodyPr>
          <a:lstStyle>
            <a:lvl1pPr algn="l">
              <a:defRPr sz="3000" b="1">
                <a:solidFill>
                  <a:srgbClr val="1D385B"/>
                </a:solidFill>
                <a:latin typeface="Helvetica" pitchFamily="2" charset="0"/>
              </a:defRPr>
            </a:lvl1pPr>
          </a:lstStyle>
          <a:p>
            <a:r>
              <a:rPr lang="en-US"/>
              <a:t>Click to add title</a:t>
            </a:r>
          </a:p>
        </p:txBody>
      </p:sp>
      <p:sp>
        <p:nvSpPr>
          <p:cNvPr id="6" name="Rectangle 5">
            <a:extLst>
              <a:ext uri="{FF2B5EF4-FFF2-40B4-BE49-F238E27FC236}">
                <a16:creationId xmlns:a16="http://schemas.microsoft.com/office/drawing/2014/main" id="{C8EBA3C5-1AB7-75F5-D5FC-F38F9A2DF551}"/>
              </a:ext>
            </a:extLst>
          </p:cNvPr>
          <p:cNvSpPr/>
          <p:nvPr userDrawn="1"/>
        </p:nvSpPr>
        <p:spPr>
          <a:xfrm>
            <a:off x="329185" y="1016341"/>
            <a:ext cx="8814815" cy="84126"/>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21C4A4E9-D5E9-6933-4D87-F5B7B20AB86D}"/>
              </a:ext>
            </a:extLst>
          </p:cNvPr>
          <p:cNvPicPr>
            <a:picLocks noChangeAspect="1"/>
          </p:cNvPicPr>
          <p:nvPr userDrawn="1"/>
        </p:nvPicPr>
        <p:blipFill>
          <a:blip r:embed="rId2"/>
          <a:stretch>
            <a:fillRect/>
          </a:stretch>
        </p:blipFill>
        <p:spPr>
          <a:xfrm>
            <a:off x="339295" y="131885"/>
            <a:ext cx="640080" cy="826769"/>
          </a:xfrm>
          <a:prstGeom prst="rect">
            <a:avLst/>
          </a:prstGeom>
        </p:spPr>
      </p:pic>
      <p:pic>
        <p:nvPicPr>
          <p:cNvPr id="11" name="Picture 10">
            <a:extLst>
              <a:ext uri="{FF2B5EF4-FFF2-40B4-BE49-F238E27FC236}">
                <a16:creationId xmlns:a16="http://schemas.microsoft.com/office/drawing/2014/main" id="{006825B5-DE0F-7CDB-7767-83F6DC60D6DF}"/>
              </a:ext>
            </a:extLst>
          </p:cNvPr>
          <p:cNvPicPr>
            <a:picLocks noChangeAspect="1"/>
          </p:cNvPicPr>
          <p:nvPr userDrawn="1"/>
        </p:nvPicPr>
        <p:blipFill>
          <a:blip r:embed="rId3"/>
          <a:stretch>
            <a:fillRect/>
          </a:stretch>
        </p:blipFill>
        <p:spPr>
          <a:xfrm>
            <a:off x="8199992" y="6028072"/>
            <a:ext cx="819901" cy="822960"/>
          </a:xfrm>
          <a:prstGeom prst="rect">
            <a:avLst/>
          </a:prstGeom>
        </p:spPr>
      </p:pic>
    </p:spTree>
    <p:extLst>
      <p:ext uri="{BB962C8B-B14F-4D97-AF65-F5344CB8AC3E}">
        <p14:creationId xmlns:p14="http://schemas.microsoft.com/office/powerpoint/2010/main" val="75655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8C5124-AD5E-CBAC-BFDC-ED5DD835838B}"/>
              </a:ext>
            </a:extLst>
          </p:cNvPr>
          <p:cNvSpPr/>
          <p:nvPr userDrawn="1"/>
        </p:nvSpPr>
        <p:spPr>
          <a:xfrm>
            <a:off x="0" y="0"/>
            <a:ext cx="914399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lack and white, design, pattern&#10;&#10;Description automatically generated">
            <a:extLst>
              <a:ext uri="{FF2B5EF4-FFF2-40B4-BE49-F238E27FC236}">
                <a16:creationId xmlns:a16="http://schemas.microsoft.com/office/drawing/2014/main" id="{5A622531-2EB8-5355-2FFD-6B3FB9325E37}"/>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r="25000"/>
          <a:stretch/>
        </p:blipFill>
        <p:spPr>
          <a:xfrm>
            <a:off x="0" y="0"/>
            <a:ext cx="9144000" cy="6858000"/>
          </a:xfrm>
          <a:prstGeom prst="rect">
            <a:avLst/>
          </a:prstGeom>
        </p:spPr>
      </p:pic>
      <p:sp>
        <p:nvSpPr>
          <p:cNvPr id="17" name="Text Placeholder 32">
            <a:extLst>
              <a:ext uri="{FF2B5EF4-FFF2-40B4-BE49-F238E27FC236}">
                <a16:creationId xmlns:a16="http://schemas.microsoft.com/office/drawing/2014/main" id="{A9E4F5D3-4B1F-D252-A846-33FC44D96214}"/>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pic>
        <p:nvPicPr>
          <p:cNvPr id="4" name="Graphic 3">
            <a:extLst>
              <a:ext uri="{FF2B5EF4-FFF2-40B4-BE49-F238E27FC236}">
                <a16:creationId xmlns:a16="http://schemas.microsoft.com/office/drawing/2014/main" id="{FC7B571E-7D7D-5716-A6C4-35BB03BB9D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28" y="962138"/>
            <a:ext cx="5984802" cy="1760236"/>
          </a:xfrm>
          <a:prstGeom prst="rect">
            <a:avLst/>
          </a:prstGeom>
        </p:spPr>
      </p:pic>
      <p:sp>
        <p:nvSpPr>
          <p:cNvPr id="5" name="Graphic 17">
            <a:extLst>
              <a:ext uri="{FF2B5EF4-FFF2-40B4-BE49-F238E27FC236}">
                <a16:creationId xmlns:a16="http://schemas.microsoft.com/office/drawing/2014/main" id="{01941704-E201-A533-0093-7609A66D9420}"/>
              </a:ext>
            </a:extLst>
          </p:cNvPr>
          <p:cNvSpPr/>
          <p:nvPr userDrawn="1"/>
        </p:nvSpPr>
        <p:spPr>
          <a:xfrm>
            <a:off x="2726079" y="3932882"/>
            <a:ext cx="501984" cy="457200"/>
          </a:xfrm>
          <a:custGeom>
            <a:avLst/>
            <a:gdLst>
              <a:gd name="connsiteX0" fmla="*/ 5063109 w 5063109"/>
              <a:gd name="connsiteY0" fmla="*/ 487299 h 4114895"/>
              <a:gd name="connsiteX1" fmla="*/ 4466559 w 5063109"/>
              <a:gd name="connsiteY1" fmla="*/ 650748 h 4114895"/>
              <a:gd name="connsiteX2" fmla="*/ 4923282 w 5063109"/>
              <a:gd name="connsiteY2" fmla="*/ 75914 h 4114895"/>
              <a:gd name="connsiteX3" fmla="*/ 4263676 w 5063109"/>
              <a:gd name="connsiteY3" fmla="*/ 327946 h 4114895"/>
              <a:gd name="connsiteX4" fmla="*/ 3505486 w 5063109"/>
              <a:gd name="connsiteY4" fmla="*/ 0 h 4114895"/>
              <a:gd name="connsiteX5" fmla="*/ 2466689 w 5063109"/>
              <a:gd name="connsiteY5" fmla="*/ 1038892 h 4114895"/>
              <a:gd name="connsiteX6" fmla="*/ 2493550 w 5063109"/>
              <a:gd name="connsiteY6" fmla="*/ 1275493 h 4114895"/>
              <a:gd name="connsiteX7" fmla="*/ 352235 w 5063109"/>
              <a:gd name="connsiteY7" fmla="*/ 190119 h 4114895"/>
              <a:gd name="connsiteX8" fmla="*/ 211741 w 5063109"/>
              <a:gd name="connsiteY8" fmla="*/ 712280 h 4114895"/>
              <a:gd name="connsiteX9" fmla="*/ 673894 w 5063109"/>
              <a:gd name="connsiteY9" fmla="*/ 1576959 h 4114895"/>
              <a:gd name="connsiteX10" fmla="*/ 203264 w 5063109"/>
              <a:gd name="connsiteY10" fmla="*/ 1447133 h 4114895"/>
              <a:gd name="connsiteX11" fmla="*/ 203264 w 5063109"/>
              <a:gd name="connsiteY11" fmla="*/ 1459992 h 4114895"/>
              <a:gd name="connsiteX12" fmla="*/ 1036701 w 5063109"/>
              <a:gd name="connsiteY12" fmla="*/ 2478786 h 4114895"/>
              <a:gd name="connsiteX13" fmla="*/ 763048 w 5063109"/>
              <a:gd name="connsiteY13" fmla="*/ 2515076 h 4114895"/>
              <a:gd name="connsiteX14" fmla="*/ 567404 w 5063109"/>
              <a:gd name="connsiteY14" fmla="*/ 2496693 h 4114895"/>
              <a:gd name="connsiteX15" fmla="*/ 1537811 w 5063109"/>
              <a:gd name="connsiteY15" fmla="*/ 3217926 h 4114895"/>
              <a:gd name="connsiteX16" fmla="*/ 247745 w 5063109"/>
              <a:gd name="connsiteY16" fmla="*/ 3662744 h 4114895"/>
              <a:gd name="connsiteX17" fmla="*/ 0 w 5063109"/>
              <a:gd name="connsiteY17" fmla="*/ 3648170 h 4114895"/>
              <a:gd name="connsiteX18" fmla="*/ 1592294 w 5063109"/>
              <a:gd name="connsiteY18" fmla="*/ 4114895 h 4114895"/>
              <a:gd name="connsiteX19" fmla="*/ 4547902 w 5063109"/>
              <a:gd name="connsiteY19" fmla="*/ 1159383 h 4114895"/>
              <a:gd name="connsiteX20" fmla="*/ 4544759 w 5063109"/>
              <a:gd name="connsiteY20" fmla="*/ 1024890 h 4114895"/>
              <a:gd name="connsiteX21" fmla="*/ 5063109 w 5063109"/>
              <a:gd name="connsiteY21" fmla="*/ 487299 h 411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63109" h="4114895">
                <a:moveTo>
                  <a:pt x="5063109" y="487299"/>
                </a:moveTo>
                <a:cubicBezTo>
                  <a:pt x="4876800" y="569786"/>
                  <a:pt x="4676775" y="625602"/>
                  <a:pt x="4466559" y="650748"/>
                </a:cubicBezTo>
                <a:cubicBezTo>
                  <a:pt x="4681061" y="522161"/>
                  <a:pt x="4845749" y="318421"/>
                  <a:pt x="4923282" y="75914"/>
                </a:cubicBezTo>
                <a:cubicBezTo>
                  <a:pt x="4722591" y="194977"/>
                  <a:pt x="4500372" y="281559"/>
                  <a:pt x="4263676" y="327946"/>
                </a:cubicBezTo>
                <a:cubicBezTo>
                  <a:pt x="4074128" y="126302"/>
                  <a:pt x="3804381" y="0"/>
                  <a:pt x="3505486" y="0"/>
                </a:cubicBezTo>
                <a:cubicBezTo>
                  <a:pt x="2931890" y="0"/>
                  <a:pt x="2466689" y="465106"/>
                  <a:pt x="2466689" y="1038892"/>
                </a:cubicBezTo>
                <a:cubicBezTo>
                  <a:pt x="2466689" y="1120331"/>
                  <a:pt x="2476024" y="1199293"/>
                  <a:pt x="2493550" y="1275493"/>
                </a:cubicBezTo>
                <a:cubicBezTo>
                  <a:pt x="1629918" y="1232059"/>
                  <a:pt x="864775" y="818674"/>
                  <a:pt x="352235" y="190119"/>
                </a:cubicBezTo>
                <a:cubicBezTo>
                  <a:pt x="262890" y="343757"/>
                  <a:pt x="211741" y="522065"/>
                  <a:pt x="211741" y="712280"/>
                </a:cubicBezTo>
                <a:cubicBezTo>
                  <a:pt x="211741" y="1072706"/>
                  <a:pt x="395287" y="1390745"/>
                  <a:pt x="673894" y="1576959"/>
                </a:cubicBezTo>
                <a:cubicBezTo>
                  <a:pt x="503587" y="1571530"/>
                  <a:pt x="343472" y="1524857"/>
                  <a:pt x="203264" y="1447133"/>
                </a:cubicBezTo>
                <a:cubicBezTo>
                  <a:pt x="203264" y="1451420"/>
                  <a:pt x="203264" y="1455896"/>
                  <a:pt x="203264" y="1459992"/>
                </a:cubicBezTo>
                <a:cubicBezTo>
                  <a:pt x="203264" y="1963388"/>
                  <a:pt x="561404" y="2383346"/>
                  <a:pt x="1036701" y="2478786"/>
                </a:cubicBezTo>
                <a:cubicBezTo>
                  <a:pt x="949357" y="2502313"/>
                  <a:pt x="857726" y="2515076"/>
                  <a:pt x="763048" y="2515076"/>
                </a:cubicBezTo>
                <a:cubicBezTo>
                  <a:pt x="695897" y="2515076"/>
                  <a:pt x="630746" y="2508885"/>
                  <a:pt x="567404" y="2496693"/>
                </a:cubicBezTo>
                <a:cubicBezTo>
                  <a:pt x="699707" y="2909221"/>
                  <a:pt x="1083183" y="3209735"/>
                  <a:pt x="1537811" y="3217926"/>
                </a:cubicBezTo>
                <a:cubicBezTo>
                  <a:pt x="1182243" y="3496532"/>
                  <a:pt x="734187" y="3662744"/>
                  <a:pt x="247745" y="3662744"/>
                </a:cubicBezTo>
                <a:cubicBezTo>
                  <a:pt x="164021" y="3662744"/>
                  <a:pt x="81439" y="3657886"/>
                  <a:pt x="0" y="3648170"/>
                </a:cubicBezTo>
                <a:cubicBezTo>
                  <a:pt x="459677" y="3943160"/>
                  <a:pt x="1005745" y="4114895"/>
                  <a:pt x="1592294" y="4114895"/>
                </a:cubicBezTo>
                <a:cubicBezTo>
                  <a:pt x="3503105" y="4114895"/>
                  <a:pt x="4547902" y="2532031"/>
                  <a:pt x="4547902" y="1159383"/>
                </a:cubicBezTo>
                <a:cubicBezTo>
                  <a:pt x="4547902" y="1114330"/>
                  <a:pt x="4546854" y="1069372"/>
                  <a:pt x="4544759" y="1024890"/>
                </a:cubicBezTo>
                <a:cubicBezTo>
                  <a:pt x="4747736" y="878396"/>
                  <a:pt x="4923854" y="695515"/>
                  <a:pt x="5063109" y="487299"/>
                </a:cubicBezTo>
              </a:path>
            </a:pathLst>
          </a:custGeom>
          <a:solidFill>
            <a:srgbClr val="65BAF5"/>
          </a:solidFill>
          <a:ln w="9525" cap="flat">
            <a:noFill/>
            <a:prstDash val="solid"/>
            <a:miter/>
          </a:ln>
        </p:spPr>
        <p:txBody>
          <a:bodyPr rtlCol="0" anchor="ctr"/>
          <a:lstStyle/>
          <a:p>
            <a:endParaRPr lang="en-US" sz="1350">
              <a:solidFill>
                <a:srgbClr val="65BAF5"/>
              </a:solidFill>
            </a:endParaRPr>
          </a:p>
        </p:txBody>
      </p:sp>
      <p:sp>
        <p:nvSpPr>
          <p:cNvPr id="10" name="Graphic 22">
            <a:extLst>
              <a:ext uri="{FF2B5EF4-FFF2-40B4-BE49-F238E27FC236}">
                <a16:creationId xmlns:a16="http://schemas.microsoft.com/office/drawing/2014/main" id="{B927064E-6BBE-3FF8-1290-F383F5A212FE}"/>
              </a:ext>
            </a:extLst>
          </p:cNvPr>
          <p:cNvSpPr/>
          <p:nvPr userDrawn="1"/>
        </p:nvSpPr>
        <p:spPr>
          <a:xfrm>
            <a:off x="2726079" y="4604929"/>
            <a:ext cx="501984" cy="502920"/>
          </a:xfrm>
          <a:custGeom>
            <a:avLst/>
            <a:gdLst>
              <a:gd name="connsiteX0" fmla="*/ 2764428 w 3491909"/>
              <a:gd name="connsiteY0" fmla="*/ 0 h 3491909"/>
              <a:gd name="connsiteX1" fmla="*/ 727481 w 3491909"/>
              <a:gd name="connsiteY1" fmla="*/ 0 h 3491909"/>
              <a:gd name="connsiteX2" fmla="*/ 0 w 3491909"/>
              <a:gd name="connsiteY2" fmla="*/ 727481 h 3491909"/>
              <a:gd name="connsiteX3" fmla="*/ 0 w 3491909"/>
              <a:gd name="connsiteY3" fmla="*/ 2764428 h 3491909"/>
              <a:gd name="connsiteX4" fmla="*/ 727481 w 3491909"/>
              <a:gd name="connsiteY4" fmla="*/ 3491909 h 3491909"/>
              <a:gd name="connsiteX5" fmla="*/ 2764428 w 3491909"/>
              <a:gd name="connsiteY5" fmla="*/ 3491909 h 3491909"/>
              <a:gd name="connsiteX6" fmla="*/ 3491909 w 3491909"/>
              <a:gd name="connsiteY6" fmla="*/ 2764428 h 3491909"/>
              <a:gd name="connsiteX7" fmla="*/ 3491909 w 3491909"/>
              <a:gd name="connsiteY7" fmla="*/ 727481 h 3491909"/>
              <a:gd name="connsiteX8" fmla="*/ 2764428 w 3491909"/>
              <a:gd name="connsiteY8" fmla="*/ 0 h 3491909"/>
              <a:gd name="connsiteX9" fmla="*/ 1163970 w 3491909"/>
              <a:gd name="connsiteY9" fmla="*/ 2764428 h 3491909"/>
              <a:gd name="connsiteX10" fmla="*/ 727481 w 3491909"/>
              <a:gd name="connsiteY10" fmla="*/ 2764428 h 3491909"/>
              <a:gd name="connsiteX11" fmla="*/ 727481 w 3491909"/>
              <a:gd name="connsiteY11" fmla="*/ 1163970 h 3491909"/>
              <a:gd name="connsiteX12" fmla="*/ 1163970 w 3491909"/>
              <a:gd name="connsiteY12" fmla="*/ 1163970 h 3491909"/>
              <a:gd name="connsiteX13" fmla="*/ 1163970 w 3491909"/>
              <a:gd name="connsiteY13" fmla="*/ 2764428 h 3491909"/>
              <a:gd name="connsiteX14" fmla="*/ 945725 w 3491909"/>
              <a:gd name="connsiteY14" fmla="*/ 979190 h 3491909"/>
              <a:gd name="connsiteX15" fmla="*/ 691107 w 3491909"/>
              <a:gd name="connsiteY15" fmla="*/ 723116 h 3491909"/>
              <a:gd name="connsiteX16" fmla="*/ 945725 w 3491909"/>
              <a:gd name="connsiteY16" fmla="*/ 467043 h 3491909"/>
              <a:gd name="connsiteX17" fmla="*/ 1200344 w 3491909"/>
              <a:gd name="connsiteY17" fmla="*/ 723116 h 3491909"/>
              <a:gd name="connsiteX18" fmla="*/ 945725 w 3491909"/>
              <a:gd name="connsiteY18" fmla="*/ 979190 h 3491909"/>
              <a:gd name="connsiteX19" fmla="*/ 2909924 w 3491909"/>
              <a:gd name="connsiteY19" fmla="*/ 2764428 h 3491909"/>
              <a:gd name="connsiteX20" fmla="*/ 2473436 w 3491909"/>
              <a:gd name="connsiteY20" fmla="*/ 2764428 h 3491909"/>
              <a:gd name="connsiteX21" fmla="*/ 2473436 w 3491909"/>
              <a:gd name="connsiteY21" fmla="*/ 1949649 h 3491909"/>
              <a:gd name="connsiteX22" fmla="*/ 1891451 w 3491909"/>
              <a:gd name="connsiteY22" fmla="*/ 1949649 h 3491909"/>
              <a:gd name="connsiteX23" fmla="*/ 1891451 w 3491909"/>
              <a:gd name="connsiteY23" fmla="*/ 2764428 h 3491909"/>
              <a:gd name="connsiteX24" fmla="*/ 1454962 w 3491909"/>
              <a:gd name="connsiteY24" fmla="*/ 2764428 h 3491909"/>
              <a:gd name="connsiteX25" fmla="*/ 1454962 w 3491909"/>
              <a:gd name="connsiteY25" fmla="*/ 1163970 h 3491909"/>
              <a:gd name="connsiteX26" fmla="*/ 1891451 w 3491909"/>
              <a:gd name="connsiteY26" fmla="*/ 1163970 h 3491909"/>
              <a:gd name="connsiteX27" fmla="*/ 1891451 w 3491909"/>
              <a:gd name="connsiteY27" fmla="*/ 1421498 h 3491909"/>
              <a:gd name="connsiteX28" fmla="*/ 2909924 w 3491909"/>
              <a:gd name="connsiteY28" fmla="*/ 1782329 h 3491909"/>
              <a:gd name="connsiteX29" fmla="*/ 2909924 w 3491909"/>
              <a:gd name="connsiteY29" fmla="*/ 2765883 h 34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91909" h="3491909">
                <a:moveTo>
                  <a:pt x="2764428" y="0"/>
                </a:moveTo>
                <a:lnTo>
                  <a:pt x="727481" y="0"/>
                </a:lnTo>
                <a:cubicBezTo>
                  <a:pt x="325912" y="0"/>
                  <a:pt x="0" y="325912"/>
                  <a:pt x="0" y="727481"/>
                </a:cubicBezTo>
                <a:lnTo>
                  <a:pt x="0" y="2764428"/>
                </a:lnTo>
                <a:cubicBezTo>
                  <a:pt x="0" y="3165998"/>
                  <a:pt x="325912" y="3491909"/>
                  <a:pt x="727481" y="3491909"/>
                </a:cubicBezTo>
                <a:lnTo>
                  <a:pt x="2764428" y="3491909"/>
                </a:lnTo>
                <a:cubicBezTo>
                  <a:pt x="3165998" y="3491909"/>
                  <a:pt x="3491909" y="3165998"/>
                  <a:pt x="3491909" y="2764428"/>
                </a:cubicBezTo>
                <a:lnTo>
                  <a:pt x="3491909" y="727481"/>
                </a:lnTo>
                <a:cubicBezTo>
                  <a:pt x="3491909" y="325912"/>
                  <a:pt x="3165998" y="0"/>
                  <a:pt x="2764428" y="0"/>
                </a:cubicBezTo>
                <a:close/>
                <a:moveTo>
                  <a:pt x="1163970" y="2764428"/>
                </a:moveTo>
                <a:lnTo>
                  <a:pt x="727481" y="2764428"/>
                </a:lnTo>
                <a:lnTo>
                  <a:pt x="727481" y="1163970"/>
                </a:lnTo>
                <a:lnTo>
                  <a:pt x="1163970" y="1163970"/>
                </a:lnTo>
                <a:lnTo>
                  <a:pt x="1163970" y="2764428"/>
                </a:lnTo>
                <a:close/>
                <a:moveTo>
                  <a:pt x="945725" y="979190"/>
                </a:moveTo>
                <a:cubicBezTo>
                  <a:pt x="804594" y="979190"/>
                  <a:pt x="691107" y="864248"/>
                  <a:pt x="691107" y="723116"/>
                </a:cubicBezTo>
                <a:cubicBezTo>
                  <a:pt x="691107" y="581985"/>
                  <a:pt x="804594" y="467043"/>
                  <a:pt x="945725" y="467043"/>
                </a:cubicBezTo>
                <a:cubicBezTo>
                  <a:pt x="1086857" y="467043"/>
                  <a:pt x="1200344" y="581985"/>
                  <a:pt x="1200344" y="723116"/>
                </a:cubicBezTo>
                <a:cubicBezTo>
                  <a:pt x="1200344" y="864248"/>
                  <a:pt x="1086857" y="979190"/>
                  <a:pt x="945725" y="979190"/>
                </a:cubicBezTo>
                <a:close/>
                <a:moveTo>
                  <a:pt x="2909924" y="2764428"/>
                </a:moveTo>
                <a:lnTo>
                  <a:pt x="2473436" y="2764428"/>
                </a:lnTo>
                <a:lnTo>
                  <a:pt x="2473436" y="1949649"/>
                </a:lnTo>
                <a:cubicBezTo>
                  <a:pt x="2473436" y="1459327"/>
                  <a:pt x="1891451" y="1497156"/>
                  <a:pt x="1891451" y="1949649"/>
                </a:cubicBezTo>
                <a:lnTo>
                  <a:pt x="1891451" y="2764428"/>
                </a:lnTo>
                <a:lnTo>
                  <a:pt x="1454962" y="2764428"/>
                </a:lnTo>
                <a:lnTo>
                  <a:pt x="1454962" y="1163970"/>
                </a:lnTo>
                <a:lnTo>
                  <a:pt x="1891451" y="1163970"/>
                </a:lnTo>
                <a:lnTo>
                  <a:pt x="1891451" y="1421498"/>
                </a:lnTo>
                <a:cubicBezTo>
                  <a:pt x="2095145" y="1044663"/>
                  <a:pt x="2909924" y="1017018"/>
                  <a:pt x="2909924" y="1782329"/>
                </a:cubicBezTo>
                <a:lnTo>
                  <a:pt x="2909924" y="2765883"/>
                </a:lnTo>
                <a:close/>
              </a:path>
            </a:pathLst>
          </a:custGeom>
          <a:solidFill>
            <a:srgbClr val="65BAF5"/>
          </a:solidFill>
          <a:ln w="145256" cap="flat">
            <a:noFill/>
            <a:prstDash val="solid"/>
            <a:miter/>
          </a:ln>
        </p:spPr>
        <p:txBody>
          <a:bodyPr rtlCol="0" anchor="ctr"/>
          <a:lstStyle/>
          <a:p>
            <a:endParaRPr lang="en-US" sz="1350"/>
          </a:p>
        </p:txBody>
      </p:sp>
      <p:pic>
        <p:nvPicPr>
          <p:cNvPr id="11" name="Graphic 10" descr="World with solid fill">
            <a:extLst>
              <a:ext uri="{FF2B5EF4-FFF2-40B4-BE49-F238E27FC236}">
                <a16:creationId xmlns:a16="http://schemas.microsoft.com/office/drawing/2014/main" id="{A0F021FB-1C28-E448-2DAD-BA3A0064C877}"/>
              </a:ext>
            </a:extLst>
          </p:cNvPr>
          <p:cNvPicPr>
            <a:picLocks/>
          </p:cNvPicPr>
          <p:nvPr userDrawn="1"/>
        </p:nvPicPr>
        <p:blipFill>
          <a:blip r:embed="rId5">
            <a:extLst>
              <a:ext uri="{96DAC541-7B7A-43D3-8B79-37D633B846F1}">
                <asvg:svgBlip xmlns:asvg="http://schemas.microsoft.com/office/drawing/2016/SVG/main" r:embed="rId6"/>
              </a:ext>
            </a:extLst>
          </a:blip>
          <a:stretch>
            <a:fillRect/>
          </a:stretch>
        </p:blipFill>
        <p:spPr>
          <a:xfrm>
            <a:off x="2726079" y="3169161"/>
            <a:ext cx="548640" cy="548640"/>
          </a:xfrm>
          <a:prstGeom prst="rect">
            <a:avLst/>
          </a:prstGeom>
        </p:spPr>
      </p:pic>
      <p:sp>
        <p:nvSpPr>
          <p:cNvPr id="12" name="Text Placeholder 2">
            <a:extLst>
              <a:ext uri="{FF2B5EF4-FFF2-40B4-BE49-F238E27FC236}">
                <a16:creationId xmlns:a16="http://schemas.microsoft.com/office/drawing/2014/main" id="{4BC1E852-AF53-8EF6-536A-69D5B47340AB}"/>
              </a:ext>
            </a:extLst>
          </p:cNvPr>
          <p:cNvSpPr>
            <a:spLocks noGrp="1"/>
          </p:cNvSpPr>
          <p:nvPr>
            <p:ph type="body" sz="quarter" idx="24" hasCustomPrompt="1"/>
          </p:nvPr>
        </p:nvSpPr>
        <p:spPr>
          <a:xfrm>
            <a:off x="3406378" y="3219644"/>
            <a:ext cx="5046297" cy="447675"/>
          </a:xfrm>
          <a:prstGeom prst="rect">
            <a:avLst/>
          </a:prstGeom>
        </p:spPr>
        <p:txBody>
          <a:bodyPr anchor="ctr">
            <a:normAutofit/>
          </a:bodyPr>
          <a:lstStyle>
            <a:lvl1pPr marL="0" indent="0">
              <a:buFontTx/>
              <a:buNone/>
              <a:defRPr sz="1600" b="1">
                <a:solidFill>
                  <a:schemeClr val="tx1"/>
                </a:solidFill>
              </a:defRPr>
            </a:lvl1pPr>
          </a:lstStyle>
          <a:p>
            <a:pPr lvl="0"/>
            <a:r>
              <a:rPr lang="en-US" err="1"/>
              <a:t>www.ai.mil</a:t>
            </a:r>
            <a:endParaRPr lang="en-US"/>
          </a:p>
        </p:txBody>
      </p:sp>
      <p:sp>
        <p:nvSpPr>
          <p:cNvPr id="13" name="Text Placeholder 15">
            <a:extLst>
              <a:ext uri="{FF2B5EF4-FFF2-40B4-BE49-F238E27FC236}">
                <a16:creationId xmlns:a16="http://schemas.microsoft.com/office/drawing/2014/main" id="{5343A6CE-418A-103E-8722-1FB91DCD8E71}"/>
              </a:ext>
            </a:extLst>
          </p:cNvPr>
          <p:cNvSpPr>
            <a:spLocks noGrp="1"/>
          </p:cNvSpPr>
          <p:nvPr>
            <p:ph type="body" sz="quarter" idx="26" hasCustomPrompt="1"/>
          </p:nvPr>
        </p:nvSpPr>
        <p:spPr>
          <a:xfrm>
            <a:off x="3406378" y="4687581"/>
            <a:ext cx="5073889" cy="337616"/>
          </a:xfrm>
          <a:prstGeom prst="rect">
            <a:avLst/>
          </a:prstGeom>
        </p:spPr>
        <p:txBody>
          <a:bodyPr anchor="ctr">
            <a:normAutofit/>
          </a:bodyPr>
          <a:lstStyle>
            <a:lvl1pPr marL="0" indent="0">
              <a:buFontTx/>
              <a:buNone/>
              <a:defRPr sz="1600" b="1">
                <a:solidFill>
                  <a:schemeClr val="tx1"/>
                </a:solidFill>
              </a:defRPr>
            </a:lvl1pPr>
          </a:lstStyle>
          <a:p>
            <a:pPr lvl="0"/>
            <a:r>
              <a:rPr lang="en-US"/>
              <a:t>DoD Chief Digital and Artificial Intelligence Office</a:t>
            </a:r>
          </a:p>
        </p:txBody>
      </p:sp>
      <p:sp>
        <p:nvSpPr>
          <p:cNvPr id="15" name="Text Placeholder 20">
            <a:extLst>
              <a:ext uri="{FF2B5EF4-FFF2-40B4-BE49-F238E27FC236}">
                <a16:creationId xmlns:a16="http://schemas.microsoft.com/office/drawing/2014/main" id="{DDD5F77E-8FF9-F5AF-663E-0431F196989F}"/>
              </a:ext>
            </a:extLst>
          </p:cNvPr>
          <p:cNvSpPr>
            <a:spLocks noGrp="1"/>
          </p:cNvSpPr>
          <p:nvPr>
            <p:ph type="body" sz="quarter" idx="27" hasCustomPrompt="1"/>
          </p:nvPr>
        </p:nvSpPr>
        <p:spPr>
          <a:xfrm>
            <a:off x="3406378" y="3962649"/>
            <a:ext cx="5046296" cy="397667"/>
          </a:xfrm>
          <a:prstGeom prst="rect">
            <a:avLst/>
          </a:prstGeom>
        </p:spPr>
        <p:txBody>
          <a:bodyPr anchor="ctr">
            <a:normAutofit/>
          </a:bodyPr>
          <a:lstStyle>
            <a:lvl1pPr marL="0" indent="0">
              <a:buFontTx/>
              <a:buNone/>
              <a:defRPr sz="1600" b="1">
                <a:solidFill>
                  <a:schemeClr val="tx1"/>
                </a:solidFill>
              </a:defRPr>
            </a:lvl1pPr>
          </a:lstStyle>
          <a:p>
            <a:pPr lvl="0"/>
            <a:r>
              <a:rPr lang="en-US"/>
              <a:t>@</a:t>
            </a:r>
            <a:r>
              <a:rPr lang="en-US" err="1"/>
              <a:t>DoDCDAO</a:t>
            </a:r>
            <a:endParaRPr lang="en-US"/>
          </a:p>
        </p:txBody>
      </p:sp>
    </p:spTree>
    <p:extLst>
      <p:ext uri="{BB962C8B-B14F-4D97-AF65-F5344CB8AC3E}">
        <p14:creationId xmlns:p14="http://schemas.microsoft.com/office/powerpoint/2010/main" val="2596963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A956E43-9EB0-B8B2-3754-F84DBFA7D7BC}"/>
              </a:ext>
            </a:extLst>
          </p:cNvPr>
          <p:cNvSpPr>
            <a:spLocks noGrp="1"/>
          </p:cNvSpPr>
          <p:nvPr>
            <p:ph type="body" idx="1"/>
          </p:nvPr>
        </p:nvSpPr>
        <p:spPr>
          <a:xfrm>
            <a:off x="628650" y="130810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Placeholder 24">
            <a:extLst>
              <a:ext uri="{FF2B5EF4-FFF2-40B4-BE49-F238E27FC236}">
                <a16:creationId xmlns:a16="http://schemas.microsoft.com/office/drawing/2014/main" id="{E1E7F3B9-BF11-2C83-7DA0-B35AFBE051A3}"/>
              </a:ext>
            </a:extLst>
          </p:cNvPr>
          <p:cNvSpPr>
            <a:spLocks noGrp="1"/>
          </p:cNvSpPr>
          <p:nvPr>
            <p:ph type="title"/>
          </p:nvPr>
        </p:nvSpPr>
        <p:spPr>
          <a:xfrm>
            <a:off x="263852" y="403059"/>
            <a:ext cx="8251498" cy="613283"/>
          </a:xfrm>
          <a:prstGeom prst="rect">
            <a:avLst/>
          </a:prstGeom>
        </p:spPr>
        <p:txBody>
          <a:bodyPr vert="horz" lIns="91440" tIns="45720" rIns="91440" bIns="45720" rtlCol="0" anchor="ctr">
            <a:normAutofit/>
          </a:bodyPr>
          <a:lstStyle/>
          <a:p>
            <a:r>
              <a:rPr lang="en-US"/>
              <a:t>Click to add title</a:t>
            </a:r>
          </a:p>
        </p:txBody>
      </p:sp>
    </p:spTree>
    <p:extLst>
      <p:ext uri="{BB962C8B-B14F-4D97-AF65-F5344CB8AC3E}">
        <p14:creationId xmlns:p14="http://schemas.microsoft.com/office/powerpoint/2010/main" val="3176743936"/>
      </p:ext>
    </p:extLst>
  </p:cSld>
  <p:clrMap bg1="lt1" tx1="dk1" bg2="lt2" tx2="dk2" accent1="accent1" accent2="accent2" accent3="accent3" accent4="accent4" accent5="accent5" accent6="accent6" hlink="hlink" folHlink="folHlink"/>
  <p:sldLayoutIdLst>
    <p:sldLayoutId id="2147483820" r:id="rId1"/>
    <p:sldLayoutId id="2147483760" r:id="rId2"/>
    <p:sldLayoutId id="2147483753" r:id="rId3"/>
    <p:sldLayoutId id="2147483879" r:id="rId4"/>
    <p:sldLayoutId id="2147483770" r:id="rId5"/>
    <p:sldLayoutId id="2147483880" r:id="rId6"/>
  </p:sldLayoutIdLst>
  <p:txStyles>
    <p:titleStyle>
      <a:lvl1pPr algn="l" defTabSz="685800" rtl="0" eaLnBrk="1" latinLnBrk="0" hangingPunct="1">
        <a:lnSpc>
          <a:spcPct val="90000"/>
        </a:lnSpc>
        <a:spcBef>
          <a:spcPct val="0"/>
        </a:spcBef>
        <a:buNone/>
        <a:defRPr sz="3000" b="1" kern="1200">
          <a:solidFill>
            <a:schemeClr val="tx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itle 1">
            <a:extLst>
              <a:ext uri="{FF2B5EF4-FFF2-40B4-BE49-F238E27FC236}">
                <a16:creationId xmlns:a16="http://schemas.microsoft.com/office/drawing/2014/main" id="{CA335799-BD0C-3C43-B221-5F9CBDC5D06C}"/>
              </a:ext>
            </a:extLst>
          </p:cNvPr>
          <p:cNvSpPr>
            <a:spLocks noGrp="1"/>
          </p:cNvSpPr>
          <p:nvPr>
            <p:ph type="title"/>
          </p:nvPr>
        </p:nvSpPr>
        <p:spPr/>
        <p:txBody>
          <a:bodyPr/>
          <a:lstStyle/>
          <a:p>
            <a:r>
              <a:rPr lang="en-US" sz="3000"/>
              <a:t>Slide Instructions</a:t>
            </a:r>
            <a:endParaRPr lang="en-US"/>
          </a:p>
        </p:txBody>
      </p:sp>
      <p:sp>
        <p:nvSpPr>
          <p:cNvPr id="101" name="Google Shape;101;p1"/>
          <p:cNvSpPr txBox="1">
            <a:spLocks noGrp="1"/>
          </p:cNvSpPr>
          <p:nvPr>
            <p:ph idx="1"/>
          </p:nvPr>
        </p:nvSpPr>
        <p:spPr>
          <a:xfrm>
            <a:off x="613741" y="1869961"/>
            <a:ext cx="7886700" cy="44998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SzPts val="1728"/>
              <a:buNone/>
            </a:pPr>
            <a:r>
              <a:rPr lang="en-US" sz="1400">
                <a:ea typeface="Arial"/>
                <a:sym typeface="Arial"/>
              </a:rPr>
              <a:t>Instructions: </a:t>
            </a:r>
            <a:endParaRPr sz="1400" i="1">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Text in </a:t>
            </a:r>
            <a:r>
              <a:rPr lang="en-US" sz="1400" b="1">
                <a:solidFill>
                  <a:srgbClr val="00B0F0"/>
                </a:solidFill>
                <a:ea typeface="Arial"/>
                <a:sym typeface="Arial"/>
              </a:rPr>
              <a:t>&lt;brackets and bold blue&gt; </a:t>
            </a:r>
            <a:r>
              <a:rPr lang="en-US" sz="1400" b="0">
                <a:ea typeface="Arial"/>
                <a:sym typeface="Arial"/>
              </a:rPr>
              <a:t>is instruction and should be removed prior to presenting brief.</a:t>
            </a:r>
          </a:p>
          <a:p>
            <a:pPr marL="742950" lvl="1" indent="-285750" algn="l" rtl="0">
              <a:lnSpc>
                <a:spcPct val="100000"/>
              </a:lnSpc>
              <a:spcBef>
                <a:spcPts val="0"/>
              </a:spcBef>
              <a:spcAft>
                <a:spcPts val="0"/>
              </a:spcAft>
              <a:buSzPts val="1440"/>
            </a:pPr>
            <a:endParaRPr lang="en-US" sz="1400" b="0">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Text in </a:t>
            </a:r>
            <a:r>
              <a:rPr lang="en-US" sz="1400" b="1">
                <a:solidFill>
                  <a:srgbClr val="00B0F0"/>
                </a:solidFill>
                <a:ea typeface="Arial"/>
                <a:sym typeface="Arial"/>
              </a:rPr>
              <a:t>bold blue</a:t>
            </a:r>
            <a:r>
              <a:rPr lang="en-US" sz="1400" b="0">
                <a:ea typeface="Arial"/>
                <a:sym typeface="Arial"/>
              </a:rPr>
              <a:t>, without brackets, is an example of one way to complete the slide text and should be addressed, removed, or replaced prior to presenting brief.</a:t>
            </a:r>
          </a:p>
          <a:p>
            <a:pPr marL="742950" lvl="1" indent="-285750" algn="l" rtl="0">
              <a:lnSpc>
                <a:spcPct val="100000"/>
              </a:lnSpc>
              <a:spcBef>
                <a:spcPts val="0"/>
              </a:spcBef>
              <a:spcAft>
                <a:spcPts val="0"/>
              </a:spcAft>
              <a:buSzPts val="1440"/>
            </a:pPr>
            <a:endParaRPr lang="en-US" sz="1400" b="0">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See Slide Notes supporting each individual slide.</a:t>
            </a:r>
          </a:p>
          <a:p>
            <a:pPr marL="742950" lvl="1" indent="-285750" algn="l" rtl="0">
              <a:lnSpc>
                <a:spcPct val="100000"/>
              </a:lnSpc>
              <a:spcBef>
                <a:spcPts val="0"/>
              </a:spcBef>
              <a:spcAft>
                <a:spcPts val="0"/>
              </a:spcAft>
              <a:buSzPts val="1440"/>
            </a:pPr>
            <a:endParaRPr lang="en-US" sz="1400" b="0">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Slides do not need to be 100% completed for AO presentation.</a:t>
            </a:r>
          </a:p>
          <a:p>
            <a:pPr marL="742950" lvl="1" indent="-285750" algn="l" rtl="0">
              <a:lnSpc>
                <a:spcPct val="100000"/>
              </a:lnSpc>
              <a:spcBef>
                <a:spcPts val="0"/>
              </a:spcBef>
              <a:spcAft>
                <a:spcPts val="0"/>
              </a:spcAft>
              <a:buSzPts val="1440"/>
            </a:pPr>
            <a:endParaRPr lang="en-US" sz="1400" b="0">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If completing this brief for Cloud Services, please complete the Cloud Slides found in the backup slides.</a:t>
            </a:r>
          </a:p>
          <a:p>
            <a:pPr marL="742950" lvl="1" indent="-285750" algn="l" rtl="0">
              <a:lnSpc>
                <a:spcPct val="100000"/>
              </a:lnSpc>
              <a:spcBef>
                <a:spcPts val="0"/>
              </a:spcBef>
              <a:spcAft>
                <a:spcPts val="0"/>
              </a:spcAft>
              <a:buSzPts val="1440"/>
            </a:pPr>
            <a:endParaRPr lang="en-US" sz="1400" b="0">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Apply applicable markings to briefing as well as Body of Evidence (BOE) in accordance with Program Security Classification Guide (SCG).</a:t>
            </a:r>
          </a:p>
        </p:txBody>
      </p:sp>
      <p:sp>
        <p:nvSpPr>
          <p:cNvPr id="102" name="Google Shape;102;p1"/>
          <p:cNvSpPr txBox="1"/>
          <p:nvPr/>
        </p:nvSpPr>
        <p:spPr>
          <a:xfrm>
            <a:off x="522784" y="1345894"/>
            <a:ext cx="841844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400" b="1">
                <a:solidFill>
                  <a:srgbClr val="00B0F0"/>
                </a:solidFill>
                <a:latin typeface="Arial" panose="020B0604020202020204" pitchFamily="34" charset="0"/>
                <a:cs typeface="Arial" panose="020B0604020202020204" pitchFamily="34" charset="0"/>
              </a:rPr>
              <a:t>&lt;</a:t>
            </a:r>
            <a:r>
              <a:rPr lang="en-US" sz="1400" b="1" i="0" u="none" strike="noStrike" cap="none">
                <a:solidFill>
                  <a:srgbClr val="00B0F0"/>
                </a:solidFill>
                <a:latin typeface="Arial" panose="020B0604020202020204" pitchFamily="34" charset="0"/>
                <a:ea typeface="Arial"/>
                <a:cs typeface="Arial" panose="020B0604020202020204" pitchFamily="34" charset="0"/>
                <a:sym typeface="Arial"/>
              </a:rPr>
              <a:t>Note: Remove this slide</a:t>
            </a:r>
            <a:r>
              <a:rPr lang="en-US" sz="1400" b="1">
                <a:solidFill>
                  <a:srgbClr val="00B0F0"/>
                </a:solidFill>
                <a:latin typeface="Arial" panose="020B0604020202020204" pitchFamily="34" charset="0"/>
                <a:ea typeface="Arial"/>
                <a:cs typeface="Arial" panose="020B0604020202020204" pitchFamily="34" charset="0"/>
                <a:sym typeface="Arial"/>
              </a:rPr>
              <a:t> </a:t>
            </a:r>
            <a:r>
              <a:rPr lang="en-US" sz="1400" b="1" i="0" u="none" strike="noStrike" cap="none">
                <a:solidFill>
                  <a:srgbClr val="00B0F0"/>
                </a:solidFill>
                <a:latin typeface="Arial" panose="020B0604020202020204" pitchFamily="34" charset="0"/>
                <a:ea typeface="Arial"/>
                <a:cs typeface="Arial" panose="020B0604020202020204" pitchFamily="34" charset="0"/>
                <a:sym typeface="Arial"/>
              </a:rPr>
              <a:t>prior to presenting the brief.&gt;</a:t>
            </a:r>
            <a:endParaRPr sz="1000" b="0" i="0" u="none" strike="noStrike" cap="none">
              <a:solidFill>
                <a:srgbClr val="00B0F0"/>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Authorization Boundary</a:t>
            </a:r>
            <a:endParaRPr lang="en-US" sz="3000" b="1"/>
          </a:p>
        </p:txBody>
      </p:sp>
      <p:pic>
        <p:nvPicPr>
          <p:cNvPr id="6" name="Picture 5" descr="A diagram of an aircraft&#10;&#10;Description automatically generated">
            <a:extLst>
              <a:ext uri="{FF2B5EF4-FFF2-40B4-BE49-F238E27FC236}">
                <a16:creationId xmlns:a16="http://schemas.microsoft.com/office/drawing/2014/main" id="{BA6D034F-987F-719D-5EE8-3A1395F0F81C}"/>
              </a:ext>
            </a:extLst>
          </p:cNvPr>
          <p:cNvPicPr>
            <a:picLocks noChangeAspect="1"/>
          </p:cNvPicPr>
          <p:nvPr/>
        </p:nvPicPr>
        <p:blipFill rotWithShape="1">
          <a:blip r:embed="rId3">
            <a:extLst>
              <a:ext uri="{28A0092B-C50C-407E-A947-70E740481C1C}">
                <a14:useLocalDpi xmlns:a14="http://schemas.microsoft.com/office/drawing/2010/main" val="0"/>
              </a:ext>
            </a:extLst>
          </a:blip>
          <a:srcRect l="3499" t="4825" r="5248"/>
          <a:stretch/>
        </p:blipFill>
        <p:spPr>
          <a:xfrm>
            <a:off x="394772" y="1198167"/>
            <a:ext cx="8051421" cy="4769495"/>
          </a:xfrm>
          <a:prstGeom prst="rect">
            <a:avLst/>
          </a:prstGeom>
        </p:spPr>
      </p:pic>
      <p:sp>
        <p:nvSpPr>
          <p:cNvPr id="7" name="TextBox 6">
            <a:extLst>
              <a:ext uri="{FF2B5EF4-FFF2-40B4-BE49-F238E27FC236}">
                <a16:creationId xmlns:a16="http://schemas.microsoft.com/office/drawing/2014/main" id="{84D30355-A3D8-B135-DD3D-6DFAB7CF0429}"/>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dirty="0">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2" name="Rectangle: Rounded Corners 1">
            <a:extLst>
              <a:ext uri="{FF2B5EF4-FFF2-40B4-BE49-F238E27FC236}">
                <a16:creationId xmlns:a16="http://schemas.microsoft.com/office/drawing/2014/main" id="{CDEE0800-0FDC-E0D4-96C7-F8D2A07652E5}"/>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Arial" panose="020B0604020202020204" pitchFamily="34" charset="0"/>
                <a:cs typeface="Arial" panose="020B0604020202020204" pitchFamily="34" charset="0"/>
              </a:rPr>
              <a:t>The Red dashed box in this example is showing the boundary of the authorization. Everything inside the Red dashed box is part of the authorization. ALL connections and data flows in/out of the red dashed box represent areas that require being addressed as connections and data flows in/out of the authorization boundary</a:t>
            </a:r>
          </a:p>
        </p:txBody>
      </p:sp>
    </p:spTree>
    <p:extLst>
      <p:ext uri="{BB962C8B-B14F-4D97-AF65-F5344CB8AC3E}">
        <p14:creationId xmlns:p14="http://schemas.microsoft.com/office/powerpoint/2010/main" val="356397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C894D-4344-A701-4031-A9BBD1FD1287}"/>
              </a:ext>
            </a:extLst>
          </p:cNvPr>
          <p:cNvSpPr>
            <a:spLocks noGrp="1"/>
          </p:cNvSpPr>
          <p:nvPr>
            <p:ph type="title"/>
          </p:nvPr>
        </p:nvSpPr>
        <p:spPr/>
        <p:txBody>
          <a:bodyPr>
            <a:normAutofit/>
          </a:bodyPr>
          <a:lstStyle/>
          <a:p>
            <a:r>
              <a:rPr lang="en-US">
                <a:solidFill>
                  <a:srgbClr val="00B0F0"/>
                </a:solidFill>
              </a:rPr>
              <a:t>SYSTEM NAME </a:t>
            </a:r>
            <a:r>
              <a:rPr lang="en-US"/>
              <a:t>Authorization Boundary</a:t>
            </a:r>
          </a:p>
        </p:txBody>
      </p:sp>
      <p:pic>
        <p:nvPicPr>
          <p:cNvPr id="10" name="Picture 9" descr="A diagram of a network&#10;&#10;Description automatically generated">
            <a:extLst>
              <a:ext uri="{FF2B5EF4-FFF2-40B4-BE49-F238E27FC236}">
                <a16:creationId xmlns:a16="http://schemas.microsoft.com/office/drawing/2014/main" id="{2AF75534-874A-DFF1-7102-675409138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828" y="1217760"/>
            <a:ext cx="6929444" cy="5243157"/>
          </a:xfrm>
          <a:prstGeom prst="rect">
            <a:avLst/>
          </a:prstGeom>
        </p:spPr>
      </p:pic>
      <p:sp>
        <p:nvSpPr>
          <p:cNvPr id="8" name="TextBox 7">
            <a:extLst>
              <a:ext uri="{FF2B5EF4-FFF2-40B4-BE49-F238E27FC236}">
                <a16:creationId xmlns:a16="http://schemas.microsoft.com/office/drawing/2014/main" id="{149F2AEC-31F4-38B7-1BB1-A392FA08D579}"/>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dirty="0">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2" name="Rectangle: Rounded Corners 1">
            <a:extLst>
              <a:ext uri="{FF2B5EF4-FFF2-40B4-BE49-F238E27FC236}">
                <a16:creationId xmlns:a16="http://schemas.microsoft.com/office/drawing/2014/main" id="{C075B6E3-B835-1EE3-6EC2-8C0DFA707104}"/>
              </a:ext>
            </a:extLst>
          </p:cNvPr>
          <p:cNvSpPr/>
          <p:nvPr/>
        </p:nvSpPr>
        <p:spPr>
          <a:xfrm>
            <a:off x="1070303" y="6560733"/>
            <a:ext cx="6834443" cy="2972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Arial" panose="020B0604020202020204" pitchFamily="34" charset="0"/>
                <a:cs typeface="Arial" panose="020B0604020202020204" pitchFamily="34" charset="0"/>
              </a:rPr>
              <a:t>EXAMPLE of a cloud-based system authorization boundary</a:t>
            </a:r>
          </a:p>
        </p:txBody>
      </p:sp>
    </p:spTree>
    <p:extLst>
      <p:ext uri="{BB962C8B-B14F-4D97-AF65-F5344CB8AC3E}">
        <p14:creationId xmlns:p14="http://schemas.microsoft.com/office/powerpoint/2010/main" val="92731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diagram of a system&#10;&#10;Description automatically generated">
            <a:extLst>
              <a:ext uri="{FF2B5EF4-FFF2-40B4-BE49-F238E27FC236}">
                <a16:creationId xmlns:a16="http://schemas.microsoft.com/office/drawing/2014/main" id="{D3543C6C-369D-6FC5-315F-1E2C50AD3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437" y="1993904"/>
            <a:ext cx="3570901" cy="3780418"/>
          </a:xfrm>
          <a:prstGeom prst="rect">
            <a:avLst/>
          </a:prstGeom>
        </p:spPr>
      </p:pic>
      <p:cxnSp>
        <p:nvCxnSpPr>
          <p:cNvPr id="24" name="Straight Connector 23">
            <a:extLst>
              <a:ext uri="{FF2B5EF4-FFF2-40B4-BE49-F238E27FC236}">
                <a16:creationId xmlns:a16="http://schemas.microsoft.com/office/drawing/2014/main" id="{730F625A-DD13-A540-56EA-09D365934202}"/>
              </a:ext>
            </a:extLst>
          </p:cNvPr>
          <p:cNvCxnSpPr>
            <a:cxnSpLocks/>
          </p:cNvCxnSpPr>
          <p:nvPr/>
        </p:nvCxnSpPr>
        <p:spPr>
          <a:xfrm>
            <a:off x="4498621" y="1485252"/>
            <a:ext cx="0" cy="4499815"/>
          </a:xfrm>
          <a:prstGeom prst="line">
            <a:avLst/>
          </a:prstGeom>
          <a:ln w="38100">
            <a:solidFill>
              <a:srgbClr val="0C2D8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31514B-407D-7803-4758-56EAFE8B18A6}"/>
              </a:ext>
            </a:extLst>
          </p:cNvPr>
          <p:cNvSpPr txBox="1"/>
          <p:nvPr/>
        </p:nvSpPr>
        <p:spPr>
          <a:xfrm>
            <a:off x="1339802" y="1254419"/>
            <a:ext cx="2066591" cy="461665"/>
          </a:xfrm>
          <a:prstGeom prst="rect">
            <a:avLst/>
          </a:prstGeom>
          <a:noFill/>
        </p:spPr>
        <p:txBody>
          <a:bodyPr wrap="none" rtlCol="0">
            <a:spAutoFit/>
          </a:bodyPr>
          <a:lstStyle/>
          <a:p>
            <a:r>
              <a:rPr lang="en-US" sz="2400" b="1" dirty="0">
                <a:solidFill>
                  <a:schemeClr val="bg2"/>
                </a:solidFill>
                <a:latin typeface="Arial" panose="020B0604020202020204" pitchFamily="34" charset="0"/>
                <a:cs typeface="Arial" panose="020B0604020202020204" pitchFamily="34" charset="0"/>
              </a:rPr>
              <a:t>On Premises</a:t>
            </a:r>
          </a:p>
        </p:txBody>
      </p:sp>
      <p:sp>
        <p:nvSpPr>
          <p:cNvPr id="5" name="Title 4">
            <a:extLst>
              <a:ext uri="{FF2B5EF4-FFF2-40B4-BE49-F238E27FC236}">
                <a16:creationId xmlns:a16="http://schemas.microsoft.com/office/drawing/2014/main" id="{F9E0FFC8-3BFE-1FB0-6163-D5E20CE493EB}"/>
              </a:ext>
            </a:extLst>
          </p:cNvPr>
          <p:cNvSpPr>
            <a:spLocks noGrp="1"/>
          </p:cNvSpPr>
          <p:nvPr>
            <p:ph type="title"/>
          </p:nvPr>
        </p:nvSpPr>
        <p:spPr/>
        <p:txBody>
          <a:bodyPr>
            <a:normAutofit fontScale="90000"/>
          </a:bodyPr>
          <a:lstStyle/>
          <a:p>
            <a:r>
              <a:rPr lang="en-US" sz="3300"/>
              <a:t>Mission Partners in </a:t>
            </a:r>
            <a:r>
              <a:rPr lang="en-US" sz="3300">
                <a:solidFill>
                  <a:srgbClr val="00B0F0"/>
                </a:solidFill>
              </a:rPr>
              <a:t>SYSTEM NAME</a:t>
            </a:r>
            <a:br>
              <a:rPr lang="en-US"/>
            </a:br>
            <a:r>
              <a:rPr lang="en-US" sz="1800"/>
              <a:t>As of </a:t>
            </a:r>
            <a:r>
              <a:rPr lang="en-US" sz="1800">
                <a:solidFill>
                  <a:srgbClr val="00B0F0"/>
                </a:solidFill>
              </a:rPr>
              <a:t>Date</a:t>
            </a:r>
            <a:endParaRPr lang="en-US">
              <a:solidFill>
                <a:srgbClr val="00B0F0"/>
              </a:solidFill>
            </a:endParaRPr>
          </a:p>
        </p:txBody>
      </p:sp>
      <p:pic>
        <p:nvPicPr>
          <p:cNvPr id="10" name="Picture 9" descr="A diagram of a cloud service&#10;&#10;Description automatically generated">
            <a:extLst>
              <a:ext uri="{FF2B5EF4-FFF2-40B4-BE49-F238E27FC236}">
                <a16:creationId xmlns:a16="http://schemas.microsoft.com/office/drawing/2014/main" id="{4A978377-69C3-A376-F066-30C77C6CF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05" y="1716084"/>
            <a:ext cx="3570901" cy="4647693"/>
          </a:xfrm>
          <a:prstGeom prst="rect">
            <a:avLst/>
          </a:prstGeom>
        </p:spPr>
      </p:pic>
      <p:sp>
        <p:nvSpPr>
          <p:cNvPr id="29" name="TextBox 28">
            <a:extLst>
              <a:ext uri="{FF2B5EF4-FFF2-40B4-BE49-F238E27FC236}">
                <a16:creationId xmlns:a16="http://schemas.microsoft.com/office/drawing/2014/main" id="{B0604559-88B0-285F-35DF-3AC7E2643E68}"/>
              </a:ext>
            </a:extLst>
          </p:cNvPr>
          <p:cNvSpPr txBox="1"/>
          <p:nvPr/>
        </p:nvSpPr>
        <p:spPr>
          <a:xfrm>
            <a:off x="6931365" y="1329435"/>
            <a:ext cx="1055097" cy="461665"/>
          </a:xfrm>
          <a:prstGeom prst="rect">
            <a:avLst/>
          </a:prstGeom>
          <a:noFill/>
        </p:spPr>
        <p:txBody>
          <a:bodyPr wrap="none" rtlCol="0">
            <a:spAutoFit/>
          </a:bodyPr>
          <a:lstStyle/>
          <a:p>
            <a:r>
              <a:rPr lang="en-US" sz="2400" b="1" dirty="0">
                <a:solidFill>
                  <a:schemeClr val="bg2"/>
                </a:solidFill>
                <a:latin typeface="Arial" panose="020B0604020202020204" pitchFamily="34" charset="0"/>
                <a:cs typeface="Arial" panose="020B0604020202020204" pitchFamily="34" charset="0"/>
              </a:rPr>
              <a:t>Cloud</a:t>
            </a:r>
          </a:p>
        </p:txBody>
      </p:sp>
      <p:sp>
        <p:nvSpPr>
          <p:cNvPr id="6" name="TextBox 5">
            <a:extLst>
              <a:ext uri="{FF2B5EF4-FFF2-40B4-BE49-F238E27FC236}">
                <a16:creationId xmlns:a16="http://schemas.microsoft.com/office/drawing/2014/main" id="{45324E5E-A1A9-58C6-BE5A-DD5B6E91BFA0}"/>
              </a:ext>
            </a:extLst>
          </p:cNvPr>
          <p:cNvSpPr txBox="1"/>
          <p:nvPr/>
        </p:nvSpPr>
        <p:spPr>
          <a:xfrm rot="19440013">
            <a:off x="2477699" y="2937263"/>
            <a:ext cx="3576461"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dirty="0">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EXAMPLES</a:t>
            </a:r>
          </a:p>
        </p:txBody>
      </p:sp>
      <p:sp>
        <p:nvSpPr>
          <p:cNvPr id="2" name="Rectangle: Rounded Corners 1">
            <a:extLst>
              <a:ext uri="{FF2B5EF4-FFF2-40B4-BE49-F238E27FC236}">
                <a16:creationId xmlns:a16="http://schemas.microsoft.com/office/drawing/2014/main" id="{21D73FE5-D3F4-435C-19B8-0B4B6F6C5F76}"/>
              </a:ext>
            </a:extLst>
          </p:cNvPr>
          <p:cNvSpPr/>
          <p:nvPr/>
        </p:nvSpPr>
        <p:spPr>
          <a:xfrm>
            <a:off x="1070303" y="6560733"/>
            <a:ext cx="6834443" cy="2972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Arial" panose="020B0604020202020204" pitchFamily="34" charset="0"/>
                <a:cs typeface="Arial" panose="020B0604020202020204" pitchFamily="34" charset="0"/>
              </a:rPr>
              <a:t>EXAMPLE of a cloud-based system authorization boundary</a:t>
            </a:r>
          </a:p>
        </p:txBody>
      </p:sp>
    </p:spTree>
    <p:extLst>
      <p:ext uri="{BB962C8B-B14F-4D97-AF65-F5344CB8AC3E}">
        <p14:creationId xmlns:p14="http://schemas.microsoft.com/office/powerpoint/2010/main" val="155855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BACAF7D-60D3-C41D-0181-7D5DC158C1B0}"/>
              </a:ext>
            </a:extLst>
          </p:cNvPr>
          <p:cNvSpPr>
            <a:spLocks noGrp="1"/>
          </p:cNvSpPr>
          <p:nvPr>
            <p:ph type="title"/>
          </p:nvPr>
        </p:nvSpPr>
        <p:spPr>
          <a:xfrm>
            <a:off x="1070304" y="297267"/>
            <a:ext cx="7870923" cy="615258"/>
          </a:xfrm>
        </p:spPr>
        <p:txBody>
          <a:bodyPr>
            <a:noAutofit/>
          </a:bodyPr>
          <a:lstStyle/>
          <a:p>
            <a:r>
              <a:rPr lang="en-US" altLang="en-US" sz="3000"/>
              <a:t>Cyber Tech Order and Continuous Monitoring</a:t>
            </a:r>
            <a:endParaRPr lang="en-US" sz="3000"/>
          </a:p>
        </p:txBody>
      </p:sp>
      <p:sp>
        <p:nvSpPr>
          <p:cNvPr id="10" name="TextBox 9">
            <a:extLst>
              <a:ext uri="{FF2B5EF4-FFF2-40B4-BE49-F238E27FC236}">
                <a16:creationId xmlns:a16="http://schemas.microsoft.com/office/drawing/2014/main" id="{17EB6F06-2715-BB68-D8EA-11EBB16A6ADF}"/>
              </a:ext>
            </a:extLst>
          </p:cNvPr>
          <p:cNvSpPr txBox="1">
            <a:spLocks noChangeArrowheads="1"/>
          </p:cNvSpPr>
          <p:nvPr/>
        </p:nvSpPr>
        <p:spPr>
          <a:xfrm>
            <a:off x="631198" y="1686375"/>
            <a:ext cx="3370986" cy="45264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50"/>
              </a:spcBef>
              <a:buClrTx/>
              <a:buSzPct val="100000"/>
              <a:defRPr/>
            </a:pPr>
            <a:r>
              <a:rPr lang="en-US" altLang="en-US" b="1" dirty="0">
                <a:solidFill>
                  <a:srgbClr val="000000"/>
                </a:solidFill>
              </a:rPr>
              <a:t>Cyber Tech Order:</a:t>
            </a:r>
          </a:p>
          <a:p>
            <a:pPr marL="285750" indent="-285750">
              <a:spcBef>
                <a:spcPts val="350"/>
              </a:spcBef>
              <a:buClrTx/>
              <a:buSzPct val="100000"/>
              <a:buFont typeface="Arial" panose="020B0604020202020204" pitchFamily="34" charset="0"/>
              <a:buChar char="•"/>
              <a:defRPr/>
            </a:pPr>
            <a:r>
              <a:rPr lang="en-US" altLang="en-US" dirty="0">
                <a:solidFill>
                  <a:srgbClr val="000000"/>
                </a:solidFill>
              </a:rPr>
              <a:t>Communicate the “How” to maintain systems for Secure Resiliency.</a:t>
            </a:r>
          </a:p>
          <a:p>
            <a:pPr marL="285750" indent="-285750">
              <a:spcBef>
                <a:spcPts val="350"/>
              </a:spcBef>
              <a:buClrTx/>
              <a:buSzPct val="100000"/>
              <a:buFont typeface="Arial" panose="020B0604020202020204" pitchFamily="34" charset="0"/>
              <a:buChar char="•"/>
              <a:defRPr/>
            </a:pPr>
            <a:r>
              <a:rPr lang="en-US" altLang="en-US" dirty="0">
                <a:solidFill>
                  <a:srgbClr val="000000"/>
                </a:solidFill>
              </a:rPr>
              <a:t>Provide clear operating instructions for users and maintainers.</a:t>
            </a:r>
          </a:p>
          <a:p>
            <a:pPr marL="285750" indent="-285750">
              <a:spcBef>
                <a:spcPts val="350"/>
              </a:spcBef>
              <a:buClrTx/>
              <a:buSzPct val="100000"/>
              <a:buFont typeface="Arial" panose="020B0604020202020204" pitchFamily="34" charset="0"/>
              <a:buChar char="•"/>
              <a:defRPr/>
            </a:pPr>
            <a:r>
              <a:rPr lang="en-US" altLang="en-US" dirty="0">
                <a:solidFill>
                  <a:srgbClr val="000000"/>
                </a:solidFill>
              </a:rPr>
              <a:t>Educate, enable, and execute.</a:t>
            </a:r>
          </a:p>
          <a:p>
            <a:pPr marL="285750" lvl="1" indent="-285750">
              <a:spcBef>
                <a:spcPts val="350"/>
              </a:spcBef>
              <a:buClrTx/>
              <a:buSzPct val="100000"/>
              <a:buFont typeface="Arial" panose="020B0604020202020204" pitchFamily="34" charset="0"/>
              <a:buChar char="•"/>
              <a:defRPr/>
            </a:pPr>
            <a:endParaRPr lang="en-US" altLang="en-US" dirty="0">
              <a:solidFill>
                <a:srgbClr val="000000"/>
              </a:solidFill>
            </a:endParaRPr>
          </a:p>
          <a:p>
            <a:pPr>
              <a:spcBef>
                <a:spcPts val="350"/>
              </a:spcBef>
              <a:buClrTx/>
              <a:buSzPct val="100000"/>
              <a:defRPr/>
            </a:pPr>
            <a:r>
              <a:rPr lang="en-US" altLang="en-US" b="1" dirty="0">
                <a:solidFill>
                  <a:srgbClr val="000000"/>
                </a:solidFill>
              </a:rPr>
              <a:t>Continuous Monitoring:</a:t>
            </a:r>
          </a:p>
          <a:p>
            <a:pPr marL="285750" indent="-285750">
              <a:spcBef>
                <a:spcPts val="350"/>
              </a:spcBef>
              <a:buClrTx/>
              <a:buSzPct val="100000"/>
              <a:buFont typeface="Arial" panose="020B0604020202020204" pitchFamily="34" charset="0"/>
              <a:buChar char="•"/>
              <a:defRPr/>
            </a:pPr>
            <a:r>
              <a:rPr lang="en-US" altLang="en-US" dirty="0">
                <a:solidFill>
                  <a:srgbClr val="000000"/>
                </a:solidFill>
              </a:rPr>
              <a:t>Recognize that change is constant.</a:t>
            </a:r>
          </a:p>
          <a:p>
            <a:pPr marL="742950" lvl="1" indent="-285750">
              <a:spcBef>
                <a:spcPts val="350"/>
              </a:spcBef>
              <a:buClrTx/>
              <a:buSzPct val="100000"/>
              <a:buFont typeface="Arial" panose="020B0604020202020204" pitchFamily="34" charset="0"/>
              <a:buChar char="•"/>
              <a:defRPr/>
            </a:pPr>
            <a:r>
              <a:rPr lang="en-US" altLang="en-US" dirty="0">
                <a:solidFill>
                  <a:srgbClr val="000000"/>
                </a:solidFill>
              </a:rPr>
              <a:t>New vulnerabilities and threats appear every day.</a:t>
            </a:r>
          </a:p>
          <a:p>
            <a:pPr marL="742950" lvl="1" indent="-285750">
              <a:spcBef>
                <a:spcPts val="350"/>
              </a:spcBef>
              <a:buClrTx/>
              <a:buSzPct val="100000"/>
              <a:buFont typeface="Arial" panose="020B0604020202020204" pitchFamily="34" charset="0"/>
              <a:buChar char="•"/>
              <a:defRPr/>
            </a:pPr>
            <a:r>
              <a:rPr lang="en-US" altLang="en-US" dirty="0">
                <a:solidFill>
                  <a:srgbClr val="000000"/>
                </a:solidFill>
              </a:rPr>
              <a:t>Technology changes.</a:t>
            </a:r>
          </a:p>
          <a:p>
            <a:pPr marL="742950" lvl="1" indent="-285750">
              <a:spcBef>
                <a:spcPts val="350"/>
              </a:spcBef>
              <a:buClrTx/>
              <a:buSzPct val="100000"/>
              <a:buFont typeface="Arial" panose="020B0604020202020204" pitchFamily="34" charset="0"/>
              <a:buChar char="•"/>
              <a:defRPr/>
            </a:pPr>
            <a:r>
              <a:rPr lang="en-US" altLang="en-US" dirty="0">
                <a:solidFill>
                  <a:srgbClr val="000000"/>
                </a:solidFill>
              </a:rPr>
              <a:t>Mitigation effectiveness degrades over time</a:t>
            </a:r>
            <a:r>
              <a:rPr lang="en-US" altLang="en-US" b="0" dirty="0">
                <a:solidFill>
                  <a:srgbClr val="000000"/>
                </a:solidFill>
              </a:rPr>
              <a:t>.</a:t>
            </a:r>
          </a:p>
          <a:p>
            <a:pPr marL="285750" indent="-285750">
              <a:spcBef>
                <a:spcPts val="350"/>
              </a:spcBef>
              <a:buClrTx/>
              <a:buSzPct val="100000"/>
              <a:buFont typeface="Arial" panose="020B0604020202020204" pitchFamily="34" charset="0"/>
              <a:buChar char="•"/>
              <a:defRPr/>
            </a:pPr>
            <a:endParaRPr lang="en-US" altLang="en-US" dirty="0"/>
          </a:p>
        </p:txBody>
      </p:sp>
      <p:pic>
        <p:nvPicPr>
          <p:cNvPr id="11" name="Picture 10">
            <a:extLst>
              <a:ext uri="{FF2B5EF4-FFF2-40B4-BE49-F238E27FC236}">
                <a16:creationId xmlns:a16="http://schemas.microsoft.com/office/drawing/2014/main" id="{F8E4012F-9057-00A9-DE07-E5B1E51FF1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5374" y="1267866"/>
            <a:ext cx="3808111" cy="5363455"/>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00B1153E-F559-EA30-36CC-8396ED8D4FB9}"/>
              </a:ext>
            </a:extLst>
          </p:cNvPr>
          <p:cNvSpPr txBox="1"/>
          <p:nvPr/>
        </p:nvSpPr>
        <p:spPr>
          <a:xfrm>
            <a:off x="520430" y="1163155"/>
            <a:ext cx="3370985" cy="523220"/>
          </a:xfrm>
          <a:prstGeom prst="rect">
            <a:avLst/>
          </a:prstGeom>
          <a:noFill/>
        </p:spPr>
        <p:txBody>
          <a:bodyPr wrap="square" rtlCol="0">
            <a:spAutoFit/>
          </a:bodyPr>
          <a:lstStyle/>
          <a:p>
            <a:r>
              <a:rPr lang="en-US" sz="1400" b="1" dirty="0">
                <a:solidFill>
                  <a:srgbClr val="00B0F0"/>
                </a:solidFill>
                <a:latin typeface="Arial" panose="020B0604020202020204" pitchFamily="34" charset="0"/>
                <a:cs typeface="Arial" panose="020B0604020202020204" pitchFamily="34" charset="0"/>
              </a:rPr>
              <a:t>Provide the status and location of the items listed in the table to the right. </a:t>
            </a:r>
          </a:p>
        </p:txBody>
      </p:sp>
      <p:sp>
        <p:nvSpPr>
          <p:cNvPr id="3" name="Rectangle: Rounded Corners 2">
            <a:extLst>
              <a:ext uri="{FF2B5EF4-FFF2-40B4-BE49-F238E27FC236}">
                <a16:creationId xmlns:a16="http://schemas.microsoft.com/office/drawing/2014/main" id="{35F25198-1A63-1ED5-26AC-1CB99487074F}"/>
              </a:ext>
            </a:extLst>
          </p:cNvPr>
          <p:cNvSpPr/>
          <p:nvPr/>
        </p:nvSpPr>
        <p:spPr>
          <a:xfrm>
            <a:off x="503726" y="5469818"/>
            <a:ext cx="3489665" cy="13881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Arial" panose="020B0604020202020204" pitchFamily="34" charset="0"/>
                <a:cs typeface="Arial" panose="020B0604020202020204" pitchFamily="34" charset="0"/>
              </a:rPr>
              <a:t>Outline ALL cyber related process for the system/capability.</a:t>
            </a:r>
          </a:p>
          <a:p>
            <a:pPr algn="ctr"/>
            <a:r>
              <a:rPr lang="en-US" sz="1200" b="1" dirty="0">
                <a:solidFill>
                  <a:srgbClr val="C00000"/>
                </a:solidFill>
                <a:latin typeface="Arial" panose="020B0604020202020204" pitchFamily="34" charset="0"/>
                <a:cs typeface="Arial" panose="020B0604020202020204" pitchFamily="34" charset="0"/>
              </a:rPr>
              <a:t>These represent the set of instructions/process that are used to sustain the system authorization, to have the CONMON and insight into the system risk posture.</a:t>
            </a:r>
          </a:p>
        </p:txBody>
      </p:sp>
    </p:spTree>
    <p:extLst>
      <p:ext uri="{BB962C8B-B14F-4D97-AF65-F5344CB8AC3E}">
        <p14:creationId xmlns:p14="http://schemas.microsoft.com/office/powerpoint/2010/main" val="426244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52410E7-9257-E7A1-4248-53F78B0E637D}"/>
              </a:ext>
            </a:extLst>
          </p:cNvPr>
          <p:cNvGraphicFramePr>
            <a:graphicFrameLocks noGrp="1"/>
          </p:cNvGraphicFramePr>
          <p:nvPr>
            <p:extLst>
              <p:ext uri="{D42A27DB-BD31-4B8C-83A1-F6EECF244321}">
                <p14:modId xmlns:p14="http://schemas.microsoft.com/office/powerpoint/2010/main" val="726173143"/>
              </p:ext>
            </p:extLst>
          </p:nvPr>
        </p:nvGraphicFramePr>
        <p:xfrm>
          <a:off x="155175" y="1147897"/>
          <a:ext cx="8833650" cy="4979288"/>
        </p:xfrm>
        <a:graphic>
          <a:graphicData uri="http://schemas.openxmlformats.org/drawingml/2006/table">
            <a:tbl>
              <a:tblPr firstRow="1" bandRow="1"/>
              <a:tblGrid>
                <a:gridCol w="4228144">
                  <a:extLst>
                    <a:ext uri="{9D8B030D-6E8A-4147-A177-3AD203B41FA5}">
                      <a16:colId xmlns:a16="http://schemas.microsoft.com/office/drawing/2014/main" val="3774567634"/>
                    </a:ext>
                  </a:extLst>
                </a:gridCol>
                <a:gridCol w="4605506">
                  <a:extLst>
                    <a:ext uri="{9D8B030D-6E8A-4147-A177-3AD203B41FA5}">
                      <a16:colId xmlns:a16="http://schemas.microsoft.com/office/drawing/2014/main" val="760645461"/>
                    </a:ext>
                  </a:extLst>
                </a:gridCol>
              </a:tblGrid>
              <a:tr h="4946461">
                <a:tc>
                  <a:txBody>
                    <a:bodyPr/>
                    <a:lstStyle/>
                    <a:p>
                      <a:pPr marL="117475" lvl="0">
                        <a:buClr>
                          <a:srgbClr val="151C77"/>
                        </a:buClr>
                        <a:buSzPct val="100000"/>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1. Account Management (Aligns to ORTB: AC-2)</a:t>
                      </a:r>
                    </a:p>
                    <a:p>
                      <a:pPr marL="365760" lvl="0" indent="0">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Monitor and Enforce user and group account creation/deletion</a:t>
                      </a:r>
                    </a:p>
                    <a:p>
                      <a:pPr marL="117475">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2. Administrative Privileged Accounts (Aligns to ORTB:</a:t>
                      </a:r>
                      <a:r>
                        <a:rPr lang="en-US" sz="1000" b="1"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n-US" sz="1000" b="1" i="0" u="none" strike="noStrike" cap="none" dirty="0">
                          <a:solidFill>
                            <a:srgbClr val="FF0000"/>
                          </a:solidFill>
                          <a:latin typeface="Arial" panose="020B0604020202020204" pitchFamily="34" charset="0"/>
                          <a:ea typeface="Arial"/>
                          <a:cs typeface="Arial" panose="020B0604020202020204" pitchFamily="34" charset="0"/>
                          <a:sym typeface="Arial"/>
                        </a:rPr>
                        <a:t>AC-6</a:t>
                      </a: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a:t>
                      </a:r>
                    </a:p>
                    <a:p>
                      <a:pPr marL="365760" indent="0">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Privileged user/service accounts are only  authorized to perform security relevant functions.  Review and approve annually.</a:t>
                      </a:r>
                    </a:p>
                    <a:p>
                      <a:pPr marL="117475">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3. Audit Review, Analysis, and Reporting (Aligns to ORTB: AU-6)</a:t>
                      </a:r>
                    </a:p>
                    <a:p>
                      <a:pPr marL="365760" indent="0">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Review and analyze Information System (IS) audit logs for indications of inappropriate or unusual activity and reports findings to designated personnel IAW IRP</a:t>
                      </a:r>
                      <a:endParaRPr lang="en-US" sz="1000" b="0" i="0" u="none" strike="noStrike" cap="none" noProof="0" dirty="0">
                        <a:solidFill>
                          <a:schemeClr val="tx1"/>
                        </a:solidFill>
                        <a:highlight>
                          <a:srgbClr val="FFFF00"/>
                        </a:highlight>
                        <a:latin typeface="Arial" panose="020B0604020202020204" pitchFamily="34" charset="0"/>
                        <a:ea typeface="Arial"/>
                        <a:cs typeface="Arial" panose="020B0604020202020204" pitchFamily="34" charset="0"/>
                        <a:sym typeface="Arial"/>
                      </a:endParaRPr>
                    </a:p>
                    <a:p>
                      <a:pPr marL="117475">
                        <a:buClr>
                          <a:srgbClr val="151C77"/>
                        </a:buClr>
                        <a:buSzPct val="100000"/>
                        <a:buFontTx/>
                        <a:buNone/>
                        <a:defRPr/>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4. Boundary Protection (Aligns to ORTB: SC-7) </a:t>
                      </a:r>
                    </a:p>
                    <a:p>
                      <a:pPr marL="365760" marR="0" indent="0" algn="l" rtl="0">
                        <a:lnSpc>
                          <a:spcPct val="100000"/>
                        </a:lnSpc>
                        <a:spcBef>
                          <a:spcPts val="0"/>
                        </a:spcBef>
                        <a:spcAft>
                          <a:spcPts val="0"/>
                        </a:spcAft>
                        <a:buClr>
                          <a:srgbClr val="151C77"/>
                        </a:buClr>
                        <a:buSzPct val="100000"/>
                        <a:buFontTx/>
                        <a:buNone/>
                        <a:defRPr/>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Monitors and controls communications at the external boundary of the system and at key internal boundaries within the system</a:t>
                      </a:r>
                    </a:p>
                    <a:p>
                      <a:pPr marL="114300" indent="0">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5. Continuous Monitoring (Aligns to ORTB: CA-7)</a:t>
                      </a: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System level monitoring metrics, including control monitoring frequencies, are defined by the organization and approved by the AO</a:t>
                      </a:r>
                    </a:p>
                    <a:p>
                      <a:pPr marL="117475">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6. Data Integrity (Aligns to ORTB: SI-7)</a:t>
                      </a: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Employ automated tools to report system (</a:t>
                      </a:r>
                      <a:r>
                        <a:rPr lang="en-US" sz="1000" b="0" i="0" u="none" strike="noStrike" cap="none" dirty="0" err="1">
                          <a:solidFill>
                            <a:schemeClr val="tx1"/>
                          </a:solidFill>
                          <a:latin typeface="Arial" panose="020B0604020202020204" pitchFamily="34" charset="0"/>
                          <a:ea typeface="Arial"/>
                          <a:cs typeface="Arial" panose="020B0604020202020204" pitchFamily="34" charset="0"/>
                          <a:sym typeface="Arial"/>
                        </a:rPr>
                        <a:t>hw</a:t>
                      </a: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dirty="0" err="1">
                          <a:solidFill>
                            <a:schemeClr val="tx1"/>
                          </a:solidFill>
                          <a:latin typeface="Arial" panose="020B0604020202020204" pitchFamily="34" charset="0"/>
                          <a:ea typeface="Arial"/>
                          <a:cs typeface="Arial" panose="020B0604020202020204" pitchFamily="34" charset="0"/>
                          <a:sym typeface="Arial"/>
                        </a:rPr>
                        <a:t>sw</a:t>
                      </a: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dirty="0" err="1">
                          <a:solidFill>
                            <a:schemeClr val="tx1"/>
                          </a:solidFill>
                          <a:latin typeface="Arial" panose="020B0604020202020204" pitchFamily="34" charset="0"/>
                          <a:ea typeface="Arial"/>
                          <a:cs typeface="Arial" panose="020B0604020202020204" pitchFamily="34" charset="0"/>
                          <a:sym typeface="Arial"/>
                        </a:rPr>
                        <a:t>fw</a:t>
                      </a: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 and information (data) integrity violations. Ensure automatic integrity validation of all electronically transmitted software and data</a:t>
                      </a:r>
                    </a:p>
                    <a:p>
                      <a:pPr marL="117475">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7. External Connections </a:t>
                      </a:r>
                      <a:r>
                        <a:rPr lang="fr-FR" sz="1000" b="1" i="0" u="none" strike="noStrike" cap="none" dirty="0">
                          <a:solidFill>
                            <a:srgbClr val="0070C0"/>
                          </a:solidFill>
                          <a:latin typeface="Arial" panose="020B0604020202020204" pitchFamily="34" charset="0"/>
                          <a:ea typeface="Arial"/>
                          <a:cs typeface="Arial" panose="020B0604020202020204" pitchFamily="34" charset="0"/>
                          <a:sym typeface="Arial"/>
                        </a:rPr>
                        <a:t>(</a:t>
                      </a: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Aligns to </a:t>
                      </a:r>
                      <a:r>
                        <a:rPr lang="fr-FR" sz="1000" b="1" i="0" u="none" strike="noStrike" cap="none" dirty="0">
                          <a:solidFill>
                            <a:srgbClr val="0070C0"/>
                          </a:solidFill>
                          <a:latin typeface="Arial" panose="020B0604020202020204" pitchFamily="34" charset="0"/>
                          <a:ea typeface="Arial"/>
                          <a:cs typeface="Arial" panose="020B0604020202020204" pitchFamily="34" charset="0"/>
                          <a:sym typeface="Arial"/>
                        </a:rPr>
                        <a:t>ORTB: CA-3)</a:t>
                      </a:r>
                      <a:endPar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Agreement/authorization used to approve external connections and manage the exchange of information should be defined (ATC, ISA, CSA, ICD, etc.) and reviewed annually</a:t>
                      </a:r>
                    </a:p>
                    <a:p>
                      <a:pPr marL="97892">
                        <a:buClr>
                          <a:srgbClr val="151C77"/>
                        </a:buClr>
                        <a:buSzPct val="100000"/>
                        <a:buFontTx/>
                        <a:buNone/>
                      </a:pPr>
                      <a:r>
                        <a:rPr lang="en-US" sz="1000" b="1" dirty="0">
                          <a:solidFill>
                            <a:srgbClr val="0070C0"/>
                          </a:solidFill>
                          <a:latin typeface="Arial" panose="020B0604020202020204" pitchFamily="34" charset="0"/>
                          <a:cs typeface="Arial" panose="020B0604020202020204" pitchFamily="34" charset="0"/>
                        </a:rPr>
                        <a:t>8. External Media (Aligns to ORTB: AC-4, MP-7) </a:t>
                      </a:r>
                    </a:p>
                    <a:p>
                      <a:pPr marL="365760" marR="0" lvl="1"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If authorized, place configuration control process on all external media including auditing. Institute external media whitelisting. Implement processes to monitor logs and audit usages.</a:t>
                      </a:r>
                    </a:p>
                    <a:p>
                      <a:pPr marL="117475">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9. Information Flow Enforcement (Aligns to ORTB: AC-4)</a:t>
                      </a: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The information system enforces approved connections for controlling the flow of information within the system and between interconnected systems</a:t>
                      </a:r>
                    </a:p>
                  </a:txBody>
                  <a:tcPr marL="85408" marR="102490" marT="51244" marB="51244">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indent="0">
                        <a:buClr>
                          <a:srgbClr val="151C77"/>
                        </a:buClr>
                        <a:buSzPct val="100000"/>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10. Least Privilege (Aligns to ORTB: </a:t>
                      </a:r>
                      <a:r>
                        <a:rPr lang="en-US" sz="1000" b="1" i="0" u="none" strike="noStrike" cap="none" dirty="0">
                          <a:solidFill>
                            <a:srgbClr val="FF0000"/>
                          </a:solidFill>
                          <a:latin typeface="Arial" panose="020B0604020202020204" pitchFamily="34" charset="0"/>
                          <a:ea typeface="Arial"/>
                          <a:cs typeface="Arial" panose="020B0604020202020204" pitchFamily="34" charset="0"/>
                          <a:sym typeface="Arial"/>
                        </a:rPr>
                        <a:t>AC-6</a:t>
                      </a: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a:t>
                      </a:r>
                      <a:r>
                        <a:rPr lang="en-US" sz="1000" b="1"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n-US" sz="1000" b="0" i="0" u="none" strike="noStrike" cap="none" dirty="0">
                          <a:solidFill>
                            <a:srgbClr val="FF0000"/>
                          </a:solidFill>
                          <a:latin typeface="Arial" panose="020B0604020202020204" pitchFamily="34" charset="0"/>
                          <a:ea typeface="Arial"/>
                          <a:cs typeface="Arial" panose="020B0604020202020204" pitchFamily="34" charset="0"/>
                          <a:sym typeface="Arial"/>
                        </a:rPr>
                        <a:t> </a:t>
                      </a:r>
                      <a:endParaRPr lang="en-US" sz="10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Reviews, at least annually, the privileges assigned to privileged user accounts including Designated Transfer Agent  and Trusted Cloud Credential Manager roles</a:t>
                      </a:r>
                      <a:endParaRPr lang="en-US" sz="1000" b="0" i="0" u="none" strike="noStrike" cap="none" dirty="0">
                        <a:solidFill>
                          <a:schemeClr val="tx1"/>
                        </a:solidFill>
                        <a:latin typeface="Arial" panose="020B0604020202020204" pitchFamily="34" charset="0"/>
                        <a:cs typeface="Arial" panose="020B0604020202020204" pitchFamily="34" charset="0"/>
                        <a:sym typeface="Arial"/>
                      </a:endParaRPr>
                    </a:p>
                    <a:p>
                      <a:pPr>
                        <a:buClr>
                          <a:srgbClr val="151C77"/>
                        </a:buClr>
                        <a:buSzPct val="100000"/>
                        <a:buFontTx/>
                        <a:buNone/>
                      </a:pPr>
                      <a:r>
                        <a:rPr lang="en-US" sz="1000" b="1" dirty="0">
                          <a:solidFill>
                            <a:srgbClr val="0070C0"/>
                          </a:solidFill>
                          <a:latin typeface="Arial" panose="020B0604020202020204" pitchFamily="34" charset="0"/>
                          <a:cs typeface="Arial" panose="020B0604020202020204" pitchFamily="34" charset="0"/>
                        </a:rPr>
                        <a:t>11. Operational Change </a:t>
                      </a:r>
                      <a:r>
                        <a:rPr lang="en-US" sz="1000" b="1" dirty="0" err="1">
                          <a:solidFill>
                            <a:srgbClr val="0070C0"/>
                          </a:solidFill>
                          <a:latin typeface="Arial" panose="020B0604020202020204" pitchFamily="34" charset="0"/>
                          <a:cs typeface="Arial" panose="020B0604020202020204" pitchFamily="34" charset="0"/>
                        </a:rPr>
                        <a:t>Mgmt</a:t>
                      </a:r>
                      <a:r>
                        <a:rPr lang="en-US" sz="1000" b="1" dirty="0">
                          <a:solidFill>
                            <a:srgbClr val="0070C0"/>
                          </a:solidFill>
                          <a:latin typeface="Arial" panose="020B0604020202020204" pitchFamily="34" charset="0"/>
                          <a:cs typeface="Arial" panose="020B0604020202020204" pitchFamily="34" charset="0"/>
                        </a:rPr>
                        <a:t> (Aligns to ORTB: CM-8, CM-8(3), SI-7)</a:t>
                      </a: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cs typeface="Arial" panose="020B0604020202020204" pitchFamily="34" charset="0"/>
                          <a:sym typeface="Arial"/>
                        </a:rPr>
                        <a:t>Automated mechanisms shall be used to detect the presence of unauthorized hardware/software/firmware within the system. One or more of the following action shall be taken upon discovery of unauthorized components: disable network access by unauthorized components; isolate unauthorized components; notify designated personnel identified in IRP</a:t>
                      </a:r>
                    </a:p>
                    <a:p>
                      <a:pPr>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12. Proposed Equipment (Aligns to ORTB: </a:t>
                      </a:r>
                      <a:r>
                        <a:rPr lang="en-US" sz="1000" b="1" i="0" u="none" strike="noStrike" cap="none" dirty="0">
                          <a:solidFill>
                            <a:srgbClr val="FF0000"/>
                          </a:solidFill>
                          <a:latin typeface="Arial" panose="020B0604020202020204" pitchFamily="34" charset="0"/>
                          <a:ea typeface="Arial"/>
                          <a:cs typeface="Arial" panose="020B0604020202020204" pitchFamily="34" charset="0"/>
                          <a:sym typeface="Arial"/>
                        </a:rPr>
                        <a:t>SA-22</a:t>
                      </a:r>
                      <a:r>
                        <a:rPr lang="en-US" sz="1000" b="1"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 applies to C.I.A. impact High on non-SAP systems, CM-3) </a:t>
                      </a: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Lock down all mission support systems and migrate off unsupported operating systems.  Review support agreements (</a:t>
                      </a:r>
                      <a:r>
                        <a:rPr lang="en-US" sz="1000" b="0" i="0" u="none" strike="noStrike" cap="none" dirty="0" err="1">
                          <a:solidFill>
                            <a:schemeClr val="tx1"/>
                          </a:solidFill>
                          <a:latin typeface="Arial" panose="020B0604020202020204" pitchFamily="34" charset="0"/>
                          <a:ea typeface="Arial"/>
                          <a:cs typeface="Arial" panose="020B0604020202020204" pitchFamily="34" charset="0"/>
                          <a:sym typeface="Arial"/>
                        </a:rPr>
                        <a:t>hw</a:t>
                      </a: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dirty="0" err="1">
                          <a:solidFill>
                            <a:schemeClr val="tx1"/>
                          </a:solidFill>
                          <a:latin typeface="Arial" panose="020B0604020202020204" pitchFamily="34" charset="0"/>
                          <a:ea typeface="Arial"/>
                          <a:cs typeface="Arial" panose="020B0604020202020204" pitchFamily="34" charset="0"/>
                          <a:sym typeface="Arial"/>
                        </a:rPr>
                        <a:t>sw</a:t>
                      </a: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dirty="0" err="1">
                          <a:solidFill>
                            <a:schemeClr val="tx1"/>
                          </a:solidFill>
                          <a:latin typeface="Arial" panose="020B0604020202020204" pitchFamily="34" charset="0"/>
                          <a:ea typeface="Arial"/>
                          <a:cs typeface="Arial" panose="020B0604020202020204" pitchFamily="34" charset="0"/>
                          <a:sym typeface="Arial"/>
                        </a:rPr>
                        <a:t>fw</a:t>
                      </a: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 annually</a:t>
                      </a:r>
                    </a:p>
                    <a:p>
                      <a:pPr>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13. Protection of Information at Rest (Aligns to ORTB: </a:t>
                      </a:r>
                      <a:r>
                        <a:rPr lang="en-US" sz="1000" b="1" i="0" u="none" strike="noStrike" cap="none" dirty="0">
                          <a:solidFill>
                            <a:srgbClr val="FF0000"/>
                          </a:solidFill>
                          <a:latin typeface="Arial" panose="020B0604020202020204" pitchFamily="34" charset="0"/>
                          <a:ea typeface="Arial"/>
                          <a:cs typeface="Arial" panose="020B0604020202020204" pitchFamily="34" charset="0"/>
                          <a:sym typeface="Arial"/>
                        </a:rPr>
                        <a:t>SC-28, SC-28(1)</a:t>
                      </a: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a:t>
                      </a: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Encryption is implemented to complement protection of information at rest, using approved cryptographic methods for data encryption</a:t>
                      </a:r>
                    </a:p>
                    <a:p>
                      <a:pPr>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14. Secure Baseline Configuration (Aligns to ORTB: CM-2, CM-6)</a:t>
                      </a: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This Information System's secure configuration includes DoD Security Technical Implementation Guides or industry best practices and verified conformance prior to introduction into production or operational environments </a:t>
                      </a:r>
                    </a:p>
                    <a:p>
                      <a:pPr>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15. Security Categorization (Aligns to ORTB: RA-2)</a:t>
                      </a:r>
                      <a:endParaRPr lang="en-US" sz="1000" b="1" i="0" u="none" strike="sngStrike" cap="none" dirty="0">
                        <a:solidFill>
                          <a:srgbClr val="0070C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Enforce proper security categorization and review annually</a:t>
                      </a:r>
                    </a:p>
                    <a:p>
                      <a:pPr marL="0" indent="0">
                        <a:buClr>
                          <a:srgbClr val="151C77"/>
                        </a:buClr>
                        <a:buSzPct val="100000"/>
                        <a:buFontTx/>
                        <a:buNone/>
                      </a:pPr>
                      <a:r>
                        <a:rPr lang="en-US" sz="1000" b="1" dirty="0">
                          <a:solidFill>
                            <a:srgbClr val="0070C0"/>
                          </a:solidFill>
                          <a:latin typeface="Arial" panose="020B0604020202020204" pitchFamily="34" charset="0"/>
                          <a:cs typeface="Arial" panose="020B0604020202020204" pitchFamily="34" charset="0"/>
                        </a:rPr>
                        <a:t>16. Separation of Duties (Aligns to ORTB: AC-5)</a:t>
                      </a: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cs typeface="Arial" panose="020B0604020202020204" pitchFamily="34" charset="0"/>
                          <a:sym typeface="Arial"/>
                        </a:rPr>
                        <a:t>Separates defined duties of individuals and  documents separation of duties of individuals</a:t>
                      </a:r>
                      <a:endPar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endParaRPr>
                    </a:p>
                    <a:p>
                      <a:pPr>
                        <a:buClr>
                          <a:srgbClr val="151C77"/>
                        </a:buClr>
                        <a:buSzPct val="100000"/>
                        <a:buFontTx/>
                        <a:buNone/>
                      </a:pPr>
                      <a:r>
                        <a:rPr lang="en-US" sz="1000" b="1" i="0" u="none" strike="noStrike" cap="none" dirty="0">
                          <a:solidFill>
                            <a:srgbClr val="0070C0"/>
                          </a:solidFill>
                          <a:latin typeface="Arial" panose="020B0604020202020204" pitchFamily="34" charset="0"/>
                          <a:ea typeface="Arial"/>
                          <a:cs typeface="Arial" panose="020B0604020202020204" pitchFamily="34" charset="0"/>
                          <a:sym typeface="Arial"/>
                        </a:rPr>
                        <a:t>17. Vulnerability / Anti-Virus Scanning (Aligns to ORTB: RA-5)</a:t>
                      </a:r>
                    </a:p>
                    <a:p>
                      <a:pPr marL="365760" marR="0" indent="0" algn="l" rtl="0">
                        <a:lnSpc>
                          <a:spcPct val="100000"/>
                        </a:lnSpc>
                        <a:spcBef>
                          <a:spcPts val="0"/>
                        </a:spcBef>
                        <a:spcAft>
                          <a:spcPts val="0"/>
                        </a:spcAft>
                        <a:buClr>
                          <a:srgbClr val="151C77"/>
                        </a:buClr>
                        <a:buSzPct val="100000"/>
                        <a:buFontTx/>
                        <a:buNone/>
                      </a:pPr>
                      <a:r>
                        <a:rPr lang="en-US" sz="1000" b="0" i="0" u="none" strike="noStrike" cap="none" dirty="0">
                          <a:solidFill>
                            <a:schemeClr val="tx1"/>
                          </a:solidFill>
                          <a:latin typeface="Arial" panose="020B0604020202020204" pitchFamily="34" charset="0"/>
                          <a:ea typeface="Arial"/>
                          <a:cs typeface="Arial" panose="020B0604020202020204" pitchFamily="34" charset="0"/>
                          <a:sym typeface="Arial"/>
                        </a:rPr>
                        <a:t>Conduct routine anti-virus scans on traditional IT systems and hosted applications. Institute continuous monitoring protection on all IT systems to include   maintenance and testing support systems</a:t>
                      </a:r>
                    </a:p>
                  </a:txBody>
                  <a:tcPr marL="102490" marR="102490" marT="51244" marB="51244">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8086129"/>
                  </a:ext>
                </a:extLst>
              </a:tr>
            </a:tbl>
          </a:graphicData>
        </a:graphic>
      </p:graphicFrame>
      <p:sp>
        <p:nvSpPr>
          <p:cNvPr id="4" name="TextBox 3">
            <a:extLst>
              <a:ext uri="{FF2B5EF4-FFF2-40B4-BE49-F238E27FC236}">
                <a16:creationId xmlns:a16="http://schemas.microsoft.com/office/drawing/2014/main" id="{9088A075-1E74-4429-5A2E-C0E95B978A53}"/>
              </a:ext>
            </a:extLst>
          </p:cNvPr>
          <p:cNvSpPr txBox="1"/>
          <p:nvPr/>
        </p:nvSpPr>
        <p:spPr>
          <a:xfrm>
            <a:off x="390103" y="6279585"/>
            <a:ext cx="3456432" cy="240066"/>
          </a:xfrm>
          <a:prstGeom prst="rect">
            <a:avLst/>
          </a:prstGeom>
          <a:noFill/>
        </p:spPr>
        <p:txBody>
          <a:bodyPr wrap="square" rtlCol="0">
            <a:spAutoFit/>
          </a:bodyPr>
          <a:lstStyle/>
          <a:p>
            <a:pPr defTabSz="1097280">
              <a:buClr>
                <a:srgbClr val="000000"/>
              </a:buClr>
            </a:pPr>
            <a:r>
              <a:rPr lang="en-US" sz="960" kern="0">
                <a:solidFill>
                  <a:srgbClr val="000000"/>
                </a:solidFill>
                <a:latin typeface="Arial"/>
                <a:cs typeface="Arial"/>
                <a:sym typeface="Arial"/>
              </a:rPr>
              <a:t>*</a:t>
            </a:r>
            <a:r>
              <a:rPr lang="en-US" sz="960" b="1" kern="0">
                <a:solidFill>
                  <a:srgbClr val="FF0000"/>
                </a:solidFill>
                <a:latin typeface="Arial"/>
                <a:cs typeface="Arial"/>
                <a:sym typeface="Arial"/>
              </a:rPr>
              <a:t>Red font </a:t>
            </a:r>
            <a:r>
              <a:rPr lang="en-US" sz="960" kern="0">
                <a:solidFill>
                  <a:srgbClr val="000000"/>
                </a:solidFill>
                <a:latin typeface="Arial"/>
                <a:cs typeface="Arial"/>
                <a:sym typeface="Arial"/>
              </a:rPr>
              <a:t>indicates specific JSIG, Non-Tailorable controls</a:t>
            </a:r>
          </a:p>
        </p:txBody>
      </p:sp>
      <p:sp>
        <p:nvSpPr>
          <p:cNvPr id="7" name="Rectangle: Rounded Corners 6">
            <a:extLst>
              <a:ext uri="{FF2B5EF4-FFF2-40B4-BE49-F238E27FC236}">
                <a16:creationId xmlns:a16="http://schemas.microsoft.com/office/drawing/2014/main" id="{F87B46C7-EE32-BB1F-384F-7A0204A1E87E}"/>
              </a:ext>
            </a:extLst>
          </p:cNvPr>
          <p:cNvSpPr/>
          <p:nvPr/>
        </p:nvSpPr>
        <p:spPr>
          <a:xfrm>
            <a:off x="3187713" y="6514911"/>
            <a:ext cx="2428083" cy="354897"/>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US" b="1" i="0" u="none" strike="noStrike">
                <a:solidFill>
                  <a:srgbClr val="151C77"/>
                </a:solidFill>
                <a:effectLst/>
                <a:latin typeface="Arial"/>
                <a:cs typeface="Arial"/>
              </a:rPr>
              <a:t>Foundational ORTB</a:t>
            </a:r>
            <a:endParaRPr lang="en-US" b="1" i="0">
              <a:solidFill>
                <a:srgbClr val="000000"/>
              </a:solidFill>
              <a:effectLst/>
              <a:latin typeface="Arial"/>
              <a:cs typeface="Arial"/>
            </a:endParaRPr>
          </a:p>
        </p:txBody>
      </p:sp>
      <p:sp>
        <p:nvSpPr>
          <p:cNvPr id="5" name="Title 1">
            <a:extLst>
              <a:ext uri="{FF2B5EF4-FFF2-40B4-BE49-F238E27FC236}">
                <a16:creationId xmlns:a16="http://schemas.microsoft.com/office/drawing/2014/main" id="{45DC8DA0-67C6-2C79-67FA-52FD14689575}"/>
              </a:ext>
            </a:extLst>
          </p:cNvPr>
          <p:cNvSpPr txBox="1">
            <a:spLocks/>
          </p:cNvSpPr>
          <p:nvPr/>
        </p:nvSpPr>
        <p:spPr>
          <a:xfrm>
            <a:off x="1070304" y="0"/>
            <a:ext cx="7870923" cy="99549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b="1" kern="1200">
                <a:solidFill>
                  <a:schemeClr val="tx1"/>
                </a:solidFill>
                <a:latin typeface="Helvetica" pitchFamily="2" charset="0"/>
                <a:ea typeface="+mj-ea"/>
                <a:cs typeface="+mj-cs"/>
              </a:defRPr>
            </a:lvl1pPr>
          </a:lstStyle>
          <a:p>
            <a:r>
              <a:rPr lang="en-US" sz="2400" dirty="0"/>
              <a:t>CDAO ORTB (1/2)</a:t>
            </a:r>
            <a:br>
              <a:rPr lang="en-US" sz="2400" dirty="0"/>
            </a:br>
            <a:r>
              <a:rPr lang="en-US" sz="2400" dirty="0"/>
              <a:t> (Organizational Risk Tolerance Baseline)</a:t>
            </a:r>
            <a:endParaRPr lang="en-US" sz="1400" dirty="0"/>
          </a:p>
        </p:txBody>
      </p:sp>
    </p:spTree>
    <p:extLst>
      <p:ext uri="{BB962C8B-B14F-4D97-AF65-F5344CB8AC3E}">
        <p14:creationId xmlns:p14="http://schemas.microsoft.com/office/powerpoint/2010/main" val="193218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82998F-8B49-2D74-7185-3F5E8F451962}"/>
              </a:ext>
            </a:extLst>
          </p:cNvPr>
          <p:cNvSpPr txBox="1"/>
          <p:nvPr/>
        </p:nvSpPr>
        <p:spPr>
          <a:xfrm>
            <a:off x="516220" y="5931900"/>
            <a:ext cx="3652442" cy="240066"/>
          </a:xfrm>
          <a:prstGeom prst="rect">
            <a:avLst/>
          </a:prstGeom>
          <a:noFill/>
        </p:spPr>
        <p:txBody>
          <a:bodyPr wrap="square" rtlCol="0">
            <a:spAutoFit/>
          </a:bodyPr>
          <a:lstStyle/>
          <a:p>
            <a:pPr defTabSz="1097280">
              <a:buClr>
                <a:srgbClr val="000000"/>
              </a:buClr>
            </a:pPr>
            <a:r>
              <a:rPr lang="en-US" sz="960" kern="0">
                <a:solidFill>
                  <a:srgbClr val="000000"/>
                </a:solidFill>
                <a:latin typeface="Arial"/>
                <a:cs typeface="Arial"/>
                <a:sym typeface="Arial"/>
              </a:rPr>
              <a:t>*</a:t>
            </a:r>
            <a:r>
              <a:rPr lang="en-US" sz="960" b="1" kern="0">
                <a:solidFill>
                  <a:srgbClr val="00B050"/>
                </a:solidFill>
                <a:latin typeface="Arial"/>
                <a:cs typeface="Arial"/>
                <a:sym typeface="Arial"/>
              </a:rPr>
              <a:t>Green font </a:t>
            </a:r>
            <a:r>
              <a:rPr lang="en-US" sz="960" kern="0">
                <a:solidFill>
                  <a:srgbClr val="000000"/>
                </a:solidFill>
                <a:latin typeface="Arial"/>
                <a:cs typeface="Arial"/>
                <a:sym typeface="Arial"/>
              </a:rPr>
              <a:t>indicates Linkage back to CDAO ORTB</a:t>
            </a:r>
          </a:p>
        </p:txBody>
      </p:sp>
      <p:sp>
        <p:nvSpPr>
          <p:cNvPr id="7" name="Rectangle: Rounded Corners 6">
            <a:extLst>
              <a:ext uri="{FF2B5EF4-FFF2-40B4-BE49-F238E27FC236}">
                <a16:creationId xmlns:a16="http://schemas.microsoft.com/office/drawing/2014/main" id="{659F2768-3D26-5388-E4DF-4C1928CD41D3}"/>
              </a:ext>
            </a:extLst>
          </p:cNvPr>
          <p:cNvSpPr/>
          <p:nvPr/>
        </p:nvSpPr>
        <p:spPr>
          <a:xfrm>
            <a:off x="3345019" y="6383284"/>
            <a:ext cx="2453962" cy="354897"/>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US" b="1" i="0" u="none" strike="noStrike">
                <a:solidFill>
                  <a:srgbClr val="151C77"/>
                </a:solidFill>
                <a:effectLst/>
                <a:latin typeface="Arial"/>
                <a:cs typeface="Arial"/>
              </a:rPr>
              <a:t>Foundational ORTB</a:t>
            </a:r>
            <a:endParaRPr lang="en-US" b="1" i="0">
              <a:solidFill>
                <a:srgbClr val="000000"/>
              </a:solidFill>
              <a:effectLst/>
              <a:latin typeface="Arial"/>
              <a:cs typeface="Arial"/>
            </a:endParaRPr>
          </a:p>
        </p:txBody>
      </p:sp>
      <p:sp>
        <p:nvSpPr>
          <p:cNvPr id="8" name="TextBox 7">
            <a:extLst>
              <a:ext uri="{FF2B5EF4-FFF2-40B4-BE49-F238E27FC236}">
                <a16:creationId xmlns:a16="http://schemas.microsoft.com/office/drawing/2014/main" id="{567A10BC-3C83-986F-9C0C-7AE9E134DBC8}"/>
              </a:ext>
            </a:extLst>
          </p:cNvPr>
          <p:cNvSpPr txBox="1"/>
          <p:nvPr/>
        </p:nvSpPr>
        <p:spPr>
          <a:xfrm>
            <a:off x="388189" y="1207943"/>
            <a:ext cx="8499394" cy="646331"/>
          </a:xfrm>
          <a:prstGeom prst="rect">
            <a:avLst/>
          </a:prstGeom>
          <a:noFill/>
        </p:spPr>
        <p:txBody>
          <a:bodyPr wrap="square" rtlCol="0">
            <a:spAutoFit/>
          </a:bodyPr>
          <a:lstStyle/>
          <a:p>
            <a:r>
              <a:rPr lang="en-US" dirty="0"/>
              <a:t>Cyber risks for AI are not new. AI risks are inherently covered by the CDAO ORTB. Each of the AI-Specific Views below tie back to multiple ORTB risks numbers noted on slide 1 of 2. </a:t>
            </a:r>
          </a:p>
        </p:txBody>
      </p:sp>
      <p:sp>
        <p:nvSpPr>
          <p:cNvPr id="9" name="Title 1">
            <a:extLst>
              <a:ext uri="{FF2B5EF4-FFF2-40B4-BE49-F238E27FC236}">
                <a16:creationId xmlns:a16="http://schemas.microsoft.com/office/drawing/2014/main" id="{06E1E2DC-84CC-D86C-5599-1AC8E3A6D5C0}"/>
              </a:ext>
            </a:extLst>
          </p:cNvPr>
          <p:cNvSpPr>
            <a:spLocks noGrp="1"/>
          </p:cNvSpPr>
          <p:nvPr>
            <p:ph type="title"/>
          </p:nvPr>
        </p:nvSpPr>
        <p:spPr>
          <a:xfrm>
            <a:off x="1070304" y="297267"/>
            <a:ext cx="7870923" cy="615258"/>
          </a:xfrm>
        </p:spPr>
        <p:txBody>
          <a:bodyPr>
            <a:normAutofit fontScale="90000"/>
          </a:bodyPr>
          <a:lstStyle/>
          <a:p>
            <a:pPr algn="l"/>
            <a:r>
              <a:rPr lang="en-US" dirty="0"/>
              <a:t>CDAO ORTB – AI View (2/2)</a:t>
            </a:r>
            <a:br>
              <a:rPr lang="en-US" dirty="0"/>
            </a:br>
            <a:r>
              <a:rPr lang="en-US" dirty="0"/>
              <a:t> (Organizational Risk Tolerance Baseline)</a:t>
            </a:r>
            <a:br>
              <a:rPr lang="en-US" dirty="0"/>
            </a:br>
            <a:endParaRPr lang="en-US" sz="1300" dirty="0"/>
          </a:p>
        </p:txBody>
      </p:sp>
      <p:graphicFrame>
        <p:nvGraphicFramePr>
          <p:cNvPr id="10" name="Table 3">
            <a:extLst>
              <a:ext uri="{FF2B5EF4-FFF2-40B4-BE49-F238E27FC236}">
                <a16:creationId xmlns:a16="http://schemas.microsoft.com/office/drawing/2014/main" id="{3D66316F-8E51-54C3-9052-91191BE6E7B7}"/>
              </a:ext>
            </a:extLst>
          </p:cNvPr>
          <p:cNvGraphicFramePr>
            <a:graphicFrameLocks noGrp="1"/>
          </p:cNvGraphicFramePr>
          <p:nvPr>
            <p:extLst>
              <p:ext uri="{D42A27DB-BD31-4B8C-83A1-F6EECF244321}">
                <p14:modId xmlns:p14="http://schemas.microsoft.com/office/powerpoint/2010/main" val="3227626895"/>
              </p:ext>
            </p:extLst>
          </p:nvPr>
        </p:nvGraphicFramePr>
        <p:xfrm>
          <a:off x="452345" y="2043966"/>
          <a:ext cx="8499394" cy="4317692"/>
        </p:xfrm>
        <a:graphic>
          <a:graphicData uri="http://schemas.openxmlformats.org/drawingml/2006/table">
            <a:tbl>
              <a:tblPr firstRow="1" bandRow="1"/>
              <a:tblGrid>
                <a:gridCol w="4035150">
                  <a:extLst>
                    <a:ext uri="{9D8B030D-6E8A-4147-A177-3AD203B41FA5}">
                      <a16:colId xmlns:a16="http://schemas.microsoft.com/office/drawing/2014/main" val="3774567634"/>
                    </a:ext>
                  </a:extLst>
                </a:gridCol>
                <a:gridCol w="4464244">
                  <a:extLst>
                    <a:ext uri="{9D8B030D-6E8A-4147-A177-3AD203B41FA5}">
                      <a16:colId xmlns:a16="http://schemas.microsoft.com/office/drawing/2014/main" val="760645461"/>
                    </a:ext>
                  </a:extLst>
                </a:gridCol>
              </a:tblGrid>
              <a:tr h="4317692">
                <a:tc>
                  <a:txBody>
                    <a:bodyPr/>
                    <a:lstStyle/>
                    <a:p>
                      <a:pPr marL="0" indent="0">
                        <a:buClr>
                          <a:srgbClr val="151C77"/>
                        </a:buClr>
                        <a:buSzPct val="100000"/>
                      </a:pPr>
                      <a:r>
                        <a:rPr lang="en-US" sz="1100" b="1" i="0" u="none" strike="noStrike" cap="none" dirty="0">
                          <a:solidFill>
                            <a:srgbClr val="0070C0"/>
                          </a:solidFill>
                          <a:latin typeface="Arial"/>
                          <a:ea typeface="Arial"/>
                          <a:cs typeface="Arial"/>
                          <a:sym typeface="Arial"/>
                        </a:rPr>
                        <a:t>AI Foundation (Aligns to CDAO ORTB: </a:t>
                      </a:r>
                      <a:r>
                        <a:rPr lang="en-US" sz="1100" b="1" i="0" u="none" strike="noStrike" cap="none" dirty="0">
                          <a:solidFill>
                            <a:srgbClr val="00B050"/>
                          </a:solidFill>
                          <a:latin typeface="Arial"/>
                          <a:ea typeface="Arial"/>
                          <a:cs typeface="Arial"/>
                          <a:sym typeface="Arial"/>
                        </a:rPr>
                        <a:t>4/5/6/13/17</a:t>
                      </a:r>
                      <a:r>
                        <a:rPr lang="en-US" sz="1100" b="1" i="0" u="none" strike="noStrike" cap="none" dirty="0">
                          <a:solidFill>
                            <a:srgbClr val="0070C0"/>
                          </a:solidFill>
                          <a:latin typeface="Arial"/>
                          <a:ea typeface="Arial"/>
                          <a:cs typeface="Arial"/>
                          <a:sym typeface="Arial"/>
                        </a:rPr>
                        <a:t>)</a:t>
                      </a:r>
                      <a:endParaRPr lang="en-US" sz="1100" b="1" i="0" u="none" strike="noStrike" cap="none" dirty="0">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Encrypt any stored AI-related data and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Regularly patch AI components (hardware and software) on known vulnerabilities and update threat definitions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Account for vetting of AI supply chain</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100" b="0" i="0" u="none" strike="noStrike" cap="none" dirty="0">
                        <a:solidFill>
                          <a:schemeClr val="tx1"/>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dirty="0">
                          <a:solidFill>
                            <a:srgbClr val="0070C0"/>
                          </a:solidFill>
                          <a:latin typeface="Arial"/>
                          <a:ea typeface="Arial"/>
                          <a:cs typeface="Arial"/>
                          <a:sym typeface="Arial"/>
                        </a:rPr>
                        <a:t>Data Integrity (Aligns to CDAO ORTB: </a:t>
                      </a:r>
                      <a:r>
                        <a:rPr lang="en-US" sz="1100" b="1" i="0" u="none" strike="noStrike" cap="none" dirty="0">
                          <a:solidFill>
                            <a:srgbClr val="00B050"/>
                          </a:solidFill>
                          <a:latin typeface="Arial"/>
                          <a:ea typeface="Arial"/>
                          <a:cs typeface="Arial"/>
                          <a:sym typeface="Arial"/>
                        </a:rPr>
                        <a:t>4/6/9/11/17</a:t>
                      </a:r>
                      <a:r>
                        <a:rPr lang="en-US" sz="1100" b="1" i="0" u="none" strike="noStrike" cap="none" dirty="0">
                          <a:solidFill>
                            <a:srgbClr val="0070C0"/>
                          </a:solidFill>
                          <a:latin typeface="Arial"/>
                          <a:ea typeface="Arial"/>
                          <a:cs typeface="Arial"/>
                          <a:sym typeface="Arial"/>
                        </a:rPr>
                        <a:t>)</a:t>
                      </a:r>
                      <a:endParaRPr lang="en-US" sz="1100" b="1" i="0" u="none" strike="noStrike" cap="none" dirty="0">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Depict provenance and lineage of datasets used for training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Implement mechanisms that ensures the integrity and authenticity of ingested data against adversarial attacks.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Ensure privacy of personal data, anonymizing information where necessary</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Establish data retention and disposal mechanisms</a:t>
                      </a:r>
                    </a:p>
                    <a:p>
                      <a:pPr marL="0" marR="0" indent="0" algn="l" rtl="0">
                        <a:lnSpc>
                          <a:spcPct val="100000"/>
                        </a:lnSpc>
                        <a:spcBef>
                          <a:spcPts val="0"/>
                        </a:spcBef>
                        <a:spcAft>
                          <a:spcPts val="0"/>
                        </a:spcAft>
                        <a:buClr>
                          <a:srgbClr val="151C77"/>
                        </a:buClr>
                        <a:buSzPct val="100000"/>
                        <a:buFont typeface="Arial" panose="020B0604020202020204" pitchFamily="34" charset="0"/>
                        <a:buNone/>
                      </a:pPr>
                      <a:endParaRPr lang="en-US" sz="1100" b="0" i="0" u="none" strike="noStrike" cap="none" dirty="0">
                        <a:solidFill>
                          <a:schemeClr val="tx1"/>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dirty="0">
                          <a:solidFill>
                            <a:srgbClr val="0070C0"/>
                          </a:solidFill>
                          <a:latin typeface="Arial"/>
                          <a:ea typeface="Arial"/>
                          <a:cs typeface="Arial"/>
                          <a:sym typeface="Arial"/>
                        </a:rPr>
                        <a:t>Model Management (Aligns to CDAO ORTB: </a:t>
                      </a:r>
                      <a:r>
                        <a:rPr lang="en-US" sz="1100" b="1" i="0" u="none" strike="noStrike" cap="none" dirty="0">
                          <a:solidFill>
                            <a:srgbClr val="00B050"/>
                          </a:solidFill>
                          <a:latin typeface="Arial"/>
                          <a:ea typeface="Arial"/>
                          <a:cs typeface="Arial"/>
                          <a:sym typeface="Arial"/>
                        </a:rPr>
                        <a:t>3/4/11/17</a:t>
                      </a:r>
                      <a:r>
                        <a:rPr lang="en-US" sz="1100" b="1" i="0" u="none" strike="noStrike" cap="none" dirty="0">
                          <a:solidFill>
                            <a:srgbClr val="0070C0"/>
                          </a:solidFill>
                          <a:latin typeface="Arial"/>
                          <a:ea typeface="Arial"/>
                          <a:cs typeface="Arial"/>
                          <a:sym typeface="Arial"/>
                        </a:rPr>
                        <a:t>)</a:t>
                      </a:r>
                      <a:endParaRPr lang="en-US" sz="1100" b="1" i="0" u="none" strike="noStrike" cap="none" dirty="0">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Depict architecture, justification, and rationale for the selection of a specific model</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Establish regular evaluation and validation procedures of training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Ensure rollback mechanism for models, configurations, and training data</a:t>
                      </a:r>
                    </a:p>
                  </a:txBody>
                  <a:tcPr marL="101993" marR="101993" marT="50996" marB="50996">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dirty="0">
                          <a:solidFill>
                            <a:srgbClr val="0070C0"/>
                          </a:solidFill>
                          <a:latin typeface="Arial"/>
                          <a:ea typeface="Arial"/>
                          <a:cs typeface="Arial"/>
                          <a:sym typeface="Arial"/>
                        </a:rPr>
                        <a:t>Operational Resilience (Aligns to CDAO ORTB: </a:t>
                      </a:r>
                      <a:r>
                        <a:rPr lang="en-US" sz="1100" b="1" i="0" u="none" strike="noStrike" cap="none" dirty="0">
                          <a:solidFill>
                            <a:srgbClr val="00B050"/>
                          </a:solidFill>
                          <a:latin typeface="Arial"/>
                          <a:ea typeface="Arial"/>
                          <a:cs typeface="Arial"/>
                          <a:sym typeface="Arial"/>
                        </a:rPr>
                        <a:t>3/5/14/17</a:t>
                      </a:r>
                      <a:r>
                        <a:rPr lang="en-US" sz="1100" b="1" i="0" u="none" strike="noStrike" cap="none" dirty="0">
                          <a:solidFill>
                            <a:srgbClr val="0070C0"/>
                          </a:solidFill>
                          <a:latin typeface="Arial"/>
                          <a:ea typeface="Arial"/>
                          <a:cs typeface="Arial"/>
                          <a:sym typeface="Arial"/>
                        </a:rPr>
                        <a:t>)</a:t>
                      </a:r>
                      <a:endParaRPr lang="en-US" sz="1100" b="1" i="0" u="none" strike="noStrike" cap="none" dirty="0">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Regularly employ red teaming testing methodologies and maintain logs of outcomes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Continuously monitor system performance metrics against predefined benchmarks or thresholds for validation</a:t>
                      </a: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endParaRPr lang="en-US" sz="1100" b="1" i="0" u="none" strike="noStrike" cap="none" dirty="0">
                        <a:solidFill>
                          <a:srgbClr val="0070C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dirty="0">
                          <a:solidFill>
                            <a:srgbClr val="0070C0"/>
                          </a:solidFill>
                          <a:latin typeface="Arial"/>
                          <a:ea typeface="Arial"/>
                          <a:cs typeface="Arial"/>
                          <a:sym typeface="Arial"/>
                        </a:rPr>
                        <a:t>User Interaction (Aligns to CDAO ORTB: </a:t>
                      </a:r>
                      <a:r>
                        <a:rPr lang="en-US" sz="1100" b="1" i="0" u="none" strike="noStrike" cap="none" dirty="0">
                          <a:solidFill>
                            <a:srgbClr val="00B050"/>
                          </a:solidFill>
                          <a:latin typeface="Arial"/>
                          <a:ea typeface="Arial"/>
                          <a:cs typeface="Arial"/>
                          <a:sym typeface="Arial"/>
                        </a:rPr>
                        <a:t>1/2/10/16</a:t>
                      </a:r>
                      <a:r>
                        <a:rPr lang="en-US" sz="1100" b="1" i="0" u="none" strike="noStrike" cap="none" dirty="0">
                          <a:solidFill>
                            <a:srgbClr val="0070C0"/>
                          </a:solidFill>
                          <a:latin typeface="Arial"/>
                          <a:ea typeface="Arial"/>
                          <a:cs typeface="Arial"/>
                          <a:sym typeface="Arial"/>
                        </a:rPr>
                        <a:t>)</a:t>
                      </a:r>
                      <a:endParaRPr lang="en-US" sz="1100" b="1" i="0" u="none" strike="noStrike" cap="none" dirty="0">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Incorporate mechanisms for users or other stakeholders to provide feedback on model output</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Implement oversight on user interactions, including data input, queries, and code base changes</a:t>
                      </a: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endParaRPr lang="en-US" sz="1100" b="1" i="0" u="none" strike="noStrike" cap="none" dirty="0">
                        <a:solidFill>
                          <a:srgbClr val="0070C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dirty="0">
                          <a:solidFill>
                            <a:srgbClr val="0070C0"/>
                          </a:solidFill>
                          <a:latin typeface="Arial"/>
                          <a:ea typeface="Arial"/>
                          <a:cs typeface="Arial"/>
                          <a:sym typeface="Arial"/>
                        </a:rPr>
                        <a:t>Responsible Accountability (Aligns to CDAO ORTB: </a:t>
                      </a:r>
                      <a:r>
                        <a:rPr lang="en-US" sz="1100" b="1" i="0" u="none" strike="noStrike" cap="none" dirty="0">
                          <a:solidFill>
                            <a:srgbClr val="00B050"/>
                          </a:solidFill>
                          <a:latin typeface="Arial"/>
                          <a:ea typeface="Arial"/>
                          <a:cs typeface="Arial"/>
                          <a:sym typeface="Arial"/>
                        </a:rPr>
                        <a:t>NEW</a:t>
                      </a:r>
                      <a:r>
                        <a:rPr lang="en-US" sz="1100" b="1" i="0" u="none" strike="noStrike" cap="none" dirty="0">
                          <a:solidFill>
                            <a:srgbClr val="0070C0"/>
                          </a:solidFill>
                          <a:latin typeface="Arial"/>
                          <a:ea typeface="Arial"/>
                          <a:cs typeface="Arial"/>
                          <a:sym typeface="Arial"/>
                        </a:rPr>
                        <a:t>)</a:t>
                      </a:r>
                      <a:endParaRPr lang="en-US" sz="1100" b="1" i="0" u="none" strike="noStrike" cap="none" dirty="0">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dirty="0">
                          <a:solidFill>
                            <a:schemeClr val="tx1"/>
                          </a:solidFill>
                          <a:latin typeface="Arial"/>
                          <a:ea typeface="Arial"/>
                          <a:cs typeface="Arial"/>
                          <a:sym typeface="Arial"/>
                        </a:rPr>
                        <a:t>Implement tools and/or methodologies that can elucidate model decisions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fr-FR" sz="1100" b="0" i="0" u="none" strike="noStrike" cap="none" dirty="0">
                          <a:solidFill>
                            <a:schemeClr val="tx1"/>
                          </a:solidFill>
                          <a:latin typeface="Arial"/>
                          <a:ea typeface="Arial"/>
                          <a:cs typeface="Arial"/>
                          <a:sym typeface="Arial"/>
                        </a:rPr>
                        <a:t>Implement DoD Responsable AI (RAI) Principles</a:t>
                      </a:r>
                      <a:endParaRPr lang="en-US" sz="1100" b="0" i="0" u="none" strike="noStrike" cap="none" dirty="0">
                        <a:solidFill>
                          <a:schemeClr val="tx1"/>
                        </a:solidFill>
                        <a:latin typeface="Arial"/>
                        <a:ea typeface="Arial"/>
                        <a:cs typeface="Arial"/>
                        <a:sym typeface="Arial"/>
                      </a:endParaRPr>
                    </a:p>
                  </a:txBody>
                  <a:tcPr marL="101993" marR="101993" marT="50996" marB="50996">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8086129"/>
                  </a:ext>
                </a:extLst>
              </a:tr>
            </a:tbl>
          </a:graphicData>
        </a:graphic>
      </p:graphicFrame>
    </p:spTree>
    <p:extLst>
      <p:ext uri="{BB962C8B-B14F-4D97-AF65-F5344CB8AC3E}">
        <p14:creationId xmlns:p14="http://schemas.microsoft.com/office/powerpoint/2010/main" val="151193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Risk Assessment Model</a:t>
            </a:r>
            <a:endParaRPr sz="3000"/>
          </a:p>
        </p:txBody>
      </p:sp>
      <p:sp>
        <p:nvSpPr>
          <p:cNvPr id="2" name="Content Placeholder 1">
            <a:extLst>
              <a:ext uri="{FF2B5EF4-FFF2-40B4-BE49-F238E27FC236}">
                <a16:creationId xmlns:a16="http://schemas.microsoft.com/office/drawing/2014/main" id="{00EE6B9D-DE5A-ECDF-F145-7B0CB14249BE}"/>
              </a:ext>
            </a:extLst>
          </p:cNvPr>
          <p:cNvSpPr>
            <a:spLocks noGrp="1"/>
          </p:cNvSpPr>
          <p:nvPr>
            <p:ph idx="1"/>
          </p:nvPr>
        </p:nvSpPr>
        <p:spPr/>
        <p:txBody>
          <a:bodyPr>
            <a:normAutofit/>
          </a:bodyPr>
          <a:lstStyle/>
          <a:p>
            <a:pPr marL="0" indent="0">
              <a:lnSpc>
                <a:spcPct val="100000"/>
              </a:lnSpc>
              <a:spcBef>
                <a:spcPts val="375"/>
              </a:spcBef>
              <a:buNone/>
            </a:pPr>
            <a:r>
              <a:rPr lang="en-US" sz="1400"/>
              <a:t>Describe your overall “Threat” Environment:</a:t>
            </a:r>
          </a:p>
          <a:p>
            <a:pPr>
              <a:lnSpc>
                <a:spcPct val="100000"/>
              </a:lnSpc>
              <a:spcBef>
                <a:spcPts val="375"/>
              </a:spcBef>
            </a:pPr>
            <a:r>
              <a:rPr lang="en-US" sz="1400" b="1">
                <a:solidFill>
                  <a:srgbClr val="00B0F0"/>
                </a:solidFill>
              </a:rPr>
              <a:t>&lt;List “Known” Threats, Weaknesses, and Vulnerabilities&gt;</a:t>
            </a:r>
          </a:p>
          <a:p>
            <a:pPr>
              <a:lnSpc>
                <a:spcPct val="100000"/>
              </a:lnSpc>
              <a:spcBef>
                <a:spcPts val="375"/>
              </a:spcBef>
            </a:pPr>
            <a:r>
              <a:rPr lang="en-US" sz="1400" b="1">
                <a:solidFill>
                  <a:srgbClr val="00B0F0"/>
                </a:solidFill>
              </a:rPr>
              <a:t>&lt;List “Unknown” Threats, Weaknesses, and Vulnerabilities&gt;</a:t>
            </a:r>
          </a:p>
          <a:p>
            <a:pPr>
              <a:lnSpc>
                <a:spcPct val="100000"/>
              </a:lnSpc>
              <a:spcBef>
                <a:spcPts val="375"/>
              </a:spcBef>
            </a:pPr>
            <a:r>
              <a:rPr lang="en-US" sz="1400" b="1">
                <a:solidFill>
                  <a:srgbClr val="00B0F0"/>
                </a:solidFill>
              </a:rPr>
              <a:t>&lt;Describe adversary – created vulnerabilities&gt;</a:t>
            </a:r>
          </a:p>
          <a:p>
            <a:pPr lvl="1">
              <a:lnSpc>
                <a:spcPct val="100000"/>
              </a:lnSpc>
            </a:pPr>
            <a:r>
              <a:rPr lang="en-US" sz="1400" b="1">
                <a:solidFill>
                  <a:srgbClr val="00B0F0"/>
                </a:solidFill>
              </a:rPr>
              <a:t>Describe your environment in which risk-based determinations are made.</a:t>
            </a:r>
          </a:p>
          <a:p>
            <a:pPr lvl="1">
              <a:lnSpc>
                <a:spcPct val="100000"/>
              </a:lnSpc>
            </a:pPr>
            <a:r>
              <a:rPr lang="en-US" sz="1400" b="1">
                <a:solidFill>
                  <a:srgbClr val="00B0F0"/>
                </a:solidFill>
              </a:rPr>
              <a:t>How do you assess risk within the context of your organization?</a:t>
            </a:r>
          </a:p>
          <a:p>
            <a:pPr lvl="1">
              <a:lnSpc>
                <a:spcPct val="100000"/>
              </a:lnSpc>
            </a:pPr>
            <a:r>
              <a:rPr lang="en-US" sz="1400" b="1">
                <a:solidFill>
                  <a:srgbClr val="00B0F0"/>
                </a:solidFill>
              </a:rPr>
              <a:t>How is your organization responding to risk once that risk is determined?</a:t>
            </a:r>
          </a:p>
          <a:p>
            <a:pPr lvl="1">
              <a:lnSpc>
                <a:spcPct val="100000"/>
              </a:lnSpc>
            </a:pPr>
            <a:r>
              <a:rPr lang="en-US" sz="1400" b="1">
                <a:solidFill>
                  <a:srgbClr val="00B0F0"/>
                </a:solidFill>
              </a:rPr>
              <a:t>How is your organization monitoring risk over time?</a:t>
            </a:r>
          </a:p>
          <a:p>
            <a:pPr lvl="1">
              <a:lnSpc>
                <a:spcPct val="100000"/>
              </a:lnSpc>
            </a:pPr>
            <a:r>
              <a:rPr lang="en-US" sz="1400" b="1">
                <a:solidFill>
                  <a:srgbClr val="00B0F0"/>
                </a:solidFill>
              </a:rPr>
              <a:t>See notes below for further guidance.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Assessment Approach</a:t>
            </a:r>
            <a:endParaRPr sz="3000"/>
          </a:p>
        </p:txBody>
      </p:sp>
      <p:sp>
        <p:nvSpPr>
          <p:cNvPr id="2" name="Content Placeholder 1">
            <a:extLst>
              <a:ext uri="{FF2B5EF4-FFF2-40B4-BE49-F238E27FC236}">
                <a16:creationId xmlns:a16="http://schemas.microsoft.com/office/drawing/2014/main" id="{7CA16C87-26C8-2BFB-054D-513B53695F58}"/>
              </a:ext>
            </a:extLst>
          </p:cNvPr>
          <p:cNvSpPr>
            <a:spLocks noGrp="1"/>
          </p:cNvSpPr>
          <p:nvPr>
            <p:ph idx="1"/>
          </p:nvPr>
        </p:nvSpPr>
        <p:spPr/>
        <p:txBody>
          <a:bodyPr>
            <a:noAutofit/>
          </a:bodyPr>
          <a:lstStyle/>
          <a:p>
            <a:pPr>
              <a:lnSpc>
                <a:spcPct val="120000"/>
              </a:lnSpc>
              <a:spcBef>
                <a:spcPts val="375"/>
              </a:spcBef>
            </a:pPr>
            <a:r>
              <a:rPr lang="en-US" sz="1400" b="1"/>
              <a:t>Assessment Details: </a:t>
            </a:r>
            <a:r>
              <a:rPr lang="en-US" sz="1400" b="1">
                <a:solidFill>
                  <a:srgbClr val="00B0F0"/>
                </a:solidFill>
              </a:rPr>
              <a:t>&lt;Provide details of verification testing performed; who, what, when, where i.e., virtual or onsite&gt;.</a:t>
            </a:r>
          </a:p>
          <a:p>
            <a:pPr lvl="1">
              <a:lnSpc>
                <a:spcPct val="120000"/>
              </a:lnSpc>
            </a:pPr>
            <a:r>
              <a:rPr lang="en-US" sz="1400" b="1">
                <a:solidFill>
                  <a:srgbClr val="00B0F0"/>
                </a:solidFill>
              </a:rPr>
              <a:t>Organization conducting verification testing. </a:t>
            </a:r>
          </a:p>
          <a:p>
            <a:pPr lvl="1">
              <a:lnSpc>
                <a:spcPct val="120000"/>
              </a:lnSpc>
            </a:pPr>
            <a:r>
              <a:rPr lang="en-US" sz="1400" b="1">
                <a:solidFill>
                  <a:srgbClr val="00B0F0"/>
                </a:solidFill>
              </a:rPr>
              <a:t>Day/Month/Year.</a:t>
            </a:r>
          </a:p>
          <a:p>
            <a:pPr lvl="1">
              <a:lnSpc>
                <a:spcPct val="120000"/>
              </a:lnSpc>
            </a:pPr>
            <a:r>
              <a:rPr lang="en-US" sz="1400" b="1">
                <a:solidFill>
                  <a:srgbClr val="00B0F0"/>
                </a:solidFill>
              </a:rPr>
              <a:t>Test Plan/Location &lt;Include Test Plan with brief&gt;.</a:t>
            </a:r>
          </a:p>
          <a:p>
            <a:pPr lvl="1">
              <a:lnSpc>
                <a:spcPct val="120000"/>
              </a:lnSpc>
            </a:pPr>
            <a:endParaRPr lang="en-US" sz="1400" b="1">
              <a:solidFill>
                <a:srgbClr val="00B0F0"/>
              </a:solidFill>
            </a:endParaRPr>
          </a:p>
          <a:p>
            <a:pPr>
              <a:lnSpc>
                <a:spcPct val="120000"/>
              </a:lnSpc>
              <a:spcBef>
                <a:spcPts val="375"/>
              </a:spcBef>
            </a:pPr>
            <a:r>
              <a:rPr lang="en-US" sz="1400" b="1"/>
              <a:t>Risk: </a:t>
            </a:r>
            <a:r>
              <a:rPr lang="en-US" sz="1400" b="1">
                <a:solidFill>
                  <a:srgbClr val="00B0F0"/>
                </a:solidFill>
              </a:rPr>
              <a:t>&lt;Describe risk approach&gt;.</a:t>
            </a:r>
          </a:p>
          <a:p>
            <a:pPr lvl="1">
              <a:lnSpc>
                <a:spcPct val="120000"/>
              </a:lnSpc>
            </a:pPr>
            <a:r>
              <a:rPr lang="en-US" sz="1400" b="1">
                <a:solidFill>
                  <a:srgbClr val="00B0F0"/>
                </a:solidFill>
              </a:rPr>
              <a:t>The risk approach should be supported by a series of security standards, best practices and guidelines necessary for managing information security risk.</a:t>
            </a:r>
          </a:p>
          <a:p>
            <a:pPr lvl="1">
              <a:lnSpc>
                <a:spcPct val="120000"/>
              </a:lnSpc>
            </a:pPr>
            <a:endParaRPr lang="en-US" sz="1400" b="1">
              <a:solidFill>
                <a:srgbClr val="00B0F0"/>
              </a:solidFill>
            </a:endParaRPr>
          </a:p>
          <a:p>
            <a:pPr>
              <a:lnSpc>
                <a:spcPct val="120000"/>
              </a:lnSpc>
              <a:spcBef>
                <a:spcPts val="375"/>
              </a:spcBef>
            </a:pPr>
            <a:r>
              <a:rPr lang="en-US" sz="1400" b="1"/>
              <a:t>Analysis: </a:t>
            </a:r>
            <a:r>
              <a:rPr lang="en-US" sz="1400" b="1">
                <a:solidFill>
                  <a:srgbClr val="00B0F0"/>
                </a:solidFill>
              </a:rPr>
              <a:t>&lt;Insert analysis approach&gt;.</a:t>
            </a:r>
          </a:p>
          <a:p>
            <a:pPr lvl="1">
              <a:lnSpc>
                <a:spcPct val="120000"/>
              </a:lnSpc>
            </a:pPr>
            <a:r>
              <a:rPr lang="en-US" sz="1400" b="1">
                <a:solidFill>
                  <a:srgbClr val="00B0F0"/>
                </a:solidFill>
              </a:rPr>
              <a:t>Analysis approaches differ with respect to the orientation or starting point of the risk assessment, level of detail in the assessment, and how risks due to similar threat scenarios are treated. An analysis approach can be: (i) threat-oriented; (ii) asset/impact-oriented; or (iii) vulnerability-oriented.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Assessment Approach (Cont.)</a:t>
            </a:r>
            <a:endParaRPr sz="3000"/>
          </a:p>
        </p:txBody>
      </p:sp>
      <p:sp>
        <p:nvSpPr>
          <p:cNvPr id="2" name="Content Placeholder 1">
            <a:extLst>
              <a:ext uri="{FF2B5EF4-FFF2-40B4-BE49-F238E27FC236}">
                <a16:creationId xmlns:a16="http://schemas.microsoft.com/office/drawing/2014/main" id="{7CA16C87-26C8-2BFB-054D-513B53695F58}"/>
              </a:ext>
            </a:extLst>
          </p:cNvPr>
          <p:cNvSpPr>
            <a:spLocks noGrp="1"/>
          </p:cNvSpPr>
          <p:nvPr>
            <p:ph idx="1"/>
          </p:nvPr>
        </p:nvSpPr>
        <p:spPr/>
        <p:txBody>
          <a:bodyPr>
            <a:noAutofit/>
          </a:bodyPr>
          <a:lstStyle/>
          <a:p>
            <a:pPr>
              <a:lnSpc>
                <a:spcPct val="120000"/>
              </a:lnSpc>
              <a:spcBef>
                <a:spcPts val="375"/>
              </a:spcBef>
            </a:pPr>
            <a:r>
              <a:rPr lang="en-US" sz="1400" b="1"/>
              <a:t>Assumptions/Constraints: </a:t>
            </a:r>
            <a:r>
              <a:rPr lang="en-US" sz="1400" b="1">
                <a:solidFill>
                  <a:srgbClr val="00B0F0"/>
                </a:solidFill>
              </a:rPr>
              <a:t>&lt;Identify assumptions or constraints during risk assessment&gt;.</a:t>
            </a:r>
          </a:p>
          <a:p>
            <a:pPr lvl="1">
              <a:lnSpc>
                <a:spcPct val="120000"/>
              </a:lnSpc>
            </a:pPr>
            <a:r>
              <a:rPr lang="en-US" sz="1400" b="1">
                <a:solidFill>
                  <a:srgbClr val="00B0F0"/>
                </a:solidFill>
              </a:rPr>
              <a:t>As part of the risk management process, your organization must make explicit the specific assumptions, constraints, risk tolerance, and priorities/trade-offs used within your organization to make investment and operational determinations.</a:t>
            </a:r>
          </a:p>
          <a:p>
            <a:pPr lvl="1">
              <a:lnSpc>
                <a:spcPct val="120000"/>
              </a:lnSpc>
            </a:pPr>
            <a:endParaRPr lang="en-US" sz="1400" b="1">
              <a:solidFill>
                <a:srgbClr val="00B0F0"/>
              </a:solidFill>
            </a:endParaRPr>
          </a:p>
          <a:p>
            <a:pPr>
              <a:lnSpc>
                <a:spcPct val="120000"/>
              </a:lnSpc>
              <a:spcBef>
                <a:spcPts val="375"/>
              </a:spcBef>
            </a:pPr>
            <a:r>
              <a:rPr lang="en-US" sz="1400" b="1"/>
              <a:t>CRA Confidence Level: </a:t>
            </a:r>
            <a:r>
              <a:rPr lang="en-US" sz="1400" b="1">
                <a:solidFill>
                  <a:srgbClr val="00B0F0"/>
                </a:solidFill>
              </a:rPr>
              <a:t>&lt;Identify based on evidence from Body of Evidence (BOE) and/or site visit&gt;.</a:t>
            </a:r>
          </a:p>
          <a:p>
            <a:pPr lvl="1">
              <a:lnSpc>
                <a:spcPct val="120000"/>
              </a:lnSpc>
            </a:pPr>
            <a:r>
              <a:rPr lang="en-US" sz="1400" b="1">
                <a:solidFill>
                  <a:srgbClr val="00B0F0"/>
                </a:solidFill>
              </a:rPr>
              <a:t>Low: incomplete/inaccurate BOE; System unavailable during site visit.</a:t>
            </a:r>
          </a:p>
          <a:p>
            <a:pPr lvl="1">
              <a:lnSpc>
                <a:spcPct val="120000"/>
              </a:lnSpc>
            </a:pPr>
            <a:r>
              <a:rPr lang="en-US" sz="1400" b="1">
                <a:solidFill>
                  <a:srgbClr val="00B0F0"/>
                </a:solidFill>
              </a:rPr>
              <a:t>Moderate: Unable to visit site to conclude that security is implemented as documented. Relied on provided evidence.</a:t>
            </a:r>
          </a:p>
          <a:p>
            <a:pPr lvl="1">
              <a:lnSpc>
                <a:spcPct val="120000"/>
              </a:lnSpc>
            </a:pPr>
            <a:r>
              <a:rPr lang="en-US" sz="1400" b="1">
                <a:solidFill>
                  <a:srgbClr val="00B0F0"/>
                </a:solidFill>
              </a:rPr>
              <a:t>High: Project Management Office (PMO) provided Pre-Risk Assessment Evidence; Onsite or Virtual validation successful. </a:t>
            </a:r>
            <a:endParaRPr lang="en-US" sz="1400" b="1"/>
          </a:p>
        </p:txBody>
      </p:sp>
    </p:spTree>
    <p:extLst>
      <p:ext uri="{BB962C8B-B14F-4D97-AF65-F5344CB8AC3E}">
        <p14:creationId xmlns:p14="http://schemas.microsoft.com/office/powerpoint/2010/main" val="351753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FEE8-E193-4032-B524-5356D3BC77E9}"/>
              </a:ext>
            </a:extLst>
          </p:cNvPr>
          <p:cNvSpPr>
            <a:spLocks noGrp="1"/>
          </p:cNvSpPr>
          <p:nvPr>
            <p:ph type="title"/>
          </p:nvPr>
        </p:nvSpPr>
        <p:spPr/>
        <p:txBody>
          <a:bodyPr>
            <a:normAutofit/>
          </a:bodyPr>
          <a:lstStyle/>
          <a:p>
            <a:r>
              <a:rPr lang="en-US" sz="3300" dirty="0"/>
              <a:t>Cyber Test Schedule</a:t>
            </a:r>
            <a:endParaRPr lang="en-US" sz="1800" dirty="0"/>
          </a:p>
        </p:txBody>
      </p:sp>
      <p:graphicFrame>
        <p:nvGraphicFramePr>
          <p:cNvPr id="3" name="Table 2">
            <a:extLst>
              <a:ext uri="{FF2B5EF4-FFF2-40B4-BE49-F238E27FC236}">
                <a16:creationId xmlns:a16="http://schemas.microsoft.com/office/drawing/2014/main" id="{A65BC16E-0C9B-FF41-3A59-4678795E4B5F}"/>
              </a:ext>
            </a:extLst>
          </p:cNvPr>
          <p:cNvGraphicFramePr>
            <a:graphicFrameLocks noGrp="1"/>
          </p:cNvGraphicFramePr>
          <p:nvPr/>
        </p:nvGraphicFramePr>
        <p:xfrm>
          <a:off x="636538" y="1508760"/>
          <a:ext cx="7870926" cy="4138974"/>
        </p:xfrm>
        <a:graphic>
          <a:graphicData uri="http://schemas.openxmlformats.org/drawingml/2006/table">
            <a:tbl>
              <a:tblPr firstRow="1" bandRow="1">
                <a:tableStyleId>{5940675A-B579-460E-94D1-54222C63F5DA}</a:tableStyleId>
              </a:tblPr>
              <a:tblGrid>
                <a:gridCol w="1311821">
                  <a:extLst>
                    <a:ext uri="{9D8B030D-6E8A-4147-A177-3AD203B41FA5}">
                      <a16:colId xmlns:a16="http://schemas.microsoft.com/office/drawing/2014/main" val="2265615469"/>
                    </a:ext>
                  </a:extLst>
                </a:gridCol>
                <a:gridCol w="1311821">
                  <a:extLst>
                    <a:ext uri="{9D8B030D-6E8A-4147-A177-3AD203B41FA5}">
                      <a16:colId xmlns:a16="http://schemas.microsoft.com/office/drawing/2014/main" val="2981203989"/>
                    </a:ext>
                  </a:extLst>
                </a:gridCol>
                <a:gridCol w="1311821">
                  <a:extLst>
                    <a:ext uri="{9D8B030D-6E8A-4147-A177-3AD203B41FA5}">
                      <a16:colId xmlns:a16="http://schemas.microsoft.com/office/drawing/2014/main" val="2657155279"/>
                    </a:ext>
                  </a:extLst>
                </a:gridCol>
                <a:gridCol w="1311821">
                  <a:extLst>
                    <a:ext uri="{9D8B030D-6E8A-4147-A177-3AD203B41FA5}">
                      <a16:colId xmlns:a16="http://schemas.microsoft.com/office/drawing/2014/main" val="3947620770"/>
                    </a:ext>
                  </a:extLst>
                </a:gridCol>
                <a:gridCol w="1311821">
                  <a:extLst>
                    <a:ext uri="{9D8B030D-6E8A-4147-A177-3AD203B41FA5}">
                      <a16:colId xmlns:a16="http://schemas.microsoft.com/office/drawing/2014/main" val="3923935514"/>
                    </a:ext>
                  </a:extLst>
                </a:gridCol>
                <a:gridCol w="1311821">
                  <a:extLst>
                    <a:ext uri="{9D8B030D-6E8A-4147-A177-3AD203B41FA5}">
                      <a16:colId xmlns:a16="http://schemas.microsoft.com/office/drawing/2014/main" val="173157198"/>
                    </a:ext>
                  </a:extLst>
                </a:gridCol>
              </a:tblGrid>
              <a:tr h="378606">
                <a:tc>
                  <a:txBody>
                    <a:bodyPr/>
                    <a:lstStyle/>
                    <a:p>
                      <a:pPr algn="ctr"/>
                      <a:r>
                        <a:rPr lang="en-US" sz="1400" b="1">
                          <a:solidFill>
                            <a:schemeClr val="bg1"/>
                          </a:solidFill>
                          <a:latin typeface="Arial" panose="020B0604020202020204" pitchFamily="34" charset="0"/>
                          <a:cs typeface="Arial" panose="020B0604020202020204" pitchFamily="34" charset="0"/>
                        </a:rPr>
                        <a:t>System Name</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Testing Entity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rgbClr val="00B0F0"/>
                          </a:solidFill>
                          <a:latin typeface="Arial" panose="020B0604020202020204" pitchFamily="34" charset="0"/>
                          <a:cs typeface="Arial" panose="020B0604020202020204" pitchFamily="34" charset="0"/>
                        </a:rPr>
                        <a:t>SYSTEM NAME</a:t>
                      </a:r>
                    </a:p>
                    <a:p>
                      <a:pPr algn="ctr"/>
                      <a:r>
                        <a:rPr lang="en-US" sz="1400" b="1">
                          <a:solidFill>
                            <a:schemeClr val="bg1"/>
                          </a:solidFill>
                          <a:latin typeface="Arial" panose="020B0604020202020204" pitchFamily="34" charset="0"/>
                          <a:cs typeface="Arial" panose="020B0604020202020204" pitchFamily="34" charset="0"/>
                        </a:rPr>
                        <a:t>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baseline="0">
                          <a:solidFill>
                            <a:schemeClr val="bg1"/>
                          </a:solidFill>
                          <a:latin typeface="Arial" panose="020B0604020202020204" pitchFamily="34" charset="0"/>
                          <a:cs typeface="Arial" panose="020B0604020202020204" pitchFamily="34" charset="0"/>
                        </a:rPr>
                        <a:t>Start Date</a:t>
                      </a:r>
                      <a:endParaRPr lang="en-US" sz="14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End Data</a:t>
                      </a: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83305537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3621166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012369354"/>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126863429"/>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630530313"/>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840946531"/>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17725056"/>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853862112"/>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222959105"/>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657112216"/>
                  </a:ext>
                </a:extLst>
              </a:tr>
            </a:tbl>
          </a:graphicData>
        </a:graphic>
      </p:graphicFrame>
      <p:sp>
        <p:nvSpPr>
          <p:cNvPr id="4" name="Rectangle: Rounded Corners 3">
            <a:extLst>
              <a:ext uri="{FF2B5EF4-FFF2-40B4-BE49-F238E27FC236}">
                <a16:creationId xmlns:a16="http://schemas.microsoft.com/office/drawing/2014/main" id="{F205DC16-A59A-2FF7-7C55-CF3B5390ABF1}"/>
              </a:ext>
            </a:extLst>
          </p:cNvPr>
          <p:cNvSpPr/>
          <p:nvPr/>
        </p:nvSpPr>
        <p:spPr>
          <a:xfrm>
            <a:off x="2721290" y="6087978"/>
            <a:ext cx="3489665" cy="770021"/>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Arial" panose="020B0604020202020204" pitchFamily="34" charset="0"/>
                <a:cs typeface="Arial" panose="020B0604020202020204" pitchFamily="34" charset="0"/>
              </a:rPr>
              <a:t>Identify all cyber related testing that provides insight in the risk posture </a:t>
            </a:r>
          </a:p>
        </p:txBody>
      </p:sp>
    </p:spTree>
    <p:extLst>
      <p:ext uri="{BB962C8B-B14F-4D97-AF65-F5344CB8AC3E}">
        <p14:creationId xmlns:p14="http://schemas.microsoft.com/office/powerpoint/2010/main" val="228640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B96FD7B-D79E-BE8E-DEE7-8FA81844C741}"/>
              </a:ext>
            </a:extLst>
          </p:cNvPr>
          <p:cNvSpPr>
            <a:spLocks noGrp="1"/>
          </p:cNvSpPr>
          <p:nvPr>
            <p:ph type="body" sz="quarter" idx="21"/>
          </p:nvPr>
        </p:nvSpPr>
        <p:spPr>
          <a:xfrm>
            <a:off x="509588" y="3601188"/>
            <a:ext cx="8634412" cy="647501"/>
          </a:xfrm>
        </p:spPr>
        <p:txBody>
          <a:bodyPr vert="horz" lIns="91440" tIns="45720" rIns="91440" bIns="45720" rtlCol="0" anchor="t">
            <a:noAutofit/>
          </a:bodyPr>
          <a:lstStyle/>
          <a:p>
            <a:pPr>
              <a:spcBef>
                <a:spcPts val="600"/>
              </a:spcBef>
              <a:spcAft>
                <a:spcPts val="3600"/>
              </a:spcAft>
            </a:pPr>
            <a:r>
              <a:rPr lang="en-US" sz="2400" b="1" dirty="0">
                <a:solidFill>
                  <a:schemeClr val="bg2">
                    <a:lumMod val="95000"/>
                    <a:lumOff val="5000"/>
                  </a:schemeClr>
                </a:solidFill>
                <a:latin typeface="Arial"/>
                <a:cs typeface="Arial"/>
              </a:rPr>
              <a:t>OVL AO Determination Briefing</a:t>
            </a:r>
            <a:br>
              <a:rPr lang="en-US" sz="2400" b="1" dirty="0">
                <a:latin typeface="Arial" panose="020B0604020202020204" pitchFamily="34" charset="0"/>
              </a:rPr>
            </a:br>
            <a:r>
              <a:rPr lang="en-US" sz="2400" b="1" dirty="0">
                <a:solidFill>
                  <a:srgbClr val="00B0F0"/>
                </a:solidFill>
                <a:latin typeface="Arial"/>
                <a:cs typeface="Arial"/>
              </a:rPr>
              <a:t>SYSTEM/CAPABILITY NAME</a:t>
            </a:r>
            <a:endParaRPr lang="en-US" sz="2400" b="1" dirty="0">
              <a:solidFill>
                <a:schemeClr val="bg2">
                  <a:lumMod val="95000"/>
                  <a:lumOff val="5000"/>
                </a:schemeClr>
              </a:solidFill>
              <a:latin typeface="Arial"/>
              <a:cs typeface="Arial"/>
            </a:endParaRPr>
          </a:p>
        </p:txBody>
      </p:sp>
      <p:sp>
        <p:nvSpPr>
          <p:cNvPr id="3" name="Subtitle 2">
            <a:extLst>
              <a:ext uri="{FF2B5EF4-FFF2-40B4-BE49-F238E27FC236}">
                <a16:creationId xmlns:a16="http://schemas.microsoft.com/office/drawing/2014/main" id="{08E42FAD-9325-C54A-5315-91A3ECE10AF8}"/>
              </a:ext>
            </a:extLst>
          </p:cNvPr>
          <p:cNvSpPr txBox="1">
            <a:spLocks/>
          </p:cNvSpPr>
          <p:nvPr/>
        </p:nvSpPr>
        <p:spPr>
          <a:xfrm>
            <a:off x="988999" y="4498776"/>
            <a:ext cx="2413497" cy="12053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rPr>
              <a:t>Authorizing Official:</a:t>
            </a:r>
          </a:p>
          <a:p>
            <a:pPr marL="0" indent="0">
              <a:buNone/>
            </a:pPr>
            <a:r>
              <a:rPr lang="en-US" sz="1600" dirty="0">
                <a:solidFill>
                  <a:schemeClr val="tx1"/>
                </a:solidFill>
              </a:rPr>
              <a:t>AODR:</a:t>
            </a:r>
          </a:p>
          <a:p>
            <a:pPr marL="0" indent="0">
              <a:buNone/>
            </a:pPr>
            <a:r>
              <a:rPr lang="en-US" sz="1600" dirty="0">
                <a:solidFill>
                  <a:schemeClr val="tx1"/>
                </a:solidFill>
              </a:rPr>
              <a:t>CRA:</a:t>
            </a:r>
          </a:p>
        </p:txBody>
      </p:sp>
      <p:sp>
        <p:nvSpPr>
          <p:cNvPr id="5" name="Subtitle 2">
            <a:extLst>
              <a:ext uri="{FF2B5EF4-FFF2-40B4-BE49-F238E27FC236}">
                <a16:creationId xmlns:a16="http://schemas.microsoft.com/office/drawing/2014/main" id="{16BA0772-C343-14A6-4B85-C4D8330220E5}"/>
              </a:ext>
            </a:extLst>
          </p:cNvPr>
          <p:cNvSpPr txBox="1">
            <a:spLocks/>
          </p:cNvSpPr>
          <p:nvPr/>
        </p:nvSpPr>
        <p:spPr>
          <a:xfrm>
            <a:off x="4671586" y="4498775"/>
            <a:ext cx="2413497" cy="15170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rPr>
              <a:t>Program Manager:</a:t>
            </a:r>
          </a:p>
          <a:p>
            <a:pPr marL="0" indent="0">
              <a:buNone/>
            </a:pPr>
            <a:r>
              <a:rPr lang="en-US" sz="1600" dirty="0">
                <a:solidFill>
                  <a:schemeClr val="tx1"/>
                </a:solidFill>
              </a:rPr>
              <a:t>ISSM:</a:t>
            </a:r>
          </a:p>
          <a:p>
            <a:pPr marL="0" indent="0">
              <a:buNone/>
            </a:pPr>
            <a:r>
              <a:rPr lang="en-US" sz="1600" dirty="0">
                <a:solidFill>
                  <a:schemeClr val="tx1"/>
                </a:solidFill>
              </a:rPr>
              <a:t>eMass/Xacta record: </a:t>
            </a:r>
          </a:p>
          <a:p>
            <a:pPr marL="0" indent="0">
              <a:buNone/>
            </a:pPr>
            <a:r>
              <a:rPr lang="en-US" sz="1600" dirty="0">
                <a:solidFill>
                  <a:schemeClr val="tx1"/>
                </a:solidFill>
              </a:rPr>
              <a:t>Date:</a:t>
            </a:r>
          </a:p>
        </p:txBody>
      </p:sp>
      <p:sp>
        <p:nvSpPr>
          <p:cNvPr id="2" name="TextBox 1">
            <a:extLst>
              <a:ext uri="{FF2B5EF4-FFF2-40B4-BE49-F238E27FC236}">
                <a16:creationId xmlns:a16="http://schemas.microsoft.com/office/drawing/2014/main" id="{88CD8D1A-D45E-A8E7-02D1-7C0D0734484D}"/>
              </a:ext>
            </a:extLst>
          </p:cNvPr>
          <p:cNvSpPr txBox="1"/>
          <p:nvPr/>
        </p:nvSpPr>
        <p:spPr>
          <a:xfrm>
            <a:off x="1405210" y="6032079"/>
            <a:ext cx="5263662" cy="646331"/>
          </a:xfrm>
          <a:prstGeom prst="rect">
            <a:avLst/>
          </a:prstGeom>
          <a:noFill/>
        </p:spPr>
        <p:txBody>
          <a:bodyPr wrap="square">
            <a:spAutoFit/>
          </a:bodyPr>
          <a:lstStyle/>
          <a:p>
            <a:r>
              <a:rPr lang="en-US" sz="900" dirty="0"/>
              <a:t>Note: Add Classification and Portion Markings as appropriate (remove before submission).</a:t>
            </a:r>
          </a:p>
          <a:p>
            <a:r>
              <a:rPr lang="en-US" sz="900" dirty="0"/>
              <a:t>DISTRIBUTION STATEMENT A: </a:t>
            </a:r>
            <a:r>
              <a:rPr lang="en-US" sz="900" b="0" i="0" u="none" strike="noStrike" dirty="0">
                <a:solidFill>
                  <a:srgbClr val="000000"/>
                </a:solidFill>
                <a:effectLst/>
                <a:latin typeface="Calibri" panose="020F0502020204030204" pitchFamily="34" charset="0"/>
              </a:rPr>
              <a:t>Distribution approved for public release when not filled in on 16 June 2023 distribution is unlimited. </a:t>
            </a:r>
            <a:r>
              <a:rPr lang="en-US" sz="900" dirty="0"/>
              <a:t>DESTRUCTION NOTICE:  Must be completed when filled in.</a:t>
            </a:r>
            <a:br>
              <a:rPr lang="en-US" sz="900" dirty="0"/>
            </a:br>
            <a:r>
              <a:rPr lang="en-US" sz="900" b="0" i="0" u="none" strike="noStrike" dirty="0">
                <a:solidFill>
                  <a:srgbClr val="000000"/>
                </a:solidFill>
                <a:effectLst/>
                <a:latin typeface="Calibri" panose="020F0502020204030204" pitchFamily="34" charset="0"/>
              </a:rPr>
              <a:t>Case Number: AFLCMC-2021-0037</a:t>
            </a:r>
            <a:r>
              <a:rPr lang="en-US" sz="900" b="0" i="0" u="none" strike="noStrike" dirty="0">
                <a:solidFill>
                  <a:srgbClr val="1D385B"/>
                </a:solidFill>
                <a:effectLst/>
                <a:latin typeface="Calibri" panose="020F0502020204030204" pitchFamily="34" charset="0"/>
              </a:rPr>
              <a:t> </a:t>
            </a:r>
            <a:r>
              <a:rPr lang="en-US" sz="900" b="0" i="0" dirty="0">
                <a:solidFill>
                  <a:srgbClr val="000000"/>
                </a:solidFill>
                <a:effectLst/>
                <a:latin typeface="Calibri" panose="020F0502020204030204" pitchFamily="34" charset="0"/>
              </a:rPr>
              <a:t>​</a:t>
            </a:r>
          </a:p>
        </p:txBody>
      </p:sp>
    </p:spTree>
    <p:extLst>
      <p:ext uri="{BB962C8B-B14F-4D97-AF65-F5344CB8AC3E}">
        <p14:creationId xmlns:p14="http://schemas.microsoft.com/office/powerpoint/2010/main" val="197292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dirty="0" err="1"/>
              <a:t>PenTest</a:t>
            </a:r>
            <a:r>
              <a:rPr lang="en-US" dirty="0"/>
              <a:t> Schedule</a:t>
            </a:r>
            <a:endParaRPr sz="3000" b="1" dirty="0"/>
          </a:p>
        </p:txBody>
      </p:sp>
      <p:sp>
        <p:nvSpPr>
          <p:cNvPr id="2" name="Content Placeholder 1">
            <a:extLst>
              <a:ext uri="{FF2B5EF4-FFF2-40B4-BE49-F238E27FC236}">
                <a16:creationId xmlns:a16="http://schemas.microsoft.com/office/drawing/2014/main" id="{EFC488AC-52A4-F2E4-8AE0-C8F425DF8EF2}"/>
              </a:ext>
            </a:extLst>
          </p:cNvPr>
          <p:cNvSpPr>
            <a:spLocks noGrp="1"/>
          </p:cNvSpPr>
          <p:nvPr>
            <p:ph idx="1"/>
          </p:nvPr>
        </p:nvSpPr>
        <p:spPr/>
        <p:txBody>
          <a:bodyPr>
            <a:normAutofit/>
          </a:bodyPr>
          <a:lstStyle/>
          <a:p>
            <a:pPr>
              <a:lnSpc>
                <a:spcPct val="100000"/>
              </a:lnSpc>
              <a:spcBef>
                <a:spcPts val="0"/>
              </a:spcBef>
            </a:pPr>
            <a:r>
              <a:rPr lang="en-US" sz="1400" b="1">
                <a:solidFill>
                  <a:srgbClr val="00B0F0"/>
                </a:solidFill>
              </a:rPr>
              <a:t>&lt;Provide stakeholder agreed upon Testing Schedule in support of this specific effort.&gt;</a:t>
            </a:r>
          </a:p>
          <a:p>
            <a:pPr lvl="1">
              <a:lnSpc>
                <a:spcPct val="100000"/>
              </a:lnSpc>
              <a:spcBef>
                <a:spcPts val="0"/>
              </a:spcBef>
            </a:pPr>
            <a:r>
              <a:rPr lang="en-US" sz="1400" b="1">
                <a:solidFill>
                  <a:srgbClr val="00B0F0"/>
                </a:solidFill>
              </a:rPr>
              <a:t>Pen Test Playbook (Vendor Dependent).</a:t>
            </a:r>
          </a:p>
          <a:p>
            <a:pPr>
              <a:lnSpc>
                <a:spcPct val="100000"/>
              </a:lnSpc>
              <a:spcBef>
                <a:spcPts val="0"/>
              </a:spcBef>
            </a:pPr>
            <a:endParaRPr lang="en-US" sz="1400" b="1">
              <a:solidFill>
                <a:srgbClr val="00B0F0"/>
              </a:solidFill>
            </a:endParaRPr>
          </a:p>
          <a:p>
            <a:pPr>
              <a:lnSpc>
                <a:spcPct val="100000"/>
              </a:lnSpc>
              <a:spcBef>
                <a:spcPts val="0"/>
              </a:spcBef>
            </a:pPr>
            <a:r>
              <a:rPr lang="en-US" sz="1400" b="1">
                <a:solidFill>
                  <a:srgbClr val="00B0F0"/>
                </a:solidFill>
              </a:rPr>
              <a:t>&lt;Insert Schedule&gt;</a:t>
            </a:r>
          </a:p>
          <a:p>
            <a:pPr lvl="1">
              <a:lnSpc>
                <a:spcPct val="100000"/>
              </a:lnSpc>
              <a:spcBef>
                <a:spcPts val="0"/>
              </a:spcBef>
            </a:pPr>
            <a:r>
              <a:rPr lang="en-US" sz="1400" b="1">
                <a:solidFill>
                  <a:srgbClr val="00B0F0"/>
                </a:solidFill>
              </a:rPr>
              <a:t>&lt;If testing has been completed, provide results via appropriate channels.&gt;</a:t>
            </a:r>
          </a:p>
        </p:txBody>
      </p:sp>
      <p:graphicFrame>
        <p:nvGraphicFramePr>
          <p:cNvPr id="3" name="Table 2">
            <a:extLst>
              <a:ext uri="{FF2B5EF4-FFF2-40B4-BE49-F238E27FC236}">
                <a16:creationId xmlns:a16="http://schemas.microsoft.com/office/drawing/2014/main" id="{EC1F73A4-BAEA-214F-3652-CFF752F4DD93}"/>
              </a:ext>
            </a:extLst>
          </p:cNvPr>
          <p:cNvGraphicFramePr>
            <a:graphicFrameLocks noGrp="1"/>
          </p:cNvGraphicFramePr>
          <p:nvPr>
            <p:extLst>
              <p:ext uri="{D42A27DB-BD31-4B8C-83A1-F6EECF244321}">
                <p14:modId xmlns:p14="http://schemas.microsoft.com/office/powerpoint/2010/main" val="1384768224"/>
              </p:ext>
            </p:extLst>
          </p:nvPr>
        </p:nvGraphicFramePr>
        <p:xfrm>
          <a:off x="644427" y="2747250"/>
          <a:ext cx="7870923" cy="1893030"/>
        </p:xfrm>
        <a:graphic>
          <a:graphicData uri="http://schemas.openxmlformats.org/drawingml/2006/table">
            <a:tbl>
              <a:tblPr firstRow="1" bandRow="1">
                <a:tableStyleId>{5940675A-B579-460E-94D1-54222C63F5DA}</a:tableStyleId>
              </a:tblPr>
              <a:tblGrid>
                <a:gridCol w="1772041">
                  <a:extLst>
                    <a:ext uri="{9D8B030D-6E8A-4147-A177-3AD203B41FA5}">
                      <a16:colId xmlns:a16="http://schemas.microsoft.com/office/drawing/2014/main" val="2265615469"/>
                    </a:ext>
                  </a:extLst>
                </a:gridCol>
                <a:gridCol w="1725063">
                  <a:extLst>
                    <a:ext uri="{9D8B030D-6E8A-4147-A177-3AD203B41FA5}">
                      <a16:colId xmlns:a16="http://schemas.microsoft.com/office/drawing/2014/main" val="2981203989"/>
                    </a:ext>
                  </a:extLst>
                </a:gridCol>
                <a:gridCol w="1498758">
                  <a:extLst>
                    <a:ext uri="{9D8B030D-6E8A-4147-A177-3AD203B41FA5}">
                      <a16:colId xmlns:a16="http://schemas.microsoft.com/office/drawing/2014/main" val="2657155279"/>
                    </a:ext>
                  </a:extLst>
                </a:gridCol>
                <a:gridCol w="1284650">
                  <a:extLst>
                    <a:ext uri="{9D8B030D-6E8A-4147-A177-3AD203B41FA5}">
                      <a16:colId xmlns:a16="http://schemas.microsoft.com/office/drawing/2014/main" val="3947620770"/>
                    </a:ext>
                  </a:extLst>
                </a:gridCol>
                <a:gridCol w="1590411">
                  <a:extLst>
                    <a:ext uri="{9D8B030D-6E8A-4147-A177-3AD203B41FA5}">
                      <a16:colId xmlns:a16="http://schemas.microsoft.com/office/drawing/2014/main" val="3923935514"/>
                    </a:ext>
                  </a:extLst>
                </a:gridCol>
              </a:tblGrid>
              <a:tr h="378606">
                <a:tc>
                  <a:txBody>
                    <a:bodyPr/>
                    <a:lstStyle/>
                    <a:p>
                      <a:pPr algn="ctr"/>
                      <a:r>
                        <a:rPr lang="en-US" sz="1400" b="1">
                          <a:solidFill>
                            <a:schemeClr val="bg1"/>
                          </a:solidFill>
                          <a:latin typeface="Arial" panose="020B0604020202020204" pitchFamily="34" charset="0"/>
                          <a:cs typeface="Arial" panose="020B0604020202020204" pitchFamily="34" charset="0"/>
                        </a:rPr>
                        <a:t>System Name</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Start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End</a:t>
                      </a:r>
                      <a:r>
                        <a:rPr lang="en-US" sz="1400" b="1" baseline="0">
                          <a:solidFill>
                            <a:schemeClr val="bg1"/>
                          </a:solidFill>
                          <a:latin typeface="Arial" panose="020B0604020202020204" pitchFamily="34" charset="0"/>
                          <a:cs typeface="Arial" panose="020B0604020202020204" pitchFamily="34" charset="0"/>
                        </a:rPr>
                        <a:t> Date</a:t>
                      </a:r>
                      <a:endParaRPr lang="en-US" sz="14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83305537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3621166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012369354"/>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126863429"/>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dirty="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630530313"/>
                  </a:ext>
                </a:extLst>
              </a:tr>
            </a:tbl>
          </a:graphicData>
        </a:graphic>
      </p:graphicFrame>
      <p:sp>
        <p:nvSpPr>
          <p:cNvPr id="4" name="Rectangle: Rounded Corners 3">
            <a:extLst>
              <a:ext uri="{FF2B5EF4-FFF2-40B4-BE49-F238E27FC236}">
                <a16:creationId xmlns:a16="http://schemas.microsoft.com/office/drawing/2014/main" id="{17C38053-4D07-44A6-8ABE-47EA3DFCCDE2}"/>
              </a:ext>
            </a:extLst>
          </p:cNvPr>
          <p:cNvSpPr/>
          <p:nvPr/>
        </p:nvSpPr>
        <p:spPr>
          <a:xfrm>
            <a:off x="2312217" y="5729876"/>
            <a:ext cx="3489665" cy="6360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Arial" panose="020B0604020202020204" pitchFamily="34" charset="0"/>
                <a:cs typeface="Arial" panose="020B0604020202020204" pitchFamily="34" charset="0"/>
              </a:rPr>
              <a:t>Persistent Pen Testing is key to having continuous CONMON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Risk Scale Summary</a:t>
            </a:r>
            <a:endParaRPr sz="3000" b="1"/>
          </a:p>
        </p:txBody>
      </p:sp>
      <p:graphicFrame>
        <p:nvGraphicFramePr>
          <p:cNvPr id="5" name="Google Shape;214;p15">
            <a:extLst>
              <a:ext uri="{FF2B5EF4-FFF2-40B4-BE49-F238E27FC236}">
                <a16:creationId xmlns:a16="http://schemas.microsoft.com/office/drawing/2014/main" id="{F5B83A86-DF37-75AC-587D-6ADAA371054D}"/>
              </a:ext>
            </a:extLst>
          </p:cNvPr>
          <p:cNvGraphicFramePr/>
          <p:nvPr>
            <p:extLst>
              <p:ext uri="{D42A27DB-BD31-4B8C-83A1-F6EECF244321}">
                <p14:modId xmlns:p14="http://schemas.microsoft.com/office/powerpoint/2010/main" val="3354829001"/>
              </p:ext>
            </p:extLst>
          </p:nvPr>
        </p:nvGraphicFramePr>
        <p:xfrm>
          <a:off x="1318547" y="2157133"/>
          <a:ext cx="6730944" cy="3786467"/>
        </p:xfrm>
        <a:graphic>
          <a:graphicData uri="http://schemas.openxmlformats.org/drawingml/2006/table">
            <a:tbl>
              <a:tblPr firstRow="1" bandRow="1">
                <a:noFill/>
              </a:tblPr>
              <a:tblGrid>
                <a:gridCol w="1044598">
                  <a:extLst>
                    <a:ext uri="{9D8B030D-6E8A-4147-A177-3AD203B41FA5}">
                      <a16:colId xmlns:a16="http://schemas.microsoft.com/office/drawing/2014/main" val="20000"/>
                    </a:ext>
                  </a:extLst>
                </a:gridCol>
                <a:gridCol w="1162408">
                  <a:extLst>
                    <a:ext uri="{9D8B030D-6E8A-4147-A177-3AD203B41FA5}">
                      <a16:colId xmlns:a16="http://schemas.microsoft.com/office/drawing/2014/main" val="20001"/>
                    </a:ext>
                  </a:extLst>
                </a:gridCol>
                <a:gridCol w="1099561">
                  <a:extLst>
                    <a:ext uri="{9D8B030D-6E8A-4147-A177-3AD203B41FA5}">
                      <a16:colId xmlns:a16="http://schemas.microsoft.com/office/drawing/2014/main" val="20002"/>
                    </a:ext>
                  </a:extLst>
                </a:gridCol>
                <a:gridCol w="1178109">
                  <a:extLst>
                    <a:ext uri="{9D8B030D-6E8A-4147-A177-3AD203B41FA5}">
                      <a16:colId xmlns:a16="http://schemas.microsoft.com/office/drawing/2014/main" val="20003"/>
                    </a:ext>
                  </a:extLst>
                </a:gridCol>
                <a:gridCol w="1130984">
                  <a:extLst>
                    <a:ext uri="{9D8B030D-6E8A-4147-A177-3AD203B41FA5}">
                      <a16:colId xmlns:a16="http://schemas.microsoft.com/office/drawing/2014/main" val="20004"/>
                    </a:ext>
                  </a:extLst>
                </a:gridCol>
                <a:gridCol w="1115284">
                  <a:extLst>
                    <a:ext uri="{9D8B030D-6E8A-4147-A177-3AD203B41FA5}">
                      <a16:colId xmlns:a16="http://schemas.microsoft.com/office/drawing/2014/main" val="20005"/>
                    </a:ext>
                  </a:extLst>
                </a:gridCol>
              </a:tblGrid>
              <a:tr h="397708">
                <a:tc>
                  <a:txBody>
                    <a:bodyPr/>
                    <a:lstStyle/>
                    <a:p>
                      <a:pPr marL="0" marR="0" lvl="0" indent="0" algn="l" rtl="0">
                        <a:lnSpc>
                          <a:spcPct val="100000"/>
                        </a:lnSpc>
                        <a:spcBef>
                          <a:spcPts val="0"/>
                        </a:spcBef>
                        <a:spcAft>
                          <a:spcPts val="0"/>
                        </a:spcAft>
                        <a:buClr>
                          <a:srgbClr val="000000"/>
                        </a:buClr>
                        <a:buSzPts val="1800"/>
                        <a:buFont typeface="Arial"/>
                        <a:buNone/>
                      </a:pPr>
                      <a:endParaRPr sz="1100" u="none" strike="noStrike" cap="none">
                        <a:latin typeface="Arial" panose="020B0604020202020204" pitchFamily="34" charset="0"/>
                        <a:cs typeface="Arial" panose="020B06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dirty="0">
                          <a:solidFill>
                            <a:srgbClr val="1D385B"/>
                          </a:solidFill>
                          <a:latin typeface="Arial" panose="020B0604020202020204" pitchFamily="34" charset="0"/>
                          <a:cs typeface="Arial" panose="020B0604020202020204" pitchFamily="34" charset="0"/>
                        </a:rPr>
                        <a:t>MODERATE</a:t>
                      </a:r>
                      <a:endParaRPr sz="1100" u="none" strike="noStrike" cap="none" dirty="0">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dirty="0">
                          <a:solidFill>
                            <a:srgbClr val="1D385B"/>
                          </a:solidFill>
                          <a:latin typeface="Arial" panose="020B0604020202020204" pitchFamily="34" charset="0"/>
                          <a:cs typeface="Arial" panose="020B0604020202020204" pitchFamily="34" charset="0"/>
                        </a:rPr>
                        <a:t>VERY HIGH</a:t>
                      </a:r>
                      <a:endParaRPr sz="1100" b="1" u="none" strike="noStrike" cap="none" dirty="0">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dirty="0">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dirty="0">
                          <a:solidFill>
                            <a:srgbClr val="A5A5A5"/>
                          </a:solidFill>
                          <a:latin typeface="Arial" panose="020B0604020202020204" pitchFamily="34" charset="0"/>
                          <a:cs typeface="Arial" panose="020B0604020202020204" pitchFamily="34" charset="0"/>
                        </a:rPr>
                        <a:t>Very Low</a:t>
                      </a:r>
                      <a:endParaRPr sz="1100" u="none" strike="noStrike" cap="none"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dirty="0">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MODERATE</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3"/>
                  </a:ext>
                </a:extLst>
              </a:tr>
              <a:tr h="678435">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i="0" u="none" strike="noStrike" cap="none">
                        <a:solidFill>
                          <a:schemeClr val="bg2">
                            <a:lumMod val="65000"/>
                            <a:lumOff val="35000"/>
                          </a:schemeClr>
                        </a:solidFill>
                        <a:latin typeface="Arial" panose="020B0604020202020204" pitchFamily="34" charset="0"/>
                        <a:ea typeface="Arial"/>
                        <a:cs typeface="Arial" panose="020B0604020202020204" pitchFamily="34" charset="0"/>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dirty="0">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dirty="0">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dirty="0">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dirty="0">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bl>
          </a:graphicData>
        </a:graphic>
      </p:graphicFrame>
      <p:sp>
        <p:nvSpPr>
          <p:cNvPr id="6" name="Google Shape;216;p15">
            <a:extLst>
              <a:ext uri="{FF2B5EF4-FFF2-40B4-BE49-F238E27FC236}">
                <a16:creationId xmlns:a16="http://schemas.microsoft.com/office/drawing/2014/main" id="{CDDA76DD-7BA9-5203-7457-06722B90F4FC}"/>
              </a:ext>
            </a:extLst>
          </p:cNvPr>
          <p:cNvSpPr/>
          <p:nvPr/>
        </p:nvSpPr>
        <p:spPr>
          <a:xfrm>
            <a:off x="203200" y="1431300"/>
            <a:ext cx="8712200" cy="5168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7" name="Google Shape;217;p15">
            <a:extLst>
              <a:ext uri="{FF2B5EF4-FFF2-40B4-BE49-F238E27FC236}">
                <a16:creationId xmlns:a16="http://schemas.microsoft.com/office/drawing/2014/main" id="{381D9243-48F8-A122-D19F-13B5BFAC9C0A}"/>
              </a:ext>
            </a:extLst>
          </p:cNvPr>
          <p:cNvSpPr txBox="1"/>
          <p:nvPr/>
        </p:nvSpPr>
        <p:spPr>
          <a:xfrm>
            <a:off x="3485000" y="1493147"/>
            <a:ext cx="292304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D385B"/>
                </a:solidFill>
                <a:latin typeface="Arial"/>
                <a:ea typeface="Arial"/>
                <a:cs typeface="Arial"/>
                <a:sym typeface="Arial"/>
              </a:rPr>
              <a:t>LEVEL OF IMPACT</a:t>
            </a:r>
            <a:endParaRPr sz="1400" b="0" i="0" u="none" strike="noStrike" cap="none">
              <a:solidFill>
                <a:srgbClr val="1D385B"/>
              </a:solidFill>
              <a:latin typeface="Arial"/>
              <a:ea typeface="Arial"/>
              <a:cs typeface="Arial"/>
              <a:sym typeface="Arial"/>
            </a:endParaRPr>
          </a:p>
        </p:txBody>
      </p:sp>
      <p:sp>
        <p:nvSpPr>
          <p:cNvPr id="3" name="Google Shape;218;p15">
            <a:extLst>
              <a:ext uri="{FF2B5EF4-FFF2-40B4-BE49-F238E27FC236}">
                <a16:creationId xmlns:a16="http://schemas.microsoft.com/office/drawing/2014/main" id="{7722CA5F-21BA-9EFF-4C20-D21891DFFD11}"/>
              </a:ext>
            </a:extLst>
          </p:cNvPr>
          <p:cNvSpPr txBox="1"/>
          <p:nvPr/>
        </p:nvSpPr>
        <p:spPr>
          <a:xfrm rot="5400000">
            <a:off x="-1216886" y="3744418"/>
            <a:ext cx="4164949" cy="5857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D385B"/>
                </a:solidFill>
                <a:latin typeface="Arial"/>
                <a:ea typeface="Arial"/>
                <a:cs typeface="Arial"/>
                <a:sym typeface="Arial"/>
              </a:rPr>
              <a:t>LIKELIHOOD</a:t>
            </a:r>
            <a:endParaRPr sz="1400" b="0" i="0" u="none" strike="noStrike" cap="none">
              <a:solidFill>
                <a:srgbClr val="1D385B"/>
              </a:solidFill>
              <a:latin typeface="Arial"/>
              <a:ea typeface="Arial"/>
              <a:cs typeface="Arial"/>
              <a:sym typeface="Arial"/>
            </a:endParaRPr>
          </a:p>
        </p:txBody>
      </p:sp>
      <p:sp>
        <p:nvSpPr>
          <p:cNvPr id="9" name="TextBox 8">
            <a:extLst>
              <a:ext uri="{FF2B5EF4-FFF2-40B4-BE49-F238E27FC236}">
                <a16:creationId xmlns:a16="http://schemas.microsoft.com/office/drawing/2014/main" id="{9E406CB0-D183-4681-91AE-287959DAD44B}"/>
              </a:ext>
            </a:extLst>
          </p:cNvPr>
          <p:cNvSpPr txBox="1"/>
          <p:nvPr/>
        </p:nvSpPr>
        <p:spPr>
          <a:xfrm>
            <a:off x="333976" y="1539317"/>
            <a:ext cx="2058316" cy="430887"/>
          </a:xfrm>
          <a:prstGeom prst="rect">
            <a:avLst/>
          </a:prstGeom>
          <a:noFill/>
          <a:ln w="38100">
            <a:solidFill>
              <a:schemeClr val="tx1"/>
            </a:solidFill>
          </a:ln>
        </p:spPr>
        <p:txBody>
          <a:bodyPr wrap="square" rtlCol="0">
            <a:spAutoFit/>
          </a:bodyPr>
          <a:lstStyle/>
          <a:p>
            <a:r>
              <a:rPr lang="en-US" sz="1100" b="1" i="0" u="none" strike="noStrike" cap="none">
                <a:solidFill>
                  <a:srgbClr val="1D385B"/>
                </a:solidFill>
                <a:latin typeface="Arial"/>
                <a:ea typeface="Arial"/>
                <a:cs typeface="Arial"/>
                <a:sym typeface="Arial"/>
              </a:rPr>
              <a:t>R1 – Initial Risk Level</a:t>
            </a:r>
          </a:p>
          <a:p>
            <a:r>
              <a:rPr lang="en-US" sz="1100" b="1" i="0" u="none" strike="noStrike" cap="none">
                <a:solidFill>
                  <a:srgbClr val="1D385B"/>
                </a:solidFill>
                <a:latin typeface="Arial"/>
                <a:ea typeface="Arial"/>
                <a:cs typeface="Arial"/>
                <a:sym typeface="Arial"/>
              </a:rPr>
              <a:t>R1* – Residual Risk Level</a:t>
            </a:r>
            <a:endParaRPr lang="en-US" sz="1600">
              <a:solidFill>
                <a:srgbClr val="1D385B"/>
              </a:solidFill>
            </a:endParaRPr>
          </a:p>
        </p:txBody>
      </p:sp>
      <p:sp>
        <p:nvSpPr>
          <p:cNvPr id="4" name="Google Shape;219;p15">
            <a:extLst>
              <a:ext uri="{FF2B5EF4-FFF2-40B4-BE49-F238E27FC236}">
                <a16:creationId xmlns:a16="http://schemas.microsoft.com/office/drawing/2014/main" id="{3A2589F8-2E06-E801-A335-8FAB2552140B}"/>
              </a:ext>
            </a:extLst>
          </p:cNvPr>
          <p:cNvSpPr txBox="1"/>
          <p:nvPr/>
        </p:nvSpPr>
        <p:spPr>
          <a:xfrm>
            <a:off x="4572000" y="3620659"/>
            <a:ext cx="66593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R2*</a:t>
            </a:r>
            <a:endParaRPr sz="1400" b="0" i="0" u="none" strike="noStrike" cap="none">
              <a:solidFill>
                <a:schemeClr val="bg2"/>
              </a:solidFill>
              <a:latin typeface="Arial"/>
              <a:ea typeface="Arial"/>
              <a:cs typeface="Arial"/>
              <a:sym typeface="Arial"/>
            </a:endParaRPr>
          </a:p>
        </p:txBody>
      </p:sp>
      <p:sp>
        <p:nvSpPr>
          <p:cNvPr id="10" name="Google Shape;219;p15">
            <a:extLst>
              <a:ext uri="{FF2B5EF4-FFF2-40B4-BE49-F238E27FC236}">
                <a16:creationId xmlns:a16="http://schemas.microsoft.com/office/drawing/2014/main" id="{97E5C7C6-C6EA-CF1E-E2F3-11CFE03D41C2}"/>
              </a:ext>
            </a:extLst>
          </p:cNvPr>
          <p:cNvSpPr txBox="1"/>
          <p:nvPr/>
        </p:nvSpPr>
        <p:spPr>
          <a:xfrm>
            <a:off x="5755032" y="3620658"/>
            <a:ext cx="52873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R2</a:t>
            </a:r>
            <a:endParaRPr sz="1400" b="0" i="0" u="none" strike="noStrike" cap="none">
              <a:solidFill>
                <a:schemeClr val="bg2"/>
              </a:solidFill>
              <a:latin typeface="Arial"/>
              <a:ea typeface="Arial"/>
              <a:cs typeface="Arial"/>
              <a:sym typeface="Arial"/>
            </a:endParaRPr>
          </a:p>
        </p:txBody>
      </p:sp>
      <p:pic>
        <p:nvPicPr>
          <p:cNvPr id="11" name="Graphic 10" descr="Line arrow: Straight with solid fill">
            <a:extLst>
              <a:ext uri="{FF2B5EF4-FFF2-40B4-BE49-F238E27FC236}">
                <a16:creationId xmlns:a16="http://schemas.microsoft.com/office/drawing/2014/main" id="{C8445627-A95D-D009-1679-C5B684A759E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2518" y="3413321"/>
            <a:ext cx="665935" cy="818323"/>
          </a:xfrm>
          <a:prstGeom prst="rect">
            <a:avLst/>
          </a:prstGeom>
        </p:spPr>
      </p:pic>
      <p:sp>
        <p:nvSpPr>
          <p:cNvPr id="13" name="Google Shape;220;p15">
            <a:extLst>
              <a:ext uri="{FF2B5EF4-FFF2-40B4-BE49-F238E27FC236}">
                <a16:creationId xmlns:a16="http://schemas.microsoft.com/office/drawing/2014/main" id="{427184A0-DF83-3667-4584-19A17DD887FF}"/>
              </a:ext>
            </a:extLst>
          </p:cNvPr>
          <p:cNvSpPr txBox="1"/>
          <p:nvPr/>
        </p:nvSpPr>
        <p:spPr>
          <a:xfrm>
            <a:off x="3441074" y="4989387"/>
            <a:ext cx="58807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R1*</a:t>
            </a:r>
            <a:endParaRPr sz="1400" b="0" i="0" u="none" strike="noStrike" cap="none">
              <a:solidFill>
                <a:schemeClr val="bg2"/>
              </a:solidFill>
              <a:latin typeface="Arial"/>
              <a:ea typeface="Arial"/>
              <a:cs typeface="Arial"/>
              <a:sym typeface="Arial"/>
            </a:endParaRPr>
          </a:p>
        </p:txBody>
      </p:sp>
      <p:sp>
        <p:nvSpPr>
          <p:cNvPr id="14" name="Google Shape;221;p15">
            <a:extLst>
              <a:ext uri="{FF2B5EF4-FFF2-40B4-BE49-F238E27FC236}">
                <a16:creationId xmlns:a16="http://schemas.microsoft.com/office/drawing/2014/main" id="{0BA3CC16-F8DE-7856-A721-3B7525AAAF49}"/>
              </a:ext>
            </a:extLst>
          </p:cNvPr>
          <p:cNvSpPr txBox="1"/>
          <p:nvPr/>
        </p:nvSpPr>
        <p:spPr>
          <a:xfrm>
            <a:off x="4555258" y="4989386"/>
            <a:ext cx="60357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R3*</a:t>
            </a:r>
            <a:endParaRPr sz="1400" b="0" i="0" u="none" strike="noStrike" cap="none">
              <a:solidFill>
                <a:schemeClr val="bg2"/>
              </a:solidFill>
              <a:latin typeface="Arial"/>
              <a:ea typeface="Arial"/>
              <a:cs typeface="Arial"/>
              <a:sym typeface="Arial"/>
            </a:endParaRPr>
          </a:p>
        </p:txBody>
      </p:sp>
      <p:sp>
        <p:nvSpPr>
          <p:cNvPr id="16" name="Google Shape;220;p15">
            <a:extLst>
              <a:ext uri="{FF2B5EF4-FFF2-40B4-BE49-F238E27FC236}">
                <a16:creationId xmlns:a16="http://schemas.microsoft.com/office/drawing/2014/main" id="{CA29495C-E60A-DF1E-B7CE-D7B47EFC9B97}"/>
              </a:ext>
            </a:extLst>
          </p:cNvPr>
          <p:cNvSpPr txBox="1"/>
          <p:nvPr/>
        </p:nvSpPr>
        <p:spPr>
          <a:xfrm>
            <a:off x="4575332" y="4286413"/>
            <a:ext cx="58807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R1</a:t>
            </a:r>
            <a:endParaRPr sz="1400" b="0" i="0" u="none" strike="noStrike" cap="none">
              <a:solidFill>
                <a:schemeClr val="bg2"/>
              </a:solidFill>
              <a:latin typeface="Arial"/>
              <a:ea typeface="Arial"/>
              <a:cs typeface="Arial"/>
              <a:sym typeface="Arial"/>
            </a:endParaRPr>
          </a:p>
        </p:txBody>
      </p:sp>
      <p:sp>
        <p:nvSpPr>
          <p:cNvPr id="17" name="Google Shape;221;p15">
            <a:extLst>
              <a:ext uri="{FF2B5EF4-FFF2-40B4-BE49-F238E27FC236}">
                <a16:creationId xmlns:a16="http://schemas.microsoft.com/office/drawing/2014/main" id="{1BE77F91-6D2C-2F96-EA6E-13A39C6FFE74}"/>
              </a:ext>
            </a:extLst>
          </p:cNvPr>
          <p:cNvSpPr txBox="1"/>
          <p:nvPr/>
        </p:nvSpPr>
        <p:spPr>
          <a:xfrm>
            <a:off x="5755032" y="4286412"/>
            <a:ext cx="56615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R3</a:t>
            </a:r>
            <a:endParaRPr sz="1400" b="0" i="0" u="none" strike="noStrike" cap="none">
              <a:solidFill>
                <a:schemeClr val="bg2"/>
              </a:solidFill>
              <a:latin typeface="Arial"/>
              <a:ea typeface="Arial"/>
              <a:cs typeface="Arial"/>
              <a:sym typeface="Arial"/>
            </a:endParaRPr>
          </a:p>
        </p:txBody>
      </p:sp>
      <p:pic>
        <p:nvPicPr>
          <p:cNvPr id="18" name="Graphic 17" descr="Line arrow: Straight with solid fill">
            <a:extLst>
              <a:ext uri="{FF2B5EF4-FFF2-40B4-BE49-F238E27FC236}">
                <a16:creationId xmlns:a16="http://schemas.microsoft.com/office/drawing/2014/main" id="{5A7A2C38-4E30-7083-7AEE-F68F6211B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199089">
            <a:off x="3823008" y="4374616"/>
            <a:ext cx="913023" cy="818322"/>
          </a:xfrm>
          <a:prstGeom prst="rect">
            <a:avLst/>
          </a:prstGeom>
        </p:spPr>
      </p:pic>
      <p:pic>
        <p:nvPicPr>
          <p:cNvPr id="19" name="Picture 18">
            <a:extLst>
              <a:ext uri="{FF2B5EF4-FFF2-40B4-BE49-F238E27FC236}">
                <a16:creationId xmlns:a16="http://schemas.microsoft.com/office/drawing/2014/main" id="{23E202CA-CC38-FAD1-D9DF-086D738D17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360352">
            <a:off x="4930500" y="4399307"/>
            <a:ext cx="960946" cy="820027"/>
          </a:xfrm>
          <a:prstGeom prst="rect">
            <a:avLst/>
          </a:prstGeom>
        </p:spPr>
      </p:pic>
      <p:sp>
        <p:nvSpPr>
          <p:cNvPr id="2" name="TextBox 1">
            <a:extLst>
              <a:ext uri="{FF2B5EF4-FFF2-40B4-BE49-F238E27FC236}">
                <a16:creationId xmlns:a16="http://schemas.microsoft.com/office/drawing/2014/main" id="{F1583B3D-920D-8E1E-94A3-F060E819E8FA}"/>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dirty="0">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Risk Analysis Report</a:t>
            </a:r>
            <a:endParaRPr sz="3000" b="1"/>
          </a:p>
        </p:txBody>
      </p:sp>
      <p:graphicFrame>
        <p:nvGraphicFramePr>
          <p:cNvPr id="3" name="Google Shape;232;p16">
            <a:extLst>
              <a:ext uri="{FF2B5EF4-FFF2-40B4-BE49-F238E27FC236}">
                <a16:creationId xmlns:a16="http://schemas.microsoft.com/office/drawing/2014/main" id="{1A741B1B-4C37-83FE-859A-40455232F236}"/>
              </a:ext>
            </a:extLst>
          </p:cNvPr>
          <p:cNvGraphicFramePr/>
          <p:nvPr>
            <p:extLst>
              <p:ext uri="{D42A27DB-BD31-4B8C-83A1-F6EECF244321}">
                <p14:modId xmlns:p14="http://schemas.microsoft.com/office/powerpoint/2010/main" val="3092514620"/>
              </p:ext>
            </p:extLst>
          </p:nvPr>
        </p:nvGraphicFramePr>
        <p:xfrm>
          <a:off x="636539" y="1508760"/>
          <a:ext cx="7870923" cy="4489354"/>
        </p:xfrm>
        <a:graphic>
          <a:graphicData uri="http://schemas.openxmlformats.org/drawingml/2006/table">
            <a:tbl>
              <a:tblPr firstRow="1" bandRow="1">
                <a:tableStyleId>{3C2FFA5D-87B4-456A-9821-1D502468CF0F}</a:tableStyleId>
              </a:tblPr>
              <a:tblGrid>
                <a:gridCol w="639629">
                  <a:extLst>
                    <a:ext uri="{9D8B030D-6E8A-4147-A177-3AD203B41FA5}">
                      <a16:colId xmlns:a16="http://schemas.microsoft.com/office/drawing/2014/main" val="20000"/>
                    </a:ext>
                  </a:extLst>
                </a:gridCol>
                <a:gridCol w="2686858">
                  <a:extLst>
                    <a:ext uri="{9D8B030D-6E8A-4147-A177-3AD203B41FA5}">
                      <a16:colId xmlns:a16="http://schemas.microsoft.com/office/drawing/2014/main" val="20001"/>
                    </a:ext>
                  </a:extLst>
                </a:gridCol>
                <a:gridCol w="3206038">
                  <a:extLst>
                    <a:ext uri="{9D8B030D-6E8A-4147-A177-3AD203B41FA5}">
                      <a16:colId xmlns:a16="http://schemas.microsoft.com/office/drawing/2014/main" val="20003"/>
                    </a:ext>
                  </a:extLst>
                </a:gridCol>
                <a:gridCol w="1338398">
                  <a:extLst>
                    <a:ext uri="{9D8B030D-6E8A-4147-A177-3AD203B41FA5}">
                      <a16:colId xmlns:a16="http://schemas.microsoft.com/office/drawing/2014/main" val="20004"/>
                    </a:ext>
                  </a:extLst>
                </a:gridCol>
              </a:tblGrid>
              <a:tr h="50093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Risk #</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1"/>
                          </a:solidFill>
                          <a:latin typeface="Arial" panose="020B0604020202020204" pitchFamily="34" charset="0"/>
                          <a:cs typeface="Arial" panose="020B0604020202020204" pitchFamily="34" charset="0"/>
                        </a:rPr>
                        <a:t>R1</a:t>
                      </a:r>
                      <a:endParaRPr sz="1200" i="0"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Area  of Concern</a:t>
                      </a: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bg1"/>
                          </a:solidFill>
                          <a:latin typeface="Arial" panose="020B0604020202020204" pitchFamily="34" charset="0"/>
                          <a:cs typeface="Arial" panose="020B0604020202020204" pitchFamily="34" charset="0"/>
                        </a:rPr>
                        <a:t>(xxx)</a:t>
                      </a: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Mechanisms</a:t>
                      </a: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bg1"/>
                          </a:solidFill>
                          <a:latin typeface="Arial" panose="020B0604020202020204" pitchFamily="34" charset="0"/>
                          <a:cs typeface="Arial" panose="020B0604020202020204" pitchFamily="34" charset="0"/>
                        </a:rPr>
                        <a:t>(xxx)</a:t>
                      </a: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Arial" panose="020B0604020202020204" pitchFamily="34" charset="0"/>
                          <a:cs typeface="Arial" panose="020B0604020202020204" pitchFamily="34" charset="0"/>
                        </a:rPr>
                        <a:t>Initial Risk Level</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2"/>
                          </a:solidFill>
                          <a:latin typeface="Arial" panose="020B0604020202020204" pitchFamily="34" charset="0"/>
                          <a:cs typeface="Arial" panose="020B0604020202020204" pitchFamily="34" charset="0"/>
                        </a:rPr>
                        <a:t>(xxx)</a:t>
                      </a:r>
                      <a:endParaRPr sz="1200" i="0" u="none" strike="noStrike" cap="none">
                        <a:solidFill>
                          <a:schemeClr val="bg2"/>
                        </a:solidFill>
                        <a:latin typeface="Arial" panose="020B0604020202020204" pitchFamily="34" charset="0"/>
                        <a:cs typeface="Arial" panose="020B0604020202020204" pitchFamily="34" charset="0"/>
                      </a:endParaRPr>
                    </a:p>
                  </a:txBody>
                  <a:tcPr marL="91450" marR="91450" marT="45725" marB="45725" anchor="ctr">
                    <a:lnL w="12700" cap="flat" cmpd="sng" algn="ctr">
                      <a:solidFill>
                        <a:schemeClr val="bg1"/>
                      </a:solidFill>
                      <a:prstDash val="solid"/>
                      <a:round/>
                      <a:headEnd type="none" w="med" len="med"/>
                      <a:tailEnd type="none" w="med" len="med"/>
                    </a:lnL>
                    <a:solidFill>
                      <a:srgbClr val="FFFF00"/>
                    </a:solidFill>
                  </a:tcPr>
                </a:tc>
                <a:extLst>
                  <a:ext uri="{0D108BD9-81ED-4DB2-BD59-A6C34878D82A}">
                    <a16:rowId xmlns:a16="http://schemas.microsoft.com/office/drawing/2014/main" val="10000"/>
                  </a:ext>
                </a:extLst>
              </a:tr>
              <a:tr h="275541">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Threat: </a:t>
                      </a:r>
                      <a:r>
                        <a:rPr lang="en-US" sz="1200" b="1" i="0" u="none" strike="noStrike" cap="none">
                          <a:solidFill>
                            <a:srgbClr val="00B0F0"/>
                          </a:solidFill>
                          <a:latin typeface="Arial" panose="020B0604020202020204" pitchFamily="34" charset="0"/>
                          <a:cs typeface="Arial" panose="020B0604020202020204" pitchFamily="34" charset="0"/>
                        </a:rPr>
                        <a:t>&lt;Describe the specific threat/threats that can potentially exploit this vulnerability.&gt;</a:t>
                      </a:r>
                      <a:endParaRPr lang="en-US" sz="1200" b="0" i="0" u="none" strike="noStrike" cap="none">
                        <a:solidFill>
                          <a:srgbClr val="00B0F0"/>
                        </a:solidFill>
                        <a:latin typeface="Arial" panose="020B0604020202020204" pitchFamily="34" charset="0"/>
                        <a:ea typeface="Helvetica Neue"/>
                        <a:cs typeface="Arial" panose="020B0604020202020204" pitchFamily="34" charset="0"/>
                        <a:sym typeface="Helvetica Neue"/>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554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Vulnerability: </a:t>
                      </a:r>
                      <a:r>
                        <a:rPr lang="en-US" sz="1200" b="1" i="0" u="none" strike="noStrike" cap="none">
                          <a:solidFill>
                            <a:srgbClr val="00B0F0"/>
                          </a:solidFill>
                          <a:latin typeface="Arial" panose="020B0604020202020204" pitchFamily="34" charset="0"/>
                          <a:cs typeface="Arial" panose="020B0604020202020204" pitchFamily="34" charset="0"/>
                        </a:rPr>
                        <a:t>&lt;Describe the vulnerability.&gt;</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3212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Likelihood: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&lt;</a:t>
                      </a:r>
                      <a:r>
                        <a:rPr lang="en-US" sz="1200" b="1" u="none" strike="noStrike" cap="none">
                          <a:solidFill>
                            <a:srgbClr val="00B0F0"/>
                          </a:solidFill>
                          <a:latin typeface="Arial" panose="020B0604020202020204" pitchFamily="34" charset="0"/>
                          <a:cs typeface="Arial" panose="020B0604020202020204" pitchFamily="34" charset="0"/>
                        </a:rPr>
                        <a:t>What is the likelihood?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Describe the likelihood of the vulnerability being exploited.  </a:t>
                      </a:r>
                      <a:br>
                        <a:rPr lang="en-US" sz="1200" b="1" u="none" strike="noStrike" cap="none">
                          <a:solidFill>
                            <a:srgbClr val="00B0F0"/>
                          </a:solidFill>
                          <a:latin typeface="Arial" panose="020B0604020202020204" pitchFamily="34" charset="0"/>
                          <a:ea typeface="Arial"/>
                          <a:cs typeface="Arial" panose="020B0604020202020204" pitchFamily="34" charset="0"/>
                          <a:sym typeface="Arial"/>
                        </a:rPr>
                      </a:b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Use means and opportunity.&gt; </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20096">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Impact: </a:t>
                      </a:r>
                      <a:r>
                        <a:rPr lang="en-US" sz="1200" b="1" u="none" strike="noStrike" cap="none">
                          <a:solidFill>
                            <a:srgbClr val="00B0F0"/>
                          </a:solidFill>
                          <a:latin typeface="Arial" panose="020B0604020202020204" pitchFamily="34" charset="0"/>
                          <a:cs typeface="Arial" panose="020B0604020202020204" pitchFamily="34" charset="0"/>
                        </a:rPr>
                        <a:t>&lt;What is the impact? Describe the impact of the vulnerability being exploited.  Use criticality and impact.&gt;</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5384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Mitigations In Place: </a:t>
                      </a:r>
                      <a:r>
                        <a:rPr lang="en-US" sz="1200" b="1" i="0" u="none" strike="noStrike" cap="none">
                          <a:solidFill>
                            <a:srgbClr val="00B0F0"/>
                          </a:solidFill>
                          <a:latin typeface="Arial" panose="020B0604020202020204" pitchFamily="34" charset="0"/>
                          <a:cs typeface="Arial" panose="020B0604020202020204" pitchFamily="34" charset="0"/>
                        </a:rPr>
                        <a:t>&lt;Describe the mitigations already in place.&gt;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59346">
                <a:tc gridSpan="4">
                  <a:txBody>
                    <a:bodyPr/>
                    <a:lstStyle/>
                    <a:p>
                      <a:pPr marL="0" marR="0" lvl="0" indent="0" algn="ctr" rtl="0">
                        <a:lnSpc>
                          <a:spcPct val="100000"/>
                        </a:lnSpc>
                        <a:spcBef>
                          <a:spcPts val="0"/>
                        </a:spcBef>
                        <a:spcAft>
                          <a:spcPts val="0"/>
                        </a:spcAft>
                        <a:buClr>
                          <a:srgbClr val="16165C"/>
                        </a:buClr>
                        <a:buSzPts val="1000"/>
                        <a:buFont typeface="Arial"/>
                        <a:buNone/>
                      </a:pPr>
                      <a:r>
                        <a:rPr lang="en-US" sz="1200" b="1" i="0" u="none" strike="noStrike" cap="none">
                          <a:solidFill>
                            <a:schemeClr val="bg1"/>
                          </a:solidFill>
                          <a:latin typeface="Arial" panose="020B0604020202020204" pitchFamily="34" charset="0"/>
                          <a:cs typeface="Arial" panose="020B0604020202020204" pitchFamily="34" charset="0"/>
                          <a:sym typeface="Arial"/>
                        </a:rPr>
                        <a:t>ADDITIONAL MEASURES APPLIED TO THE SYSTEM</a:t>
                      </a:r>
                      <a:endParaRPr sz="1200" i="0"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solidFill>
                      <a:srgbClr val="1D385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53844">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sym typeface="Arial"/>
                        </a:rPr>
                        <a:t>Countermeasures Added: </a:t>
                      </a:r>
                      <a:r>
                        <a:rPr lang="en-US" sz="1200" b="1" i="0" u="none" strike="noStrike" cap="none">
                          <a:solidFill>
                            <a:srgbClr val="00B0F0"/>
                          </a:solidFill>
                          <a:latin typeface="Arial" panose="020B0604020202020204" pitchFamily="34" charset="0"/>
                          <a:ea typeface="Arial"/>
                          <a:cs typeface="Arial" panose="020B0604020202020204" pitchFamily="34" charset="0"/>
                          <a:sym typeface="Arial"/>
                        </a:rPr>
                        <a:t>&lt;Describe additional mitigations to lower the likelihood or impact of this vulnerability being exploited.&gt;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86257">
                <a:tc gridSpan="3">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Residual Risk: </a:t>
                      </a:r>
                      <a:r>
                        <a:rPr lang="en-US" sz="1200" b="1" i="0" u="none" strike="noStrike" cap="none">
                          <a:solidFill>
                            <a:srgbClr val="00B0F0"/>
                          </a:solidFill>
                          <a:latin typeface="Arial" panose="020B0604020202020204" pitchFamily="34" charset="0"/>
                          <a:cs typeface="Arial" panose="020B0604020202020204" pitchFamily="34" charset="0"/>
                        </a:rPr>
                        <a:t>&lt;If mitigations in place and or added countermeasures lowered the likelihood or impact, then the residual risk level could be lowered.&gt; </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2"/>
                          </a:solidFill>
                          <a:latin typeface="Arial" panose="020B0604020202020204" pitchFamily="34" charset="0"/>
                          <a:cs typeface="Arial" panose="020B0604020202020204" pitchFamily="34" charset="0"/>
                        </a:rPr>
                        <a:t>Residual Risk</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2"/>
                          </a:solidFill>
                          <a:latin typeface="Arial" panose="020B0604020202020204" pitchFamily="34" charset="0"/>
                          <a:cs typeface="Arial" panose="020B0604020202020204" pitchFamily="34" charset="0"/>
                        </a:rPr>
                        <a:t>(xxx)</a:t>
                      </a:r>
                      <a:endParaRPr sz="1200" i="0" u="none" strike="noStrike" cap="none">
                        <a:solidFill>
                          <a:schemeClr val="bg2"/>
                        </a:solidFill>
                        <a:latin typeface="Arial" panose="020B0604020202020204" pitchFamily="34" charset="0"/>
                        <a:cs typeface="Arial" panose="020B0604020202020204" pitchFamily="34" charset="0"/>
                      </a:endParaRPr>
                    </a:p>
                  </a:txBody>
                  <a:tcPr marL="91450" marR="91450" marT="45725" marB="45725" anchor="ctr">
                    <a:solidFill>
                      <a:srgbClr val="92D050"/>
                    </a:solidFill>
                  </a:tcPr>
                </a:tc>
                <a:extLst>
                  <a:ext uri="{0D108BD9-81ED-4DB2-BD59-A6C34878D82A}">
                    <a16:rowId xmlns:a16="http://schemas.microsoft.com/office/drawing/2014/main" val="10008"/>
                  </a:ext>
                </a:extLst>
              </a:tr>
              <a:tr h="47432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Additional Countermeasures Suggested: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&lt;What further actions will be taken to reduce likelihood/impact in the future?&gt;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sz="3000"/>
              <a:t>Mitigating Factors</a:t>
            </a:r>
            <a:endParaRPr sz="3000"/>
          </a:p>
        </p:txBody>
      </p:sp>
      <p:sp>
        <p:nvSpPr>
          <p:cNvPr id="2" name="Content Placeholder 1">
            <a:extLst>
              <a:ext uri="{FF2B5EF4-FFF2-40B4-BE49-F238E27FC236}">
                <a16:creationId xmlns:a16="http://schemas.microsoft.com/office/drawing/2014/main" id="{D995B8F2-5B36-6AEE-680F-E4E7C72CF0D5}"/>
              </a:ext>
            </a:extLst>
          </p:cNvPr>
          <p:cNvSpPr>
            <a:spLocks noGrp="1"/>
          </p:cNvSpPr>
          <p:nvPr>
            <p:ph idx="1"/>
          </p:nvPr>
        </p:nvSpPr>
        <p:spPr/>
        <p:txBody>
          <a:bodyPr>
            <a:normAutofit/>
          </a:bodyPr>
          <a:lstStyle/>
          <a:p>
            <a:pPr>
              <a:lnSpc>
                <a:spcPct val="100000"/>
              </a:lnSpc>
              <a:spcBef>
                <a:spcPts val="0"/>
              </a:spcBef>
            </a:pPr>
            <a:r>
              <a:rPr lang="en-US" sz="1400" b="1"/>
              <a:t>Mitigating factors that reduce finding/risk: </a:t>
            </a:r>
          </a:p>
          <a:p>
            <a:pPr lvl="1">
              <a:lnSpc>
                <a:spcPct val="100000"/>
              </a:lnSpc>
              <a:spcBef>
                <a:spcPts val="0"/>
              </a:spcBef>
            </a:pPr>
            <a:r>
              <a:rPr lang="en-US" sz="1400" b="1">
                <a:solidFill>
                  <a:srgbClr val="00B0F0"/>
                </a:solidFill>
              </a:rPr>
              <a:t>&lt;Describe operational, management, and technical findings.&gt;</a:t>
            </a:r>
          </a:p>
          <a:p>
            <a:pPr lvl="2">
              <a:lnSpc>
                <a:spcPct val="100000"/>
              </a:lnSpc>
              <a:spcBef>
                <a:spcPts val="0"/>
              </a:spcBef>
            </a:pPr>
            <a:r>
              <a:rPr lang="en-US" sz="1400" b="1">
                <a:solidFill>
                  <a:srgbClr val="00B0F0"/>
                </a:solidFill>
              </a:rPr>
              <a:t>Standalone with limited access.</a:t>
            </a:r>
          </a:p>
          <a:p>
            <a:pPr lvl="2">
              <a:lnSpc>
                <a:spcPct val="100000"/>
              </a:lnSpc>
              <a:spcBef>
                <a:spcPts val="0"/>
              </a:spcBef>
            </a:pPr>
            <a:r>
              <a:rPr lang="en-US" sz="1400" b="1">
                <a:solidFill>
                  <a:srgbClr val="00B0F0"/>
                </a:solidFill>
              </a:rPr>
              <a:t>Armed guards providing 24x7 physical protection.</a:t>
            </a:r>
          </a:p>
          <a:p>
            <a:pPr lvl="2">
              <a:lnSpc>
                <a:spcPct val="100000"/>
              </a:lnSpc>
              <a:spcBef>
                <a:spcPts val="0"/>
              </a:spcBef>
            </a:pPr>
            <a:r>
              <a:rPr lang="en-US" sz="1400" b="1">
                <a:solidFill>
                  <a:srgbClr val="00B0F0"/>
                </a:solidFill>
              </a:rPr>
              <a:t>CD/DVD media is scanned and approved by IAO prior to being introduced to system.</a:t>
            </a:r>
          </a:p>
          <a:p>
            <a:pPr lvl="2">
              <a:lnSpc>
                <a:spcPct val="100000"/>
              </a:lnSpc>
              <a:spcBef>
                <a:spcPts val="0"/>
              </a:spcBef>
            </a:pPr>
            <a:r>
              <a:rPr lang="en-US" sz="1400" b="1">
                <a:solidFill>
                  <a:srgbClr val="00B0F0"/>
                </a:solidFill>
              </a:rPr>
              <a:t>Users are trained regularly and are aware of impact if unauthorized media is introduced to system – only IAO is allowed to introduce media.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F21A7-F02E-98FC-92C7-CC6C890180F2}"/>
              </a:ext>
            </a:extLst>
          </p:cNvPr>
          <p:cNvSpPr>
            <a:spLocks noGrp="1"/>
          </p:cNvSpPr>
          <p:nvPr>
            <p:ph type="title"/>
          </p:nvPr>
        </p:nvSpPr>
        <p:spPr>
          <a:xfrm>
            <a:off x="1070304" y="297267"/>
            <a:ext cx="6771369" cy="615258"/>
          </a:xfrm>
        </p:spPr>
        <p:txBody>
          <a:bodyPr/>
          <a:lstStyle/>
          <a:p>
            <a:r>
              <a:rPr lang="en-US" dirty="0"/>
              <a:t>Summary</a:t>
            </a:r>
          </a:p>
        </p:txBody>
      </p:sp>
      <p:sp>
        <p:nvSpPr>
          <p:cNvPr id="4" name="Content Placeholder 3">
            <a:extLst>
              <a:ext uri="{FF2B5EF4-FFF2-40B4-BE49-F238E27FC236}">
                <a16:creationId xmlns:a16="http://schemas.microsoft.com/office/drawing/2014/main" id="{7D58FE40-F806-A802-5A31-26C161D9464A}"/>
              </a:ext>
            </a:extLst>
          </p:cNvPr>
          <p:cNvSpPr>
            <a:spLocks noGrp="1"/>
          </p:cNvSpPr>
          <p:nvPr>
            <p:ph idx="1"/>
          </p:nvPr>
        </p:nvSpPr>
        <p:spPr/>
        <p:txBody>
          <a:bodyPr vert="horz" lIns="91440" tIns="45720" rIns="91440" bIns="45720" rtlCol="0" anchor="t">
            <a:normAutofit/>
          </a:bodyPr>
          <a:lstStyle/>
          <a:p>
            <a:r>
              <a:rPr lang="en-US" sz="1400" b="1" dirty="0">
                <a:solidFill>
                  <a:srgbClr val="00B0F0"/>
                </a:solidFill>
                <a:latin typeface="Arial"/>
                <a:cs typeface="Arial"/>
              </a:rPr>
              <a:t>&lt;The CRA provides this summary to the AO for validation of </a:t>
            </a:r>
            <a:r>
              <a:rPr lang="en-US" sz="1400" b="1" dirty="0">
                <a:solidFill>
                  <a:srgbClr val="00B0F0"/>
                </a:solidFill>
                <a:effectLst/>
                <a:latin typeface="Arial"/>
                <a:ea typeface="Calibri" panose="020F0502020204030204" pitchFamily="34" charset="0"/>
                <a:cs typeface="Arial"/>
              </a:rPr>
              <a:t>risk recommendation</a:t>
            </a:r>
            <a:r>
              <a:rPr lang="en-US" sz="1400" b="1" dirty="0">
                <a:solidFill>
                  <a:srgbClr val="00B0F0"/>
                </a:solidFill>
                <a:latin typeface="Arial"/>
                <a:cs typeface="Arial"/>
              </a:rPr>
              <a:t>.&gt;</a:t>
            </a:r>
            <a:endParaRPr lang="en-US" sz="1400" dirty="0">
              <a:latin typeface="Arial"/>
              <a:cs typeface="Arial"/>
            </a:endParaRPr>
          </a:p>
        </p:txBody>
      </p:sp>
    </p:spTree>
    <p:extLst>
      <p:ext uri="{BB962C8B-B14F-4D97-AF65-F5344CB8AC3E}">
        <p14:creationId xmlns:p14="http://schemas.microsoft.com/office/powerpoint/2010/main" val="3356005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400"/>
              <a:buNone/>
            </a:pPr>
            <a:r>
              <a:rPr lang="en-US"/>
              <a:t>Back-Up Slides</a:t>
            </a:r>
            <a:endParaRPr/>
          </a:p>
        </p:txBody>
      </p:sp>
      <p:sp>
        <p:nvSpPr>
          <p:cNvPr id="344" name="Google Shape;344;p36"/>
          <p:cNvSpPr txBox="1">
            <a:spLocks noGrp="1"/>
          </p:cNvSpPr>
          <p:nvPr>
            <p:ph type="body" sz="quarter" idx="21"/>
          </p:nvPr>
        </p:nvSpPr>
        <p:spPr>
          <a:prstGeom prst="rect">
            <a:avLst/>
          </a:prstGeom>
          <a:noFill/>
          <a:ln>
            <a:noFill/>
          </a:ln>
        </p:spPr>
        <p:txBody>
          <a:bodyPr spcFirstLastPara="1" wrap="square" lIns="91425" tIns="45700" rIns="91425" bIns="45700" anchor="b" anchorCtr="0">
            <a:noAutofit/>
          </a:bodyPr>
          <a:lstStyle/>
          <a:p>
            <a:pPr marL="457200" lvl="1" indent="0" algn="l" rtl="0">
              <a:lnSpc>
                <a:spcPct val="100000"/>
              </a:lnSpc>
              <a:spcBef>
                <a:spcPts val="0"/>
              </a:spcBef>
              <a:spcAft>
                <a:spcPts val="0"/>
              </a:spcAft>
              <a:buSzPts val="1440"/>
              <a:buNone/>
            </a:pPr>
            <a:endParaRPr/>
          </a:p>
          <a:p>
            <a:pPr marL="0" lvl="0" indent="0" algn="l" rtl="0">
              <a:lnSpc>
                <a:spcPct val="100000"/>
              </a:lnSpc>
              <a:spcBef>
                <a:spcPts val="400"/>
              </a:spcBef>
              <a:spcAft>
                <a:spcPts val="0"/>
              </a:spcAft>
              <a:buSzPts val="1600"/>
              <a:buNone/>
            </a:pPr>
            <a:endParaRPr/>
          </a:p>
          <a:p>
            <a:pPr marL="0" lvl="0" indent="0" algn="l" rtl="0">
              <a:lnSpc>
                <a:spcPct val="100000"/>
              </a:lnSpc>
              <a:spcBef>
                <a:spcPts val="400"/>
              </a:spcBef>
              <a:spcAft>
                <a:spcPts val="0"/>
              </a:spcAft>
              <a:buSzPts val="1600"/>
              <a:buNone/>
            </a:pPr>
            <a:endParaRPr/>
          </a:p>
        </p:txBody>
      </p:sp>
      <p:sp>
        <p:nvSpPr>
          <p:cNvPr id="346" name="Google Shape;346;p36"/>
          <p:cNvSpPr txBox="1"/>
          <p:nvPr/>
        </p:nvSpPr>
        <p:spPr>
          <a:xfrm>
            <a:off x="685800" y="1828800"/>
            <a:ext cx="1847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6A1845-DD4D-CFBC-B2CF-723D9D059BB5}"/>
              </a:ext>
            </a:extLst>
          </p:cNvPr>
          <p:cNvSpPr>
            <a:spLocks noGrp="1"/>
          </p:cNvSpPr>
          <p:nvPr>
            <p:ph type="title"/>
          </p:nvPr>
        </p:nvSpPr>
        <p:spPr/>
        <p:txBody>
          <a:bodyPr>
            <a:normAutofit/>
          </a:bodyPr>
          <a:lstStyle/>
          <a:p>
            <a:r>
              <a:rPr lang="en-US"/>
              <a:t>Cloud Slides</a:t>
            </a:r>
          </a:p>
        </p:txBody>
      </p:sp>
    </p:spTree>
    <p:extLst>
      <p:ext uri="{BB962C8B-B14F-4D97-AF65-F5344CB8AC3E}">
        <p14:creationId xmlns:p14="http://schemas.microsoft.com/office/powerpoint/2010/main" val="2447364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3" name="Title 2">
            <a:extLst>
              <a:ext uri="{FF2B5EF4-FFF2-40B4-BE49-F238E27FC236}">
                <a16:creationId xmlns:a16="http://schemas.microsoft.com/office/drawing/2014/main" id="{19688B5A-C495-7743-AE65-9B3B7F67561B}"/>
              </a:ext>
            </a:extLst>
          </p:cNvPr>
          <p:cNvSpPr>
            <a:spLocks noGrp="1"/>
          </p:cNvSpPr>
          <p:nvPr>
            <p:ph type="title"/>
          </p:nvPr>
        </p:nvSpPr>
        <p:spPr/>
        <p:txBody>
          <a:bodyPr>
            <a:normAutofit/>
          </a:bodyPr>
          <a:lstStyle/>
          <a:p>
            <a:r>
              <a:rPr lang="en-US" sz="3000"/>
              <a:t>Impact Level Comparison</a:t>
            </a:r>
          </a:p>
        </p:txBody>
      </p:sp>
      <p:sp>
        <p:nvSpPr>
          <p:cNvPr id="2" name="Content Placeholder 1">
            <a:extLst>
              <a:ext uri="{FF2B5EF4-FFF2-40B4-BE49-F238E27FC236}">
                <a16:creationId xmlns:a16="http://schemas.microsoft.com/office/drawing/2014/main" id="{6C7E66D4-E66C-9C94-D960-D5468DC170F2}"/>
              </a:ext>
            </a:extLst>
          </p:cNvPr>
          <p:cNvSpPr>
            <a:spLocks noGrp="1"/>
          </p:cNvSpPr>
          <p:nvPr>
            <p:ph idx="1"/>
          </p:nvPr>
        </p:nvSpPr>
        <p:spPr/>
        <p:txBody>
          <a:bodyPr/>
          <a:lstStyle/>
          <a:p>
            <a:pPr marL="0" indent="0" algn="ctr">
              <a:buNone/>
            </a:pPr>
            <a:r>
              <a:rPr lang="en-US" sz="1400" b="1">
                <a:solidFill>
                  <a:srgbClr val="00B0F0"/>
                </a:solidFill>
              </a:rPr>
              <a:t>&lt;Note: Remove this slide prior to presenting brief.&gt;</a:t>
            </a:r>
          </a:p>
          <a:p>
            <a:endParaRPr lang="en-US"/>
          </a:p>
        </p:txBody>
      </p:sp>
      <p:pic>
        <p:nvPicPr>
          <p:cNvPr id="140" name="Google Shape;140;p12" descr="Table, calenda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9720" y="2010608"/>
            <a:ext cx="7524559" cy="379738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Cloud System Architecture</a:t>
            </a:r>
            <a:endParaRPr sz="3000" b="1"/>
          </a:p>
        </p:txBody>
      </p:sp>
      <p:sp>
        <p:nvSpPr>
          <p:cNvPr id="2" name="Content Placeholder 1">
            <a:extLst>
              <a:ext uri="{FF2B5EF4-FFF2-40B4-BE49-F238E27FC236}">
                <a16:creationId xmlns:a16="http://schemas.microsoft.com/office/drawing/2014/main" id="{7F0620E3-ED90-5199-62DF-49C9660DF529}"/>
              </a:ext>
            </a:extLst>
          </p:cNvPr>
          <p:cNvSpPr>
            <a:spLocks noGrp="1"/>
          </p:cNvSpPr>
          <p:nvPr>
            <p:ph idx="1"/>
          </p:nvPr>
        </p:nvSpPr>
        <p:spPr/>
        <p:txBody>
          <a:bodyPr/>
          <a:lstStyle/>
          <a:p>
            <a:pPr marL="0" indent="0" algn="ctr">
              <a:buNone/>
            </a:pPr>
            <a:r>
              <a:rPr lang="en-US" sz="1400" b="1">
                <a:solidFill>
                  <a:srgbClr val="00B0F0"/>
                </a:solidFill>
              </a:rPr>
              <a:t>&lt;Insert diagram or describe system architecture if necessary.&gt;</a:t>
            </a:r>
          </a:p>
          <a:p>
            <a:endParaRPr lang="en-US"/>
          </a:p>
        </p:txBody>
      </p:sp>
      <p:pic>
        <p:nvPicPr>
          <p:cNvPr id="9" name="Picture 8">
            <a:extLst>
              <a:ext uri="{FF2B5EF4-FFF2-40B4-BE49-F238E27FC236}">
                <a16:creationId xmlns:a16="http://schemas.microsoft.com/office/drawing/2014/main" id="{E69AFBB5-28CE-439F-81EF-357F30907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3299" y="2213487"/>
            <a:ext cx="6957402" cy="34888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9027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Cloud Data Flow Diagram</a:t>
            </a:r>
            <a:endParaRPr sz="3000" b="1"/>
          </a:p>
        </p:txBody>
      </p:sp>
      <p:sp>
        <p:nvSpPr>
          <p:cNvPr id="182" name="Google Shape;182;p1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a:spcAft>
                <a:spcPts val="0"/>
              </a:spcAft>
              <a:buSzPts val="1728"/>
              <a:buNone/>
            </a:pPr>
            <a:r>
              <a:rPr lang="en-US" sz="1400" b="1">
                <a:solidFill>
                  <a:srgbClr val="00B0F0"/>
                </a:solidFill>
                <a:sym typeface="Arial"/>
              </a:rPr>
              <a:t>&lt;Insert diagram or describe internal and external information flow, if necessary.&gt;</a:t>
            </a:r>
            <a:endParaRPr sz="1400" b="1">
              <a:solidFill>
                <a:srgbClr val="00B0F0"/>
              </a:solidFill>
              <a:sym typeface="Arial"/>
            </a:endParaRPr>
          </a:p>
          <a:p>
            <a:pPr marL="342900" lvl="0" indent="-220980" algn="l" rtl="0">
              <a:lnSpc>
                <a:spcPct val="100000"/>
              </a:lnSpc>
              <a:spcBef>
                <a:spcPts val="480"/>
              </a:spcBef>
              <a:spcAft>
                <a:spcPts val="0"/>
              </a:spcAft>
              <a:buSzPts val="1920"/>
              <a:buNone/>
            </a:pPr>
            <a:endParaRPr/>
          </a:p>
        </p:txBody>
      </p:sp>
      <p:pic>
        <p:nvPicPr>
          <p:cNvPr id="7" name="Picture 6">
            <a:extLst>
              <a:ext uri="{FF2B5EF4-FFF2-40B4-BE49-F238E27FC236}">
                <a16:creationId xmlns:a16="http://schemas.microsoft.com/office/drawing/2014/main" id="{AB8E7F31-6B46-41B2-AE58-A21781E201DC}"/>
              </a:ext>
            </a:extLst>
          </p:cNvPr>
          <p:cNvPicPr>
            <a:picLocks noChangeAspect="1"/>
          </p:cNvPicPr>
          <p:nvPr/>
        </p:nvPicPr>
        <p:blipFill>
          <a:blip r:embed="rId3"/>
          <a:stretch>
            <a:fillRect/>
          </a:stretch>
        </p:blipFill>
        <p:spPr>
          <a:xfrm>
            <a:off x="1815617" y="2464713"/>
            <a:ext cx="5512766" cy="334327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9619-95AF-1898-3623-E65833D83C55}"/>
              </a:ext>
            </a:extLst>
          </p:cNvPr>
          <p:cNvSpPr>
            <a:spLocks noGrp="1"/>
          </p:cNvSpPr>
          <p:nvPr>
            <p:ph type="title"/>
          </p:nvPr>
        </p:nvSpPr>
        <p:spPr/>
        <p:txBody>
          <a:bodyPr>
            <a:normAutofit/>
          </a:bodyPr>
          <a:lstStyle/>
          <a:p>
            <a:r>
              <a:rPr lang="en-US" sz="3000">
                <a:solidFill>
                  <a:srgbClr val="00B0F0"/>
                </a:solidFill>
                <a:latin typeface="Helvetica"/>
                <a:cs typeface="Helvetica"/>
              </a:rPr>
              <a:t>&lt;Program&gt; </a:t>
            </a:r>
            <a:r>
              <a:rPr lang="en-US" sz="3000">
                <a:latin typeface="Helvetica"/>
                <a:cs typeface="Helvetica"/>
              </a:rPr>
              <a:t>and AO Team</a:t>
            </a:r>
          </a:p>
        </p:txBody>
      </p:sp>
      <p:sp>
        <p:nvSpPr>
          <p:cNvPr id="9" name="Rectangle: Rounded Corners 8">
            <a:extLst>
              <a:ext uri="{FF2B5EF4-FFF2-40B4-BE49-F238E27FC236}">
                <a16:creationId xmlns:a16="http://schemas.microsoft.com/office/drawing/2014/main" id="{FF4A39F3-5E5F-5909-920C-1198C6D524F3}"/>
              </a:ext>
            </a:extLst>
          </p:cNvPr>
          <p:cNvSpPr/>
          <p:nvPr/>
        </p:nvSpPr>
        <p:spPr>
          <a:xfrm>
            <a:off x="2848708" y="5826367"/>
            <a:ext cx="3481754" cy="621323"/>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2">
                    <a:lumMod val="95000"/>
                    <a:lumOff val="5000"/>
                  </a:schemeClr>
                </a:solidFill>
                <a:latin typeface="Arial" panose="020B0604020202020204" pitchFamily="34" charset="0"/>
                <a:cs typeface="Arial" panose="020B0604020202020204" pitchFamily="34" charset="0"/>
              </a:rPr>
              <a:t>Team of Teams Concept: Teams collaborate, but assessors must be independent.</a:t>
            </a:r>
          </a:p>
        </p:txBody>
      </p:sp>
      <p:grpSp>
        <p:nvGrpSpPr>
          <p:cNvPr id="10" name="Group 9">
            <a:extLst>
              <a:ext uri="{FF2B5EF4-FFF2-40B4-BE49-F238E27FC236}">
                <a16:creationId xmlns:a16="http://schemas.microsoft.com/office/drawing/2014/main" id="{B846A30A-7370-EDA4-BFFE-B1B971F08EE3}"/>
              </a:ext>
            </a:extLst>
          </p:cNvPr>
          <p:cNvGrpSpPr/>
          <p:nvPr/>
        </p:nvGrpSpPr>
        <p:grpSpPr>
          <a:xfrm>
            <a:off x="4772686" y="3271279"/>
            <a:ext cx="2643843" cy="2139202"/>
            <a:chOff x="666541" y="4004565"/>
            <a:chExt cx="3321001" cy="2284167"/>
          </a:xfrm>
        </p:grpSpPr>
        <p:sp>
          <p:nvSpPr>
            <p:cNvPr id="11" name="Oval 10">
              <a:extLst>
                <a:ext uri="{FF2B5EF4-FFF2-40B4-BE49-F238E27FC236}">
                  <a16:creationId xmlns:a16="http://schemas.microsoft.com/office/drawing/2014/main" id="{BD36221B-0C36-A04C-98A2-BE7C36E5CCE2}"/>
                </a:ext>
              </a:extLst>
            </p:cNvPr>
            <p:cNvSpPr/>
            <p:nvPr/>
          </p:nvSpPr>
          <p:spPr>
            <a:xfrm>
              <a:off x="666541" y="4098899"/>
              <a:ext cx="3321001" cy="21238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12" name="Diagram 11">
              <a:extLst>
                <a:ext uri="{FF2B5EF4-FFF2-40B4-BE49-F238E27FC236}">
                  <a16:creationId xmlns:a16="http://schemas.microsoft.com/office/drawing/2014/main" id="{C466168C-6989-9DD1-B651-E0952B36D736}"/>
                </a:ext>
              </a:extLst>
            </p:cNvPr>
            <p:cNvGraphicFramePr>
              <a:graphicFrameLocks noChangeAspect="1"/>
            </p:cNvGraphicFramePr>
            <p:nvPr>
              <p:extLst>
                <p:ext uri="{D42A27DB-BD31-4B8C-83A1-F6EECF244321}">
                  <p14:modId xmlns:p14="http://schemas.microsoft.com/office/powerpoint/2010/main" val="2672624834"/>
                </p:ext>
              </p:extLst>
            </p:nvPr>
          </p:nvGraphicFramePr>
          <p:xfrm>
            <a:off x="758215" y="4004565"/>
            <a:ext cx="2852252" cy="2284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E87EFC6C-BA46-88B0-76F2-E04EB47E0531}"/>
                </a:ext>
              </a:extLst>
            </p:cNvPr>
            <p:cNvSpPr txBox="1"/>
            <p:nvPr/>
          </p:nvSpPr>
          <p:spPr>
            <a:xfrm>
              <a:off x="1804590" y="4258979"/>
              <a:ext cx="1062476" cy="279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Lato" panose="020F0502020204030203" pitchFamily="34" charset="0"/>
                  <a:cs typeface="Arial" panose="020B0604020202020204" pitchFamily="34" charset="0"/>
                  <a:sym typeface="Arial"/>
                </a:rPr>
                <a:t>Cyber</a:t>
              </a:r>
            </a:p>
          </p:txBody>
        </p:sp>
        <p:sp>
          <p:nvSpPr>
            <p:cNvPr id="14" name="TextBox 13">
              <a:extLst>
                <a:ext uri="{FF2B5EF4-FFF2-40B4-BE49-F238E27FC236}">
                  <a16:creationId xmlns:a16="http://schemas.microsoft.com/office/drawing/2014/main" id="{30652E95-BC20-1C77-2109-850229CF8817}"/>
                </a:ext>
              </a:extLst>
            </p:cNvPr>
            <p:cNvSpPr txBox="1"/>
            <p:nvPr/>
          </p:nvSpPr>
          <p:spPr>
            <a:xfrm>
              <a:off x="1771890" y="5706772"/>
              <a:ext cx="1127878" cy="4600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Lato" panose="020F0502020204030203" pitchFamily="34" charset="0"/>
                  <a:cs typeface="Arial" panose="020B0604020202020204" pitchFamily="34" charset="0"/>
                  <a:sym typeface="Arial"/>
                </a:rPr>
                <a:t>Team Sport</a:t>
              </a:r>
            </a:p>
          </p:txBody>
        </p:sp>
      </p:grpSp>
      <p:sp>
        <p:nvSpPr>
          <p:cNvPr id="6" name="Content Placeholder 18">
            <a:extLst>
              <a:ext uri="{FF2B5EF4-FFF2-40B4-BE49-F238E27FC236}">
                <a16:creationId xmlns:a16="http://schemas.microsoft.com/office/drawing/2014/main" id="{0AC4DA05-5B06-0C74-6E4F-ED468196E06B}"/>
              </a:ext>
            </a:extLst>
          </p:cNvPr>
          <p:cNvSpPr>
            <a:spLocks noGrp="1"/>
          </p:cNvSpPr>
          <p:nvPr>
            <p:ph idx="4294967295"/>
          </p:nvPr>
        </p:nvSpPr>
        <p:spPr>
          <a:xfrm>
            <a:off x="439853" y="1259265"/>
            <a:ext cx="7886700" cy="4500563"/>
          </a:xfrm>
        </p:spPr>
        <p:txBody>
          <a:bodyPr vert="horz" lIns="91440" tIns="45720" rIns="91440" bIns="45720" numCol="2" rtlCol="0" anchor="t">
            <a:normAutofit/>
          </a:bodyPr>
          <a:lstStyle/>
          <a:p>
            <a:pPr marL="0" indent="0">
              <a:buNone/>
            </a:pPr>
            <a:r>
              <a:rPr lang="en-US" sz="1400" u="sng" dirty="0">
                <a:latin typeface="Arial"/>
                <a:cs typeface="Arial"/>
              </a:rPr>
              <a:t>Program Team</a:t>
            </a:r>
          </a:p>
          <a:p>
            <a:pPr>
              <a:spcBef>
                <a:spcPts val="800"/>
              </a:spcBef>
            </a:pPr>
            <a:r>
              <a:rPr lang="en-US" sz="1400" dirty="0">
                <a:latin typeface="Arial"/>
                <a:cs typeface="Arial"/>
              </a:rPr>
              <a:t>PM, </a:t>
            </a:r>
            <a:r>
              <a:rPr lang="en-US" sz="1400" b="1" dirty="0">
                <a:solidFill>
                  <a:srgbClr val="00B0F0"/>
                </a:solidFill>
                <a:latin typeface="Arial"/>
                <a:cs typeface="Arial"/>
              </a:rPr>
              <a:t>Name, Organization</a:t>
            </a:r>
          </a:p>
          <a:p>
            <a:pPr>
              <a:spcBef>
                <a:spcPts val="800"/>
              </a:spcBef>
            </a:pPr>
            <a:r>
              <a:rPr lang="en-US" sz="1400" dirty="0">
                <a:latin typeface="Arial"/>
                <a:cs typeface="Arial"/>
              </a:rPr>
              <a:t>ISO, </a:t>
            </a:r>
            <a:r>
              <a:rPr lang="en-US" sz="1400" b="1" dirty="0">
                <a:solidFill>
                  <a:srgbClr val="00B0F0"/>
                </a:solidFill>
                <a:latin typeface="Arial"/>
                <a:cs typeface="Arial"/>
              </a:rPr>
              <a:t>Name, Organization</a:t>
            </a:r>
          </a:p>
          <a:p>
            <a:pPr>
              <a:spcBef>
                <a:spcPts val="800"/>
              </a:spcBef>
            </a:pPr>
            <a:r>
              <a:rPr lang="en-US" sz="1400" dirty="0">
                <a:latin typeface="Arial"/>
                <a:cs typeface="Arial"/>
              </a:rPr>
              <a:t>ISSM, </a:t>
            </a:r>
            <a:r>
              <a:rPr lang="en-US" sz="1400" b="1" dirty="0">
                <a:solidFill>
                  <a:srgbClr val="00B0F0"/>
                </a:solidFill>
                <a:latin typeface="Arial"/>
                <a:cs typeface="Arial"/>
              </a:rPr>
              <a:t>Name, Organization</a:t>
            </a:r>
          </a:p>
          <a:p>
            <a:pPr>
              <a:spcBef>
                <a:spcPts val="800"/>
              </a:spcBef>
            </a:pPr>
            <a:r>
              <a:rPr lang="en-US" sz="1400" dirty="0">
                <a:latin typeface="Arial"/>
                <a:cs typeface="Arial"/>
              </a:rPr>
              <a:t>ISSE, </a:t>
            </a:r>
            <a:r>
              <a:rPr lang="en-US" sz="1400" b="1" dirty="0">
                <a:solidFill>
                  <a:srgbClr val="00B0F0"/>
                </a:solidFill>
                <a:latin typeface="Arial"/>
                <a:cs typeface="Arial"/>
              </a:rPr>
              <a:t>Name, Organization</a:t>
            </a:r>
          </a:p>
          <a:p>
            <a:pPr>
              <a:spcBef>
                <a:spcPts val="800"/>
              </a:spcBef>
            </a:pPr>
            <a:r>
              <a:rPr lang="en-US" sz="1400" dirty="0">
                <a:latin typeface="Arial"/>
                <a:cs typeface="Arial"/>
              </a:rPr>
              <a:t>Pen Test Lead, </a:t>
            </a:r>
            <a:r>
              <a:rPr lang="en-US" sz="1400" b="1" dirty="0">
                <a:solidFill>
                  <a:srgbClr val="00B0F0"/>
                </a:solidFill>
                <a:latin typeface="Arial"/>
                <a:cs typeface="Arial"/>
              </a:rPr>
              <a:t>Name, Organization</a:t>
            </a:r>
          </a:p>
          <a:p>
            <a:pPr>
              <a:spcBef>
                <a:spcPts val="800"/>
              </a:spcBef>
            </a:pPr>
            <a:r>
              <a:rPr lang="en-US" sz="1400" dirty="0">
                <a:latin typeface="Arial"/>
                <a:cs typeface="Arial"/>
              </a:rPr>
              <a:t>Program Support, </a:t>
            </a:r>
            <a:r>
              <a:rPr lang="en-US" sz="1400" b="1" dirty="0">
                <a:solidFill>
                  <a:srgbClr val="00B0F0"/>
                </a:solidFill>
                <a:latin typeface="Arial"/>
                <a:cs typeface="Arial"/>
              </a:rPr>
              <a:t>Name, Organization</a:t>
            </a:r>
          </a:p>
          <a:p>
            <a:endParaRPr lang="en-US" sz="1400" dirty="0"/>
          </a:p>
          <a:p>
            <a:pPr marL="0" indent="0">
              <a:buNone/>
            </a:pPr>
            <a:endParaRPr lang="en-US" sz="1400" u="sng" dirty="0"/>
          </a:p>
          <a:p>
            <a:pPr marL="0" indent="0">
              <a:buNone/>
            </a:pPr>
            <a:endParaRPr lang="en-US" sz="1400" u="sng" dirty="0"/>
          </a:p>
          <a:p>
            <a:pPr marL="0" indent="0">
              <a:buNone/>
            </a:pPr>
            <a:endParaRPr lang="en-US" sz="1400" u="sng" dirty="0"/>
          </a:p>
          <a:p>
            <a:pPr marL="0" indent="0">
              <a:buNone/>
            </a:pPr>
            <a:endParaRPr lang="en-US" sz="1400" u="sng" dirty="0"/>
          </a:p>
          <a:p>
            <a:pPr marL="0" indent="0">
              <a:buNone/>
            </a:pPr>
            <a:endParaRPr lang="en-US" sz="1400" u="sng" dirty="0"/>
          </a:p>
          <a:p>
            <a:pPr marL="0" indent="0">
              <a:buNone/>
            </a:pPr>
            <a:endParaRPr lang="en-US" sz="1400" u="sng" dirty="0"/>
          </a:p>
          <a:p>
            <a:pPr marL="0" indent="0">
              <a:buNone/>
            </a:pPr>
            <a:endParaRPr lang="en-US" sz="1400" u="sng" dirty="0"/>
          </a:p>
          <a:p>
            <a:pPr marL="0" indent="0">
              <a:buNone/>
            </a:pPr>
            <a:r>
              <a:rPr lang="en-US" sz="1400" u="sng" dirty="0">
                <a:latin typeface="Arial"/>
                <a:cs typeface="Arial"/>
              </a:rPr>
              <a:t>AO Team</a:t>
            </a:r>
          </a:p>
          <a:p>
            <a:r>
              <a:rPr lang="en-US" sz="1400" dirty="0">
                <a:latin typeface="Arial"/>
                <a:cs typeface="Arial"/>
              </a:rPr>
              <a:t>AO, Mr. Daniel Holtzman, CDAO</a:t>
            </a:r>
          </a:p>
          <a:p>
            <a:r>
              <a:rPr lang="en-US" sz="1400" dirty="0">
                <a:latin typeface="Arial"/>
                <a:cs typeface="Arial"/>
              </a:rPr>
              <a:t>AODR, </a:t>
            </a:r>
            <a:r>
              <a:rPr lang="en-US" sz="1400" b="1" dirty="0">
                <a:solidFill>
                  <a:srgbClr val="00B0F0"/>
                </a:solidFill>
                <a:latin typeface="Arial"/>
                <a:cs typeface="Arial"/>
              </a:rPr>
              <a:t>Name, Organization</a:t>
            </a:r>
          </a:p>
          <a:p>
            <a:r>
              <a:rPr lang="en-US" sz="1400" dirty="0">
                <a:latin typeface="Arial"/>
                <a:cs typeface="Arial"/>
              </a:rPr>
              <a:t>CRA, </a:t>
            </a:r>
            <a:r>
              <a:rPr lang="en-US" sz="1400" b="1" dirty="0">
                <a:solidFill>
                  <a:srgbClr val="00B0F0"/>
                </a:solidFill>
                <a:latin typeface="Arial"/>
                <a:cs typeface="Arial"/>
              </a:rPr>
              <a:t>Name, Organization</a:t>
            </a:r>
          </a:p>
          <a:p>
            <a:endParaRPr lang="en-US" sz="1400" dirty="0"/>
          </a:p>
          <a:p>
            <a:endParaRPr lang="en-US" sz="1400" dirty="0"/>
          </a:p>
          <a:p>
            <a:endParaRPr lang="en-US" sz="1400" dirty="0"/>
          </a:p>
        </p:txBody>
      </p:sp>
    </p:spTree>
    <p:extLst>
      <p:ext uri="{BB962C8B-B14F-4D97-AF65-F5344CB8AC3E}">
        <p14:creationId xmlns:p14="http://schemas.microsoft.com/office/powerpoint/2010/main" val="4103161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Cloud Authorization Boundary</a:t>
            </a:r>
            <a:endParaRPr sz="3000" b="1"/>
          </a:p>
        </p:txBody>
      </p:sp>
      <p:sp>
        <p:nvSpPr>
          <p:cNvPr id="4" name="Content Placeholder 3">
            <a:extLst>
              <a:ext uri="{FF2B5EF4-FFF2-40B4-BE49-F238E27FC236}">
                <a16:creationId xmlns:a16="http://schemas.microsoft.com/office/drawing/2014/main" id="{7178C084-DB54-5F49-1375-27F1584BEE91}"/>
              </a:ext>
            </a:extLst>
          </p:cNvPr>
          <p:cNvSpPr>
            <a:spLocks noGrp="1"/>
          </p:cNvSpPr>
          <p:nvPr>
            <p:ph idx="1"/>
          </p:nvPr>
        </p:nvSpPr>
        <p:spPr/>
        <p:txBody>
          <a:bodyPr/>
          <a:lstStyle/>
          <a:p>
            <a:pPr marL="0" indent="0" algn="ctr">
              <a:buNone/>
            </a:pPr>
            <a:r>
              <a:rPr lang="en-US" sz="1400" b="1">
                <a:solidFill>
                  <a:srgbClr val="00B0F0"/>
                </a:solidFill>
              </a:rPr>
              <a:t>&lt;Insert diagram or describe authorization boundary, if necessary.&gt;</a:t>
            </a:r>
          </a:p>
          <a:p>
            <a:pPr algn="ctr"/>
            <a:endParaRPr lang="en-US" b="1">
              <a:solidFill>
                <a:srgbClr val="1D385B"/>
              </a:solidFill>
            </a:endParaRPr>
          </a:p>
        </p:txBody>
      </p:sp>
      <p:sp>
        <p:nvSpPr>
          <p:cNvPr id="2" name="TextBox 1">
            <a:extLst>
              <a:ext uri="{FF2B5EF4-FFF2-40B4-BE49-F238E27FC236}">
                <a16:creationId xmlns:a16="http://schemas.microsoft.com/office/drawing/2014/main" id="{A1373607-E91C-4C69-9727-B541CCECC1FF}"/>
              </a:ext>
            </a:extLst>
          </p:cNvPr>
          <p:cNvSpPr txBox="1"/>
          <p:nvPr/>
        </p:nvSpPr>
        <p:spPr>
          <a:xfrm>
            <a:off x="1292772" y="2406869"/>
            <a:ext cx="7346597" cy="3489434"/>
          </a:xfrm>
          <a:prstGeom prst="rect">
            <a:avLst/>
          </a:prstGeom>
          <a:noFill/>
        </p:spPr>
        <p:txBody>
          <a:bodyPr wrap="square" rtlCol="0">
            <a:spAutoFit/>
          </a:bodyPr>
          <a:lstStyle/>
          <a:p>
            <a:endParaRPr lang="en-US"/>
          </a:p>
        </p:txBody>
      </p:sp>
      <p:pic>
        <p:nvPicPr>
          <p:cNvPr id="3" name="Picture 2">
            <a:extLst>
              <a:ext uri="{FF2B5EF4-FFF2-40B4-BE49-F238E27FC236}">
                <a16:creationId xmlns:a16="http://schemas.microsoft.com/office/drawing/2014/main" id="{2590F5AA-8892-4A40-BDEB-5FBCB4A5ED48}"/>
              </a:ext>
            </a:extLst>
          </p:cNvPr>
          <p:cNvPicPr>
            <a:picLocks noChangeAspect="1"/>
          </p:cNvPicPr>
          <p:nvPr/>
        </p:nvPicPr>
        <p:blipFill>
          <a:blip r:embed="rId3"/>
          <a:stretch>
            <a:fillRect/>
          </a:stretch>
        </p:blipFill>
        <p:spPr>
          <a:xfrm>
            <a:off x="1292772" y="2317750"/>
            <a:ext cx="6558456" cy="3885813"/>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Cybersecurity Service Provider (CSSP) or Equivalent Services</a:t>
            </a:r>
            <a:endParaRPr sz="3000" b="1"/>
          </a:p>
        </p:txBody>
      </p:sp>
      <p:sp>
        <p:nvSpPr>
          <p:cNvPr id="2" name="Content Placeholder 1">
            <a:extLst>
              <a:ext uri="{FF2B5EF4-FFF2-40B4-BE49-F238E27FC236}">
                <a16:creationId xmlns:a16="http://schemas.microsoft.com/office/drawing/2014/main" id="{7B78D8A2-8536-8E18-A29D-04DB0226DFF3}"/>
              </a:ext>
            </a:extLst>
          </p:cNvPr>
          <p:cNvSpPr>
            <a:spLocks noGrp="1"/>
          </p:cNvSpPr>
          <p:nvPr>
            <p:ph idx="1"/>
          </p:nvPr>
        </p:nvSpPr>
        <p:spPr/>
        <p:txBody>
          <a:bodyPr>
            <a:normAutofit/>
          </a:bodyPr>
          <a:lstStyle/>
          <a:p>
            <a:pPr>
              <a:lnSpc>
                <a:spcPct val="100000"/>
              </a:lnSpc>
              <a:spcBef>
                <a:spcPts val="0"/>
              </a:spcBef>
            </a:pPr>
            <a:r>
              <a:rPr lang="en-US" sz="1400" b="1">
                <a:solidFill>
                  <a:srgbClr val="00B0F0"/>
                </a:solidFill>
              </a:rPr>
              <a:t>&lt;Identify your organization’s Certified CSSP or how you are addressing your CSSP equivalent services.&gt;</a:t>
            </a:r>
          </a:p>
          <a:p>
            <a:pPr lvl="1">
              <a:lnSpc>
                <a:spcPct val="100000"/>
              </a:lnSpc>
              <a:spcBef>
                <a:spcPts val="0"/>
              </a:spcBef>
            </a:pPr>
            <a:r>
              <a:rPr lang="en-US" sz="1400" b="1">
                <a:solidFill>
                  <a:srgbClr val="00B0F0"/>
                </a:solidFill>
              </a:rPr>
              <a:t>What is your program on contract for with the certified CSSP?</a:t>
            </a:r>
          </a:p>
          <a:p>
            <a:pPr lvl="1">
              <a:lnSpc>
                <a:spcPct val="100000"/>
              </a:lnSpc>
              <a:spcBef>
                <a:spcPts val="0"/>
              </a:spcBef>
            </a:pPr>
            <a:r>
              <a:rPr lang="en-US" sz="1400" b="1">
                <a:solidFill>
                  <a:srgbClr val="00B0F0"/>
                </a:solidFill>
              </a:rPr>
              <a:t>What are the details of the SLA?</a:t>
            </a:r>
          </a:p>
          <a:p>
            <a:pPr lvl="1">
              <a:lnSpc>
                <a:spcPct val="100000"/>
              </a:lnSpc>
              <a:spcBef>
                <a:spcPts val="0"/>
              </a:spcBef>
            </a:pPr>
            <a:r>
              <a:rPr lang="en-US" sz="1400" b="1">
                <a:solidFill>
                  <a:srgbClr val="00B0F0"/>
                </a:solidFill>
              </a:rPr>
              <a:t>If no Certified CSSP provider:</a:t>
            </a:r>
          </a:p>
          <a:p>
            <a:pPr lvl="2">
              <a:lnSpc>
                <a:spcPct val="100000"/>
              </a:lnSpc>
              <a:spcBef>
                <a:spcPts val="0"/>
              </a:spcBef>
            </a:pPr>
            <a:r>
              <a:rPr lang="en-US" sz="1400" b="1">
                <a:solidFill>
                  <a:srgbClr val="00B0F0"/>
                </a:solidFill>
              </a:rPr>
              <a:t>Do you plan to obtain a CSSP provider?</a:t>
            </a:r>
          </a:p>
          <a:p>
            <a:pPr lvl="2">
              <a:lnSpc>
                <a:spcPct val="100000"/>
              </a:lnSpc>
              <a:spcBef>
                <a:spcPts val="0"/>
              </a:spcBef>
            </a:pPr>
            <a:r>
              <a:rPr lang="en-US" sz="1400" b="1">
                <a:solidFill>
                  <a:srgbClr val="00B0F0"/>
                </a:solidFill>
              </a:rPr>
              <a:t>How is your program planning to meet/execute these services?</a:t>
            </a:r>
          </a:p>
          <a:p>
            <a:pPr lvl="2">
              <a:lnSpc>
                <a:spcPct val="100000"/>
              </a:lnSpc>
              <a:spcBef>
                <a:spcPts val="0"/>
              </a:spcBef>
            </a:pPr>
            <a:r>
              <a:rPr lang="en-US" sz="1400" b="1">
                <a:solidFill>
                  <a:srgbClr val="00B0F0"/>
                </a:solidFill>
              </a:rPr>
              <a:t>Do you need assistance with obtaining a CSSP?</a:t>
            </a:r>
          </a:p>
          <a:p>
            <a:pPr lvl="1">
              <a:lnSpc>
                <a:spcPct val="100000"/>
              </a:lnSpc>
              <a:spcBef>
                <a:spcPts val="0"/>
              </a:spcBef>
            </a:pPr>
            <a:r>
              <a:rPr lang="en-US" sz="1400" b="1">
                <a:solidFill>
                  <a:srgbClr val="00B0F0"/>
                </a:solidFill>
              </a:rPr>
              <a:t>How are you meeting the Mission Owner CSSP responsibilities (this is independent of the Certified CSSP responsibilities)?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Equivalent CSSP Services</a:t>
            </a:r>
            <a:endParaRPr sz="3000" b="1"/>
          </a:p>
        </p:txBody>
      </p:sp>
      <p:sp>
        <p:nvSpPr>
          <p:cNvPr id="2" name="Content Placeholder 1">
            <a:extLst>
              <a:ext uri="{FF2B5EF4-FFF2-40B4-BE49-F238E27FC236}">
                <a16:creationId xmlns:a16="http://schemas.microsoft.com/office/drawing/2014/main" id="{B43753A0-C9E1-4746-255D-88D2B0138FC6}"/>
              </a:ext>
            </a:extLst>
          </p:cNvPr>
          <p:cNvSpPr>
            <a:spLocks noGrp="1"/>
          </p:cNvSpPr>
          <p:nvPr>
            <p:ph idx="1"/>
          </p:nvPr>
        </p:nvSpPr>
        <p:spPr/>
        <p:txBody>
          <a:bodyPr>
            <a:noAutofit/>
          </a:bodyPr>
          <a:lstStyle/>
          <a:p>
            <a:pPr marL="0" indent="0">
              <a:lnSpc>
                <a:spcPct val="120000"/>
              </a:lnSpc>
              <a:spcBef>
                <a:spcPts val="0"/>
              </a:spcBef>
              <a:buNone/>
            </a:pPr>
            <a:r>
              <a:rPr lang="en-US" sz="1400"/>
              <a:t>CSSP services include but are not limited to:</a:t>
            </a:r>
          </a:p>
          <a:p>
            <a:pPr lvl="1">
              <a:lnSpc>
                <a:spcPct val="120000"/>
              </a:lnSpc>
              <a:spcBef>
                <a:spcPts val="0"/>
              </a:spcBef>
            </a:pPr>
            <a:r>
              <a:rPr lang="en-US" sz="1400"/>
              <a:t>External Vulnerability Scans (EVS)</a:t>
            </a:r>
          </a:p>
          <a:p>
            <a:pPr lvl="1">
              <a:lnSpc>
                <a:spcPct val="120000"/>
              </a:lnSpc>
              <a:spcBef>
                <a:spcPts val="0"/>
              </a:spcBef>
            </a:pPr>
            <a:r>
              <a:rPr lang="en-US" sz="1400"/>
              <a:t>Web Vulnerability Scanning (WVS)</a:t>
            </a:r>
          </a:p>
          <a:p>
            <a:pPr lvl="1">
              <a:lnSpc>
                <a:spcPct val="120000"/>
              </a:lnSpc>
              <a:spcBef>
                <a:spcPts val="0"/>
              </a:spcBef>
            </a:pPr>
            <a:r>
              <a:rPr lang="en-US" sz="1400"/>
              <a:t>Malware Notification Protection (MNP)</a:t>
            </a:r>
          </a:p>
          <a:p>
            <a:pPr lvl="1">
              <a:lnSpc>
                <a:spcPct val="120000"/>
              </a:lnSpc>
              <a:spcBef>
                <a:spcPts val="0"/>
              </a:spcBef>
            </a:pPr>
            <a:r>
              <a:rPr lang="en-US" sz="1400"/>
              <a:t>Support and Training (S&amp;T)</a:t>
            </a:r>
          </a:p>
          <a:p>
            <a:pPr lvl="1">
              <a:lnSpc>
                <a:spcPct val="120000"/>
              </a:lnSpc>
              <a:spcBef>
                <a:spcPts val="0"/>
              </a:spcBef>
            </a:pPr>
            <a:r>
              <a:rPr lang="en-US" sz="1400"/>
              <a:t>Network Security Monitoring (NSM)</a:t>
            </a:r>
          </a:p>
          <a:p>
            <a:pPr lvl="1">
              <a:lnSpc>
                <a:spcPct val="120000"/>
              </a:lnSpc>
              <a:spcBef>
                <a:spcPts val="0"/>
              </a:spcBef>
            </a:pPr>
            <a:r>
              <a:rPr lang="en-US" sz="1400"/>
              <a:t>Attack Sensing &amp; Warning (ASW)</a:t>
            </a:r>
          </a:p>
          <a:p>
            <a:pPr lvl="1">
              <a:lnSpc>
                <a:spcPct val="120000"/>
              </a:lnSpc>
              <a:spcBef>
                <a:spcPts val="0"/>
              </a:spcBef>
            </a:pPr>
            <a:r>
              <a:rPr lang="en-US" sz="1400"/>
              <a:t>Warning Intelligence (WI)</a:t>
            </a:r>
          </a:p>
          <a:p>
            <a:pPr lvl="1">
              <a:lnSpc>
                <a:spcPct val="120000"/>
              </a:lnSpc>
              <a:spcBef>
                <a:spcPts val="0"/>
              </a:spcBef>
            </a:pPr>
            <a:r>
              <a:rPr lang="en-US" sz="1400"/>
              <a:t>Incident Reporting (IR)</a:t>
            </a:r>
          </a:p>
          <a:p>
            <a:pPr lvl="1">
              <a:lnSpc>
                <a:spcPct val="120000"/>
              </a:lnSpc>
              <a:spcBef>
                <a:spcPts val="0"/>
              </a:spcBef>
            </a:pPr>
            <a:r>
              <a:rPr lang="en-US" sz="1400"/>
              <a:t>Incident response Support (IRS)</a:t>
            </a:r>
          </a:p>
          <a:p>
            <a:pPr lvl="2">
              <a:lnSpc>
                <a:spcPct val="120000"/>
              </a:lnSpc>
              <a:spcBef>
                <a:spcPts val="0"/>
              </a:spcBef>
            </a:pPr>
            <a:r>
              <a:rPr lang="en-US" sz="1400"/>
              <a:t>Volatile Data Analysis (VDA)</a:t>
            </a:r>
          </a:p>
          <a:p>
            <a:pPr lvl="2">
              <a:lnSpc>
                <a:spcPct val="120000"/>
              </a:lnSpc>
              <a:spcBef>
                <a:spcPts val="0"/>
              </a:spcBef>
            </a:pPr>
            <a:r>
              <a:rPr lang="en-US" sz="1400"/>
              <a:t>Forensic Media Analysis (FMA)</a:t>
            </a:r>
          </a:p>
          <a:p>
            <a:pPr lvl="2">
              <a:lnSpc>
                <a:spcPct val="120000"/>
              </a:lnSpc>
              <a:spcBef>
                <a:spcPts val="0"/>
              </a:spcBef>
            </a:pPr>
            <a:r>
              <a:rPr lang="en-US" sz="1400"/>
              <a:t>Reverse Engineering and Malware Analysis (RE/MA)</a:t>
            </a:r>
          </a:p>
          <a:p>
            <a:pPr lvl="2">
              <a:lnSpc>
                <a:spcPct val="120000"/>
              </a:lnSpc>
              <a:spcBef>
                <a:spcPts val="0"/>
              </a:spcBef>
            </a:pPr>
            <a:r>
              <a:rPr lang="en-US" sz="1400"/>
              <a:t>Cyber Hunt/Intrusion Assessment (IA)</a:t>
            </a:r>
          </a:p>
          <a:p>
            <a:pPr lvl="2">
              <a:lnSpc>
                <a:spcPct val="120000"/>
              </a:lnSpc>
              <a:spcBef>
                <a:spcPts val="0"/>
              </a:spcBef>
            </a:pPr>
            <a:r>
              <a:rPr lang="en-US" sz="1400"/>
              <a:t>Incident Response (IR)</a:t>
            </a:r>
          </a:p>
          <a:p>
            <a:pPr lvl="1">
              <a:lnSpc>
                <a:spcPct val="120000"/>
              </a:lnSpc>
              <a:spcBef>
                <a:spcPts val="0"/>
              </a:spcBef>
            </a:pPr>
            <a:r>
              <a:rPr lang="en-US" sz="1400"/>
              <a:t>Sustainment &amp; Configuration Management (SCM)</a:t>
            </a:r>
          </a:p>
          <a:p>
            <a:pPr lvl="1">
              <a:lnSpc>
                <a:spcPct val="120000"/>
              </a:lnSpc>
              <a:spcBef>
                <a:spcPts val="0"/>
              </a:spcBef>
            </a:pPr>
            <a:r>
              <a:rPr lang="en-US" sz="1400"/>
              <a:t>HBSS or DoD approved equivalent Anti-Virus</a:t>
            </a:r>
          </a:p>
          <a:p>
            <a:pPr lvl="1">
              <a:lnSpc>
                <a:spcPct val="120000"/>
              </a:lnSpc>
              <a:spcBef>
                <a:spcPts val="0"/>
              </a:spcBef>
            </a:pPr>
            <a:r>
              <a:rPr lang="en-US" sz="1400"/>
              <a:t>Port Whitelisting through DISA</a:t>
            </a:r>
          </a:p>
          <a:p>
            <a:pPr lvl="1">
              <a:lnSpc>
                <a:spcPct val="120000"/>
              </a:lnSpc>
              <a:spcBef>
                <a:spcPts val="0"/>
              </a:spcBef>
            </a:pPr>
            <a:endParaRPr lang="en-US" sz="1400"/>
          </a:p>
          <a:p>
            <a:pPr marL="0" indent="0" algn="ctr">
              <a:lnSpc>
                <a:spcPct val="120000"/>
              </a:lnSpc>
              <a:spcBef>
                <a:spcPts val="0"/>
              </a:spcBef>
              <a:buNone/>
            </a:pPr>
            <a:r>
              <a:rPr lang="en-US" sz="1400" b="1">
                <a:solidFill>
                  <a:srgbClr val="00B0F0"/>
                </a:solidFill>
              </a:rPr>
              <a:t>&lt;Note: Remove this slide prior to presenting brief.&gt;</a:t>
            </a:r>
          </a:p>
          <a:p>
            <a:pPr>
              <a:lnSpc>
                <a:spcPct val="120000"/>
              </a:lnSpc>
              <a:spcBef>
                <a:spcPts val="0"/>
              </a:spcBef>
            </a:pPr>
            <a:endParaRPr lang="en-US" sz="1400"/>
          </a:p>
          <a:p>
            <a:pPr>
              <a:lnSpc>
                <a:spcPct val="120000"/>
              </a:lnSpc>
              <a:spcBef>
                <a:spcPts val="0"/>
              </a:spcBef>
            </a:pPr>
            <a:endParaRPr lang="en-US" sz="1400"/>
          </a:p>
        </p:txBody>
      </p:sp>
    </p:spTree>
    <p:extLst>
      <p:ext uri="{BB962C8B-B14F-4D97-AF65-F5344CB8AC3E}">
        <p14:creationId xmlns:p14="http://schemas.microsoft.com/office/powerpoint/2010/main" val="1463530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71BBBB-FF50-D7FD-36AB-5DFF85AF5BCD}"/>
              </a:ext>
            </a:extLst>
          </p:cNvPr>
          <p:cNvSpPr txBox="1"/>
          <p:nvPr/>
        </p:nvSpPr>
        <p:spPr>
          <a:xfrm>
            <a:off x="374310" y="1238567"/>
            <a:ext cx="8362250" cy="276999"/>
          </a:xfrm>
          <a:prstGeom prst="rect">
            <a:avLst/>
          </a:prstGeom>
          <a:noFill/>
        </p:spPr>
        <p:txBody>
          <a:bodyPr wrap="square" rtlCol="0">
            <a:spAutoFit/>
          </a:bodyPr>
          <a:lstStyle/>
          <a:p>
            <a:r>
              <a:rPr lang="en-US" sz="1200" dirty="0">
                <a:solidFill>
                  <a:schemeClr val="bg2"/>
                </a:solidFill>
                <a:latin typeface="Arial"/>
                <a:cs typeface="Arial"/>
              </a:rPr>
              <a:t>The authorization package artifacts maintained in an RMF Inventory Tool system of record (e.g., eMASS, Xacta, etc..)</a:t>
            </a:r>
          </a:p>
        </p:txBody>
      </p:sp>
      <p:sp>
        <p:nvSpPr>
          <p:cNvPr id="11" name="Google Shape;680;p93">
            <a:extLst>
              <a:ext uri="{FF2B5EF4-FFF2-40B4-BE49-F238E27FC236}">
                <a16:creationId xmlns:a16="http://schemas.microsoft.com/office/drawing/2014/main" id="{409BAE73-0C4B-F52B-E702-EE3BB3EE1DA2}"/>
              </a:ext>
            </a:extLst>
          </p:cNvPr>
          <p:cNvSpPr/>
          <p:nvPr/>
        </p:nvSpPr>
        <p:spPr>
          <a:xfrm>
            <a:off x="424706" y="1804633"/>
            <a:ext cx="4007108" cy="1444373"/>
          </a:xfrm>
          <a:prstGeom prst="rect">
            <a:avLst/>
          </a:prstGeom>
          <a:noFill/>
          <a:ln>
            <a:noFill/>
          </a:ln>
        </p:spPr>
        <p:txBody>
          <a:bodyPr spcFirstLastPara="1" wrap="square" lIns="76188" tIns="38083" rIns="76188" bIns="38083" anchor="t" anchorCtr="0">
            <a:noAutofit/>
          </a:bodyPr>
          <a:lstStyle/>
          <a:p>
            <a:pPr>
              <a:spcAft>
                <a:spcPts val="600"/>
              </a:spcAft>
              <a:buSzPts val="1800"/>
            </a:pPr>
            <a:r>
              <a:rPr lang="en-US" sz="1200" b="1" dirty="0">
                <a:solidFill>
                  <a:schemeClr val="bg2"/>
                </a:solidFill>
                <a:latin typeface="Arial" panose="020B0604020202020204" pitchFamily="34" charset="0"/>
                <a:cs typeface="Arial" panose="020B0604020202020204" pitchFamily="34" charset="0"/>
              </a:rPr>
              <a:t>Authorization Package (AO Responsibility)</a:t>
            </a:r>
          </a:p>
          <a:p>
            <a:pPr marL="621665" lvl="1" indent="-237490">
              <a:buSzPts val="1800"/>
              <a:buFont typeface="Arial" panose="020B0604020202020204" pitchFamily="34" charset="0"/>
              <a:buChar char="•"/>
            </a:pPr>
            <a:r>
              <a:rPr lang="en-US" sz="1200" dirty="0">
                <a:solidFill>
                  <a:schemeClr val="bg2"/>
                </a:solidFill>
                <a:latin typeface="Arial" panose="020B0604020202020204" pitchFamily="34" charset="0"/>
                <a:cs typeface="Arial" panose="020B0604020202020204" pitchFamily="34" charset="0"/>
              </a:rPr>
              <a:t>AO Determination Brief.</a:t>
            </a:r>
          </a:p>
          <a:p>
            <a:pPr marL="618490" lvl="1" indent="-237490">
              <a:buSzPts val="1800"/>
              <a:buFont typeface="Arial"/>
              <a:buChar char="•"/>
            </a:pPr>
            <a:r>
              <a:rPr lang="en-US" sz="1200" dirty="0">
                <a:solidFill>
                  <a:schemeClr val="bg2"/>
                </a:solidFill>
                <a:latin typeface="Arial" panose="020B0604020202020204" pitchFamily="34" charset="0"/>
                <a:cs typeface="Arial" panose="020B0604020202020204" pitchFamily="34" charset="0"/>
              </a:rPr>
              <a:t>Authorization Memo:</a:t>
            </a:r>
          </a:p>
          <a:p>
            <a:pPr lvl="2" indent="-237490">
              <a:buSzPts val="1800"/>
              <a:buFont typeface="Arial"/>
              <a:buChar char="•"/>
            </a:pPr>
            <a:r>
              <a:rPr lang="en-US" sz="1200" dirty="0">
                <a:solidFill>
                  <a:schemeClr val="bg2"/>
                </a:solidFill>
                <a:latin typeface="Arial" panose="020B0604020202020204" pitchFamily="34" charset="0"/>
                <a:cs typeface="Arial" panose="020B0604020202020204" pitchFamily="34" charset="0"/>
              </a:rPr>
              <a:t>Attachment 1 – Conditions.</a:t>
            </a:r>
          </a:p>
          <a:p>
            <a:pPr lvl="2" indent="-237490">
              <a:buSzPts val="1800"/>
              <a:buFont typeface="Arial"/>
              <a:buChar char="•"/>
            </a:pPr>
            <a:r>
              <a:rPr lang="en-US" sz="1200" dirty="0">
                <a:solidFill>
                  <a:schemeClr val="bg2"/>
                </a:solidFill>
                <a:latin typeface="Arial" panose="020B0604020202020204" pitchFamily="34" charset="0"/>
                <a:cs typeface="Arial" panose="020B0604020202020204" pitchFamily="34" charset="0"/>
              </a:rPr>
              <a:t>Attachment 2 – BOE.</a:t>
            </a:r>
          </a:p>
          <a:p>
            <a:pPr lvl="2" indent="-237490">
              <a:buSzPts val="1800"/>
              <a:buFont typeface="Arial"/>
              <a:buChar char="•"/>
            </a:pPr>
            <a:r>
              <a:rPr lang="en-US" sz="1200" dirty="0">
                <a:solidFill>
                  <a:schemeClr val="bg2"/>
                </a:solidFill>
                <a:latin typeface="Arial" panose="020B0604020202020204" pitchFamily="34" charset="0"/>
                <a:cs typeface="Arial" panose="020B0604020202020204" pitchFamily="34" charset="0"/>
              </a:rPr>
              <a:t>Attachment 3 – ITCSC.</a:t>
            </a:r>
          </a:p>
          <a:p>
            <a:pPr marL="237490" indent="-142240">
              <a:buSzPts val="1800"/>
            </a:pPr>
            <a:endParaRPr lang="en-US" sz="1200" dirty="0">
              <a:solidFill>
                <a:schemeClr val="bg2"/>
              </a:solidFill>
              <a:latin typeface="Arial" panose="020B0604020202020204" pitchFamily="34" charset="0"/>
              <a:cs typeface="Arial" panose="020B0604020202020204" pitchFamily="34" charset="0"/>
            </a:endParaRPr>
          </a:p>
          <a:p>
            <a:pPr>
              <a:buSzPts val="1800"/>
            </a:pPr>
            <a:endParaRPr sz="1200" dirty="0">
              <a:solidFill>
                <a:schemeClr val="bg2"/>
              </a:solidFill>
              <a:latin typeface="Arial" panose="020B0604020202020204" pitchFamily="34" charset="0"/>
              <a:cs typeface="Arial" panose="020B0604020202020204" pitchFamily="34" charset="0"/>
            </a:endParaRPr>
          </a:p>
          <a:p>
            <a:pPr marL="237490" indent="-142240">
              <a:buSzPts val="1800"/>
            </a:pPr>
            <a:endParaRPr lang="en-US" sz="1200" dirty="0">
              <a:solidFill>
                <a:schemeClr val="bg2"/>
              </a:solidFill>
              <a:latin typeface="Arial" panose="020B0604020202020204" pitchFamily="34" charset="0"/>
              <a:cs typeface="Arial" panose="020B0604020202020204" pitchFamily="34" charset="0"/>
            </a:endParaRPr>
          </a:p>
        </p:txBody>
      </p:sp>
      <p:sp>
        <p:nvSpPr>
          <p:cNvPr id="14" name="Google Shape;674;p93">
            <a:extLst>
              <a:ext uri="{FF2B5EF4-FFF2-40B4-BE49-F238E27FC236}">
                <a16:creationId xmlns:a16="http://schemas.microsoft.com/office/drawing/2014/main" id="{F0F21C2F-B9DC-F662-177B-4ED8D2A2781C}"/>
              </a:ext>
            </a:extLst>
          </p:cNvPr>
          <p:cNvSpPr/>
          <p:nvPr/>
        </p:nvSpPr>
        <p:spPr>
          <a:xfrm>
            <a:off x="4803897" y="1804633"/>
            <a:ext cx="4117801" cy="3155593"/>
          </a:xfrm>
          <a:prstGeom prst="rect">
            <a:avLst/>
          </a:prstGeom>
          <a:noFill/>
          <a:ln>
            <a:noFill/>
          </a:ln>
        </p:spPr>
        <p:txBody>
          <a:bodyPr spcFirstLastPara="1" wrap="square" lIns="76188" tIns="38083" rIns="76188" bIns="38083" anchor="t" anchorCtr="0">
            <a:noAutofit/>
          </a:bodyPr>
          <a:lstStyle/>
          <a:p>
            <a:pPr>
              <a:spcAft>
                <a:spcPts val="600"/>
              </a:spcAft>
              <a:buSzPts val="1800"/>
            </a:pPr>
            <a:r>
              <a:rPr lang="en-US" sz="1200" b="1" dirty="0">
                <a:solidFill>
                  <a:schemeClr val="bg2"/>
                </a:solidFill>
                <a:latin typeface="Arial" panose="020B0604020202020204" pitchFamily="34" charset="0"/>
                <a:cs typeface="Arial" panose="020B0604020202020204" pitchFamily="34" charset="0"/>
              </a:rPr>
              <a:t>Body of Evidence (PM Responsibility)</a:t>
            </a:r>
          </a:p>
          <a:p>
            <a:pPr>
              <a:spcAft>
                <a:spcPts val="600"/>
              </a:spcAft>
              <a:buSzPts val="1800"/>
            </a:pPr>
            <a:r>
              <a:rPr lang="en-US" sz="1200" dirty="0">
                <a:solidFill>
                  <a:schemeClr val="bg2"/>
                </a:solidFill>
                <a:latin typeface="Arial" panose="020B0604020202020204" pitchFamily="34" charset="0"/>
                <a:cs typeface="Arial" panose="020B0604020202020204" pitchFamily="34" charset="0"/>
              </a:rPr>
              <a:t>​(Example listing, but not limited to):</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SSP​​</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CONOPs​​</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SCTM​​</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STIG’s​​</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ACAS Scans​​</a:t>
            </a:r>
          </a:p>
          <a:p>
            <a:pPr marL="619100" lvl="1" indent="-238115">
              <a:buSzPts val="1800"/>
              <a:buFont typeface="Arial"/>
              <a:buChar char="•"/>
            </a:pPr>
            <a:r>
              <a:rPr lang="en-US" sz="1200" dirty="0" err="1">
                <a:solidFill>
                  <a:schemeClr val="bg2"/>
                </a:solidFill>
                <a:latin typeface="Arial" panose="020B0604020202020204" pitchFamily="34" charset="0"/>
                <a:cs typeface="Arial" panose="020B0604020202020204" pitchFamily="34" charset="0"/>
              </a:rPr>
              <a:t>ConMon</a:t>
            </a:r>
            <a:r>
              <a:rPr lang="en-US" sz="1200" dirty="0">
                <a:solidFill>
                  <a:schemeClr val="bg2"/>
                </a:solidFill>
                <a:latin typeface="Arial" panose="020B0604020202020204" pitchFamily="34" charset="0"/>
                <a:cs typeface="Arial" panose="020B0604020202020204" pitchFamily="34" charset="0"/>
              </a:rPr>
              <a:t> Plan​​</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Incident Response Plan​​</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Contingency Plan​​</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POA&amp;M​​</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Cybersecurity Strategy​</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Other evidence as required.</a:t>
            </a:r>
          </a:p>
          <a:p>
            <a:pPr marL="619100" lvl="1" indent="-238115">
              <a:buSzPts val="1800"/>
              <a:buFont typeface="Arial"/>
              <a:buChar char="•"/>
            </a:pPr>
            <a:endParaRPr lang="en-US" sz="1200" dirty="0">
              <a:solidFill>
                <a:schemeClr val="bg2"/>
              </a:solidFill>
              <a:latin typeface="Arial" panose="020B0604020202020204" pitchFamily="34" charset="0"/>
              <a:cs typeface="Arial" panose="020B0604020202020204" pitchFamily="34" charset="0"/>
            </a:endParaRPr>
          </a:p>
        </p:txBody>
      </p:sp>
      <p:sp>
        <p:nvSpPr>
          <p:cNvPr id="30" name="Title 3">
            <a:extLst>
              <a:ext uri="{FF2B5EF4-FFF2-40B4-BE49-F238E27FC236}">
                <a16:creationId xmlns:a16="http://schemas.microsoft.com/office/drawing/2014/main" id="{C52FFF8B-87F0-72EA-DB4F-3B2BBCEFA8C9}"/>
              </a:ext>
            </a:extLst>
          </p:cNvPr>
          <p:cNvSpPr>
            <a:spLocks noGrp="1"/>
          </p:cNvSpPr>
          <p:nvPr>
            <p:ph type="title"/>
          </p:nvPr>
        </p:nvSpPr>
        <p:spPr>
          <a:xfrm>
            <a:off x="1070304" y="297267"/>
            <a:ext cx="7870923" cy="615258"/>
          </a:xfrm>
        </p:spPr>
        <p:txBody>
          <a:bodyPr>
            <a:noAutofit/>
          </a:bodyPr>
          <a:lstStyle/>
          <a:p>
            <a:r>
              <a:rPr lang="en-US" dirty="0">
                <a:latin typeface="Helvetica"/>
                <a:cs typeface="Helvetica"/>
              </a:rPr>
              <a:t>Authorization Package</a:t>
            </a:r>
          </a:p>
        </p:txBody>
      </p:sp>
      <p:grpSp>
        <p:nvGrpSpPr>
          <p:cNvPr id="2" name="Group 1">
            <a:extLst>
              <a:ext uri="{FF2B5EF4-FFF2-40B4-BE49-F238E27FC236}">
                <a16:creationId xmlns:a16="http://schemas.microsoft.com/office/drawing/2014/main" id="{A8089DFC-0C4C-1B2F-CA5A-F940216A30F4}"/>
              </a:ext>
            </a:extLst>
          </p:cNvPr>
          <p:cNvGrpSpPr/>
          <p:nvPr/>
        </p:nvGrpSpPr>
        <p:grpSpPr>
          <a:xfrm>
            <a:off x="855177" y="3570633"/>
            <a:ext cx="3700258" cy="2275921"/>
            <a:chOff x="628650" y="3878214"/>
            <a:chExt cx="3700258" cy="2275921"/>
          </a:xfrm>
        </p:grpSpPr>
        <p:grpSp>
          <p:nvGrpSpPr>
            <p:cNvPr id="3" name="Group 2">
              <a:extLst>
                <a:ext uri="{FF2B5EF4-FFF2-40B4-BE49-F238E27FC236}">
                  <a16:creationId xmlns:a16="http://schemas.microsoft.com/office/drawing/2014/main" id="{097B238A-D06A-FE0C-CD80-FE94C4EB7819}"/>
                </a:ext>
              </a:extLst>
            </p:cNvPr>
            <p:cNvGrpSpPr/>
            <p:nvPr/>
          </p:nvGrpSpPr>
          <p:grpSpPr>
            <a:xfrm>
              <a:off x="628650" y="3881526"/>
              <a:ext cx="1733060" cy="2272609"/>
              <a:chOff x="2597060" y="3621256"/>
              <a:chExt cx="1733060" cy="2272609"/>
            </a:xfrm>
          </p:grpSpPr>
          <p:pic>
            <p:nvPicPr>
              <p:cNvPr id="20" name="Google Shape;676;p93">
                <a:extLst>
                  <a:ext uri="{FF2B5EF4-FFF2-40B4-BE49-F238E27FC236}">
                    <a16:creationId xmlns:a16="http://schemas.microsoft.com/office/drawing/2014/main" id="{F6351567-667E-7D0A-BF93-398C96137015}"/>
                  </a:ext>
                </a:extLst>
              </p:cNvPr>
              <p:cNvPicPr preferRelativeResize="0"/>
              <p:nvPr/>
            </p:nvPicPr>
            <p:blipFill>
              <a:blip r:embed="rId3"/>
              <a:srcRect/>
              <a:stretch/>
            </p:blipFill>
            <p:spPr>
              <a:xfrm>
                <a:off x="2822581" y="3621256"/>
                <a:ext cx="1507539" cy="1856192"/>
              </a:xfrm>
              <a:prstGeom prst="rect">
                <a:avLst/>
              </a:prstGeom>
              <a:noFill/>
              <a:ln>
                <a:solidFill>
                  <a:schemeClr val="accent1"/>
                </a:solidFill>
              </a:ln>
              <a:effectLst>
                <a:outerShdw blurRad="50800" dist="38100" dir="2700000" algn="tl" rotWithShape="0">
                  <a:prstClr val="black">
                    <a:alpha val="40000"/>
                  </a:prstClr>
                </a:outerShdw>
              </a:effectLst>
            </p:spPr>
          </p:pic>
          <p:pic>
            <p:nvPicPr>
              <p:cNvPr id="21" name="Google Shape;676;p93">
                <a:extLst>
                  <a:ext uri="{FF2B5EF4-FFF2-40B4-BE49-F238E27FC236}">
                    <a16:creationId xmlns:a16="http://schemas.microsoft.com/office/drawing/2014/main" id="{99D7850D-B266-14F5-0F4E-4D3DA6228CFB}"/>
                  </a:ext>
                </a:extLst>
              </p:cNvPr>
              <p:cNvPicPr preferRelativeResize="0"/>
              <p:nvPr/>
            </p:nvPicPr>
            <p:blipFill>
              <a:blip r:embed="rId3"/>
              <a:srcRect/>
              <a:stretch/>
            </p:blipFill>
            <p:spPr>
              <a:xfrm>
                <a:off x="2759715" y="3727018"/>
                <a:ext cx="1507539" cy="1856192"/>
              </a:xfrm>
              <a:prstGeom prst="rect">
                <a:avLst/>
              </a:prstGeom>
              <a:noFill/>
              <a:ln>
                <a:solidFill>
                  <a:schemeClr val="accent1"/>
                </a:solidFill>
              </a:ln>
              <a:effectLst>
                <a:outerShdw blurRad="50800" dist="38100" dir="2700000" algn="tl" rotWithShape="0">
                  <a:prstClr val="black">
                    <a:alpha val="40000"/>
                  </a:prstClr>
                </a:outerShdw>
              </a:effectLst>
            </p:spPr>
          </p:pic>
          <p:pic>
            <p:nvPicPr>
              <p:cNvPr id="22" name="Google Shape;677;p93">
                <a:extLst>
                  <a:ext uri="{FF2B5EF4-FFF2-40B4-BE49-F238E27FC236}">
                    <a16:creationId xmlns:a16="http://schemas.microsoft.com/office/drawing/2014/main" id="{5CD035E5-96AF-40E6-C07B-F58EEA65703A}"/>
                  </a:ext>
                </a:extLst>
              </p:cNvPr>
              <p:cNvPicPr preferRelativeResize="0"/>
              <p:nvPr/>
            </p:nvPicPr>
            <p:blipFill>
              <a:blip r:embed="rId4"/>
              <a:srcRect/>
              <a:stretch/>
            </p:blipFill>
            <p:spPr>
              <a:xfrm>
                <a:off x="2712939" y="3826152"/>
                <a:ext cx="1507539" cy="1856192"/>
              </a:xfrm>
              <a:prstGeom prst="rect">
                <a:avLst/>
              </a:prstGeom>
              <a:noFill/>
              <a:ln>
                <a:solidFill>
                  <a:schemeClr val="accent1"/>
                </a:solidFill>
              </a:ln>
              <a:effectLst>
                <a:outerShdw blurRad="50800" dist="38100" dir="2700000" algn="tl" rotWithShape="0">
                  <a:prstClr val="black">
                    <a:alpha val="40000"/>
                  </a:prstClr>
                </a:outerShdw>
              </a:effectLst>
            </p:spPr>
          </p:pic>
          <p:pic>
            <p:nvPicPr>
              <p:cNvPr id="23" name="Google Shape;678;p93">
                <a:extLst>
                  <a:ext uri="{FF2B5EF4-FFF2-40B4-BE49-F238E27FC236}">
                    <a16:creationId xmlns:a16="http://schemas.microsoft.com/office/drawing/2014/main" id="{FC9EDCFA-D947-C2DF-7776-09F67EF892DA}"/>
                  </a:ext>
                </a:extLst>
              </p:cNvPr>
              <p:cNvPicPr preferRelativeResize="0"/>
              <p:nvPr/>
            </p:nvPicPr>
            <p:blipFill>
              <a:blip r:embed="rId5"/>
              <a:srcRect/>
              <a:stretch/>
            </p:blipFill>
            <p:spPr>
              <a:xfrm>
                <a:off x="2666164" y="3931913"/>
                <a:ext cx="1507539" cy="1856192"/>
              </a:xfrm>
              <a:prstGeom prst="rect">
                <a:avLst/>
              </a:prstGeom>
              <a:noFill/>
              <a:ln>
                <a:solidFill>
                  <a:schemeClr val="accent1"/>
                </a:solidFill>
              </a:ln>
              <a:effectLst>
                <a:outerShdw blurRad="50800" dist="38100" dir="2700000" algn="tl" rotWithShape="0">
                  <a:prstClr val="black">
                    <a:alpha val="40000"/>
                  </a:prstClr>
                </a:outerShdw>
              </a:effectLst>
            </p:spPr>
          </p:pic>
          <p:pic>
            <p:nvPicPr>
              <p:cNvPr id="24" name="Google Shape;679;p93">
                <a:extLst>
                  <a:ext uri="{FF2B5EF4-FFF2-40B4-BE49-F238E27FC236}">
                    <a16:creationId xmlns:a16="http://schemas.microsoft.com/office/drawing/2014/main" id="{993A3AC3-34C9-B22E-8476-803DF16B9944}"/>
                  </a:ext>
                </a:extLst>
              </p:cNvPr>
              <p:cNvPicPr preferRelativeResize="0"/>
              <p:nvPr/>
            </p:nvPicPr>
            <p:blipFill>
              <a:blip r:embed="rId6"/>
              <a:srcRect/>
              <a:stretch/>
            </p:blipFill>
            <p:spPr>
              <a:xfrm>
                <a:off x="2597060" y="4037673"/>
                <a:ext cx="1507539" cy="1856192"/>
              </a:xfrm>
              <a:prstGeom prst="rect">
                <a:avLst/>
              </a:prstGeom>
              <a:noFill/>
              <a:ln>
                <a:solidFill>
                  <a:schemeClr val="accent1"/>
                </a:solidFill>
              </a:ln>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D475D25E-E408-CF87-34BA-912E9067727D}"/>
                  </a:ext>
                </a:extLst>
              </p:cNvPr>
              <p:cNvSpPr txBox="1"/>
              <p:nvPr/>
            </p:nvSpPr>
            <p:spPr>
              <a:xfrm>
                <a:off x="2923060" y="4068512"/>
                <a:ext cx="947111" cy="338554"/>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Authorization Package</a:t>
                </a:r>
              </a:p>
            </p:txBody>
          </p:sp>
        </p:grpSp>
        <p:grpSp>
          <p:nvGrpSpPr>
            <p:cNvPr id="4" name="Group 3">
              <a:extLst>
                <a:ext uri="{FF2B5EF4-FFF2-40B4-BE49-F238E27FC236}">
                  <a16:creationId xmlns:a16="http://schemas.microsoft.com/office/drawing/2014/main" id="{4BF52C7F-6365-4E33-73EB-BB674EEE929D}"/>
                </a:ext>
              </a:extLst>
            </p:cNvPr>
            <p:cNvGrpSpPr/>
            <p:nvPr/>
          </p:nvGrpSpPr>
          <p:grpSpPr>
            <a:xfrm>
              <a:off x="2608206" y="3878214"/>
              <a:ext cx="1720702" cy="2272608"/>
              <a:chOff x="723867" y="3624509"/>
              <a:chExt cx="1720702" cy="2272608"/>
            </a:xfrm>
          </p:grpSpPr>
          <p:pic>
            <p:nvPicPr>
              <p:cNvPr id="5" name="Google Shape;676;p93">
                <a:extLst>
                  <a:ext uri="{FF2B5EF4-FFF2-40B4-BE49-F238E27FC236}">
                    <a16:creationId xmlns:a16="http://schemas.microsoft.com/office/drawing/2014/main" id="{1B1F1159-92AD-6274-EBAA-D7398E0ADFA0}"/>
                  </a:ext>
                </a:extLst>
              </p:cNvPr>
              <p:cNvPicPr preferRelativeResize="0"/>
              <p:nvPr/>
            </p:nvPicPr>
            <p:blipFill>
              <a:blip r:embed="rId3"/>
              <a:srcRect/>
              <a:stretch/>
            </p:blipFill>
            <p:spPr>
              <a:xfrm>
                <a:off x="937028" y="3624509"/>
                <a:ext cx="1507541" cy="1856191"/>
              </a:xfrm>
              <a:prstGeom prst="rect">
                <a:avLst/>
              </a:prstGeom>
              <a:noFill/>
              <a:ln>
                <a:solidFill>
                  <a:schemeClr val="accent1"/>
                </a:solidFill>
              </a:ln>
              <a:effectLst>
                <a:outerShdw blurRad="50800" dist="38100" dir="2700000" algn="tl" rotWithShape="0">
                  <a:prstClr val="black">
                    <a:alpha val="40000"/>
                  </a:prstClr>
                </a:outerShdw>
              </a:effectLst>
            </p:spPr>
          </p:pic>
          <p:pic>
            <p:nvPicPr>
              <p:cNvPr id="6" name="Google Shape;676;p93">
                <a:extLst>
                  <a:ext uri="{FF2B5EF4-FFF2-40B4-BE49-F238E27FC236}">
                    <a16:creationId xmlns:a16="http://schemas.microsoft.com/office/drawing/2014/main" id="{52154BB5-51A2-07BB-F077-05154B6FCB29}"/>
                  </a:ext>
                </a:extLst>
              </p:cNvPr>
              <p:cNvPicPr preferRelativeResize="0"/>
              <p:nvPr/>
            </p:nvPicPr>
            <p:blipFill>
              <a:blip r:embed="rId3"/>
              <a:srcRect/>
              <a:stretch/>
            </p:blipFill>
            <p:spPr>
              <a:xfrm>
                <a:off x="874162" y="3730271"/>
                <a:ext cx="1507541" cy="1856191"/>
              </a:xfrm>
              <a:prstGeom prst="rect">
                <a:avLst/>
              </a:prstGeom>
              <a:noFill/>
              <a:ln>
                <a:solidFill>
                  <a:schemeClr val="accent1"/>
                </a:solidFill>
              </a:ln>
              <a:effectLst>
                <a:outerShdw blurRad="50800" dist="38100" dir="2700000" algn="tl" rotWithShape="0">
                  <a:prstClr val="black">
                    <a:alpha val="40000"/>
                  </a:prstClr>
                </a:outerShdw>
              </a:effectLst>
            </p:spPr>
          </p:pic>
          <p:pic>
            <p:nvPicPr>
              <p:cNvPr id="8" name="Google Shape;677;p93">
                <a:extLst>
                  <a:ext uri="{FF2B5EF4-FFF2-40B4-BE49-F238E27FC236}">
                    <a16:creationId xmlns:a16="http://schemas.microsoft.com/office/drawing/2014/main" id="{D6E30B1F-FA9F-5CBA-93CC-2A37D9F0D2E2}"/>
                  </a:ext>
                </a:extLst>
              </p:cNvPr>
              <p:cNvPicPr preferRelativeResize="0"/>
              <p:nvPr/>
            </p:nvPicPr>
            <p:blipFill>
              <a:blip r:embed="rId4"/>
              <a:srcRect/>
              <a:stretch/>
            </p:blipFill>
            <p:spPr>
              <a:xfrm>
                <a:off x="827386" y="3829405"/>
                <a:ext cx="1507541" cy="1856191"/>
              </a:xfrm>
              <a:prstGeom prst="rect">
                <a:avLst/>
              </a:prstGeom>
              <a:noFill/>
              <a:ln>
                <a:solidFill>
                  <a:schemeClr val="accent1"/>
                </a:solidFill>
              </a:ln>
              <a:effectLst>
                <a:outerShdw blurRad="50800" dist="38100" dir="2700000" algn="tl" rotWithShape="0">
                  <a:prstClr val="black">
                    <a:alpha val="40000"/>
                  </a:prstClr>
                </a:outerShdw>
              </a:effectLst>
            </p:spPr>
          </p:pic>
          <p:pic>
            <p:nvPicPr>
              <p:cNvPr id="9" name="Google Shape;678;p93">
                <a:extLst>
                  <a:ext uri="{FF2B5EF4-FFF2-40B4-BE49-F238E27FC236}">
                    <a16:creationId xmlns:a16="http://schemas.microsoft.com/office/drawing/2014/main" id="{AEACA00A-87B9-0C73-8C91-0A943346F0D8}"/>
                  </a:ext>
                </a:extLst>
              </p:cNvPr>
              <p:cNvPicPr preferRelativeResize="0"/>
              <p:nvPr/>
            </p:nvPicPr>
            <p:blipFill>
              <a:blip r:embed="rId5"/>
              <a:srcRect/>
              <a:stretch/>
            </p:blipFill>
            <p:spPr>
              <a:xfrm>
                <a:off x="780611" y="3935166"/>
                <a:ext cx="1507541" cy="1856191"/>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2" name="Picture 3">
                <a:extLst>
                  <a:ext uri="{FF2B5EF4-FFF2-40B4-BE49-F238E27FC236}">
                    <a16:creationId xmlns:a16="http://schemas.microsoft.com/office/drawing/2014/main" id="{E2845202-9E74-58B6-CE5C-DC86956B8FE9}"/>
                  </a:ext>
                </a:extLst>
              </p:cNvPr>
              <p:cNvPicPr>
                <a:picLocks noChangeAspect="1"/>
              </p:cNvPicPr>
              <p:nvPr/>
            </p:nvPicPr>
            <p:blipFill>
              <a:blip r:embed="rId7"/>
              <a:stretch>
                <a:fillRect/>
              </a:stretch>
            </p:blipFill>
            <p:spPr>
              <a:xfrm>
                <a:off x="723867" y="4028096"/>
                <a:ext cx="1507541" cy="1869021"/>
              </a:xfrm>
              <a:prstGeom prst="rect">
                <a:avLst/>
              </a:prstGeom>
              <a:noFill/>
              <a:ln>
                <a:solidFill>
                  <a:schemeClr val="accent1"/>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1F8A509F-FA42-7D10-4AE9-BB2D4644344F}"/>
                  </a:ext>
                </a:extLst>
              </p:cNvPr>
              <p:cNvSpPr txBox="1"/>
              <p:nvPr/>
            </p:nvSpPr>
            <p:spPr>
              <a:xfrm>
                <a:off x="900782" y="4044238"/>
                <a:ext cx="1153710" cy="215444"/>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Body of Evidence</a:t>
                </a:r>
              </a:p>
            </p:txBody>
          </p:sp>
        </p:grpSp>
      </p:grpSp>
    </p:spTree>
    <p:extLst>
      <p:ext uri="{BB962C8B-B14F-4D97-AF65-F5344CB8AC3E}">
        <p14:creationId xmlns:p14="http://schemas.microsoft.com/office/powerpoint/2010/main" val="208768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6E36-9C19-6070-E355-E66AD345E0F1}"/>
              </a:ext>
            </a:extLst>
          </p:cNvPr>
          <p:cNvSpPr>
            <a:spLocks noGrp="1"/>
          </p:cNvSpPr>
          <p:nvPr>
            <p:ph type="title"/>
          </p:nvPr>
        </p:nvSpPr>
        <p:spPr/>
        <p:txBody>
          <a:bodyPr/>
          <a:lstStyle/>
          <a:p>
            <a:r>
              <a:rPr lang="en-US" sz="3000"/>
              <a:t>Authorization Determination Table</a:t>
            </a:r>
          </a:p>
        </p:txBody>
      </p:sp>
      <p:graphicFrame>
        <p:nvGraphicFramePr>
          <p:cNvPr id="3" name="Table 2">
            <a:extLst>
              <a:ext uri="{FF2B5EF4-FFF2-40B4-BE49-F238E27FC236}">
                <a16:creationId xmlns:a16="http://schemas.microsoft.com/office/drawing/2014/main" id="{131B207F-487A-7737-4D3A-8BF73B638490}"/>
              </a:ext>
            </a:extLst>
          </p:cNvPr>
          <p:cNvGraphicFramePr>
            <a:graphicFrameLocks noGrp="1"/>
          </p:cNvGraphicFramePr>
          <p:nvPr>
            <p:extLst>
              <p:ext uri="{D42A27DB-BD31-4B8C-83A1-F6EECF244321}">
                <p14:modId xmlns:p14="http://schemas.microsoft.com/office/powerpoint/2010/main" val="4140752220"/>
              </p:ext>
            </p:extLst>
          </p:nvPr>
        </p:nvGraphicFramePr>
        <p:xfrm>
          <a:off x="636540" y="1504559"/>
          <a:ext cx="7870920" cy="3213312"/>
        </p:xfrm>
        <a:graphic>
          <a:graphicData uri="http://schemas.openxmlformats.org/drawingml/2006/table">
            <a:tbl>
              <a:tblPr firstRow="1" bandRow="1">
                <a:tableStyleId>{5C22544A-7EE6-4342-B048-85BDC9FD1C3A}</a:tableStyleId>
              </a:tblPr>
              <a:tblGrid>
                <a:gridCol w="1420860">
                  <a:extLst>
                    <a:ext uri="{9D8B030D-6E8A-4147-A177-3AD203B41FA5}">
                      <a16:colId xmlns:a16="http://schemas.microsoft.com/office/drawing/2014/main" val="3059978539"/>
                    </a:ext>
                  </a:extLst>
                </a:gridCol>
                <a:gridCol w="2857500">
                  <a:extLst>
                    <a:ext uri="{9D8B030D-6E8A-4147-A177-3AD203B41FA5}">
                      <a16:colId xmlns:a16="http://schemas.microsoft.com/office/drawing/2014/main" val="1827047187"/>
                    </a:ext>
                  </a:extLst>
                </a:gridCol>
                <a:gridCol w="3592560">
                  <a:extLst>
                    <a:ext uri="{9D8B030D-6E8A-4147-A177-3AD203B41FA5}">
                      <a16:colId xmlns:a16="http://schemas.microsoft.com/office/drawing/2014/main" val="1112852062"/>
                    </a:ext>
                  </a:extLst>
                </a:gridCol>
              </a:tblGrid>
              <a:tr h="0">
                <a:tc>
                  <a:txBody>
                    <a:bodyPr/>
                    <a:lstStyle/>
                    <a:p>
                      <a:pPr algn="ctr"/>
                      <a:r>
                        <a:rPr lang="en-US" sz="800" b="1">
                          <a:solidFill>
                            <a:schemeClr val="bg1"/>
                          </a:solidFill>
                          <a:latin typeface="Arial" panose="020B0604020202020204" pitchFamily="34" charset="0"/>
                          <a:cs typeface="Arial" panose="020B0604020202020204" pitchFamily="34" charset="0"/>
                        </a:rPr>
                        <a:t>Authorization Type</a:t>
                      </a:r>
                    </a:p>
                  </a:txBody>
                  <a:tcPr anchor="ctr"/>
                </a:tc>
                <a:tc>
                  <a:txBody>
                    <a:bodyPr/>
                    <a:lstStyle/>
                    <a:p>
                      <a:pPr algn="ctr"/>
                      <a:r>
                        <a:rPr lang="en-US" sz="800">
                          <a:latin typeface="Arial" panose="020B0604020202020204" pitchFamily="34" charset="0"/>
                          <a:cs typeface="Arial" panose="020B0604020202020204" pitchFamily="34" charset="0"/>
                        </a:rPr>
                        <a:t>Authorization Details</a:t>
                      </a:r>
                    </a:p>
                  </a:txBody>
                  <a:tcPr anchor="ctr"/>
                </a:tc>
                <a:tc>
                  <a:txBody>
                    <a:bodyPr/>
                    <a:lstStyle/>
                    <a:p>
                      <a:pPr algn="ctr"/>
                      <a:r>
                        <a:rPr lang="en-US" sz="800">
                          <a:latin typeface="Arial" panose="020B0604020202020204" pitchFamily="34" charset="0"/>
                          <a:cs typeface="Arial" panose="020B0604020202020204" pitchFamily="34" charset="0"/>
                        </a:rPr>
                        <a:t>Documentation</a:t>
                      </a:r>
                    </a:p>
                  </a:txBody>
                  <a:tcPr anchor="ctr"/>
                </a:tc>
                <a:extLst>
                  <a:ext uri="{0D108BD9-81ED-4DB2-BD59-A6C34878D82A}">
                    <a16:rowId xmlns:a16="http://schemas.microsoft.com/office/drawing/2014/main" val="54085763"/>
                  </a:ext>
                </a:extLst>
              </a:tr>
              <a:tr h="485492">
                <a:tc>
                  <a:txBody>
                    <a:bodyPr/>
                    <a:lstStyle/>
                    <a:p>
                      <a:pPr algn="ctr">
                        <a:lnSpc>
                          <a:spcPct val="100000"/>
                        </a:lnSpc>
                      </a:pPr>
                      <a:r>
                        <a:rPr lang="en-US" sz="800" b="1">
                          <a:solidFill>
                            <a:schemeClr val="bg1"/>
                          </a:solidFill>
                          <a:effectLst/>
                          <a:latin typeface="Arial" panose="020B0604020202020204" pitchFamily="34" charset="0"/>
                          <a:ea typeface="Calibri" panose="020F0502020204030204" pitchFamily="34" charset="0"/>
                          <a:cs typeface="Arial" panose="020B0604020202020204" pitchFamily="34" charset="0"/>
                        </a:rPr>
                        <a:t>ATO</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The risk to organizational operations, organizational assets, individuals, other organizations, and the Nation is acceptable.</a:t>
                      </a:r>
                    </a:p>
                  </a:txBody>
                  <a:tcPr marL="79429" marR="79429" marT="39714" marB="39714"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Authorization Memo.</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Plan of Action and Milestones.</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IT Categorization and Selection Checklist.</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4132641596"/>
                  </a:ext>
                </a:extLst>
              </a:tr>
              <a:tr h="28448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sym typeface="Arial"/>
                        </a:rPr>
                        <a:t>ATO With Conditions (ATO-C)</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The risk to organizational operations, organizational assets, individuals, other organizations, and the Nation is acceptable, but conditions exist.</a:t>
                      </a:r>
                    </a:p>
                  </a:txBody>
                  <a:tcPr marL="79429" marR="79429" marT="39714" marB="39714"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Authorization Memo.</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Plan of Action and Milestones.</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IT Categorization and Selection Checklist.</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2625905203"/>
                  </a:ext>
                </a:extLst>
              </a:tr>
              <a:tr h="350258">
                <a:tc>
                  <a:txBody>
                    <a:bodyPr/>
                    <a:lstStyle/>
                    <a:p>
                      <a:pPr algn="ctr">
                        <a:lnSpc>
                          <a:spcPct val="100000"/>
                        </a:lnSpc>
                      </a:pPr>
                      <a:r>
                        <a:rPr lang="en-US" sz="800" b="1">
                          <a:solidFill>
                            <a:schemeClr val="bg1"/>
                          </a:solidFill>
                          <a:latin typeface="Arial" panose="020B0604020202020204" pitchFamily="34" charset="0"/>
                          <a:cs typeface="Arial" panose="020B0604020202020204" pitchFamily="34" charset="0"/>
                        </a:rPr>
                        <a:t>Continuous ATO (c-ATO)</a:t>
                      </a:r>
                    </a:p>
                    <a:p>
                      <a:pPr algn="ctr">
                        <a:lnSpc>
                          <a:spcPct val="100000"/>
                        </a:lnSpc>
                      </a:pPr>
                      <a:r>
                        <a:rPr lang="en-US" sz="800" b="1">
                          <a:solidFill>
                            <a:schemeClr val="bg1"/>
                          </a:solidFill>
                          <a:latin typeface="Arial" panose="020B0604020202020204" pitchFamily="34" charset="0"/>
                          <a:cs typeface="Arial" panose="020B0604020202020204" pitchFamily="34" charset="0"/>
                        </a:rPr>
                        <a:t>(Applied to DevSecOps</a:t>
                      </a:r>
                      <a:r>
                        <a:rPr lang="en-US" sz="800" b="1" baseline="0">
                          <a:solidFill>
                            <a:schemeClr val="bg1"/>
                          </a:solidFill>
                          <a:latin typeface="Arial" panose="020B0604020202020204" pitchFamily="34" charset="0"/>
                          <a:cs typeface="Arial" panose="020B0604020202020204" pitchFamily="34" charset="0"/>
                        </a:rPr>
                        <a:t> </a:t>
                      </a:r>
                      <a:r>
                        <a:rPr lang="en-US" sz="800" b="1">
                          <a:solidFill>
                            <a:schemeClr val="bg1"/>
                          </a:solidFill>
                          <a:latin typeface="Arial" panose="020B0604020202020204" pitchFamily="34" charset="0"/>
                          <a:cs typeface="Arial" panose="020B0604020202020204" pitchFamily="34" charset="0"/>
                        </a:rPr>
                        <a:t>ONLY)</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Accredits the platform and process and certifies team that produces a product under a continuous monitoring process that maintains the residual risk within the risk tolerance of the Authorizing Official (AO).</a:t>
                      </a:r>
                    </a:p>
                  </a:txBody>
                  <a:tcPr marL="79429" marR="79429" marT="39714" marB="39714"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CONOPs: platform, process, and teams.</a:t>
                      </a:r>
                    </a:p>
                    <a:p>
                      <a:pPr marL="111125" marR="0" lvl="0" indent="-1111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800">
                          <a:latin typeface="Arial" panose="020B0604020202020204" pitchFamily="34" charset="0"/>
                          <a:cs typeface="Arial" panose="020B0604020202020204" pitchFamily="34" charset="0"/>
                        </a:rPr>
                        <a:t>IT Categorization and Selection Checklist.</a:t>
                      </a:r>
                    </a:p>
                    <a:p>
                      <a:pPr marL="111125" marR="0" lvl="0" indent="-1111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1824336367"/>
                  </a:ext>
                </a:extLst>
              </a:tr>
              <a:tr h="350258">
                <a:tc>
                  <a:txBody>
                    <a:bodyPr/>
                    <a:lstStyle/>
                    <a:p>
                      <a:pPr algn="ctr">
                        <a:lnSpc>
                          <a:spcPct val="100000"/>
                        </a:lnSpc>
                      </a:pPr>
                      <a:r>
                        <a:rPr lang="en-US" sz="800" b="1">
                          <a:solidFill>
                            <a:schemeClr val="bg1"/>
                          </a:solidFill>
                          <a:latin typeface="Arial" panose="020B0604020202020204" pitchFamily="34" charset="0"/>
                          <a:cs typeface="Arial" panose="020B0604020202020204" pitchFamily="34" charset="0"/>
                        </a:rPr>
                        <a:t>IATT</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Operational environment or live data is required to complete specific test objectives. </a:t>
                      </a:r>
                    </a:p>
                  </a:txBody>
                  <a:tcPr marL="79429" marR="79429" marT="39714" marB="39714"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marR="0" lvl="0" indent="-1111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800">
                          <a:latin typeface="Arial" panose="020B0604020202020204" pitchFamily="34" charset="0"/>
                          <a:cs typeface="Arial" panose="020B0604020202020204" pitchFamily="34" charset="0"/>
                        </a:rPr>
                        <a:t>IT Categorization and Selection Checklist.</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Certification Test Plan.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751295592"/>
                  </a:ext>
                </a:extLst>
              </a:tr>
            </a:tbl>
          </a:graphicData>
        </a:graphic>
      </p:graphicFrame>
    </p:spTree>
    <p:extLst>
      <p:ext uri="{BB962C8B-B14F-4D97-AF65-F5344CB8AC3E}">
        <p14:creationId xmlns:p14="http://schemas.microsoft.com/office/powerpoint/2010/main" val="929786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6E36-9C19-6070-E355-E66AD345E0F1}"/>
              </a:ext>
            </a:extLst>
          </p:cNvPr>
          <p:cNvSpPr>
            <a:spLocks noGrp="1"/>
          </p:cNvSpPr>
          <p:nvPr>
            <p:ph type="title"/>
          </p:nvPr>
        </p:nvSpPr>
        <p:spPr/>
        <p:txBody>
          <a:bodyPr/>
          <a:lstStyle/>
          <a:p>
            <a:r>
              <a:rPr lang="en-US" sz="3000"/>
              <a:t>Authorization Determination Table (Cont</a:t>
            </a:r>
            <a:r>
              <a:rPr lang="en-US"/>
              <a:t>.)</a:t>
            </a:r>
            <a:endParaRPr lang="en-US" sz="3000"/>
          </a:p>
        </p:txBody>
      </p:sp>
      <p:graphicFrame>
        <p:nvGraphicFramePr>
          <p:cNvPr id="3" name="Table 2">
            <a:extLst>
              <a:ext uri="{FF2B5EF4-FFF2-40B4-BE49-F238E27FC236}">
                <a16:creationId xmlns:a16="http://schemas.microsoft.com/office/drawing/2014/main" id="{131B207F-487A-7737-4D3A-8BF73B638490}"/>
              </a:ext>
            </a:extLst>
          </p:cNvPr>
          <p:cNvGraphicFramePr>
            <a:graphicFrameLocks noGrp="1"/>
          </p:cNvGraphicFramePr>
          <p:nvPr>
            <p:extLst>
              <p:ext uri="{D42A27DB-BD31-4B8C-83A1-F6EECF244321}">
                <p14:modId xmlns:p14="http://schemas.microsoft.com/office/powerpoint/2010/main" val="2855205535"/>
              </p:ext>
            </p:extLst>
          </p:nvPr>
        </p:nvGraphicFramePr>
        <p:xfrm>
          <a:off x="636540" y="1504559"/>
          <a:ext cx="7870920" cy="2185514"/>
        </p:xfrm>
        <a:graphic>
          <a:graphicData uri="http://schemas.openxmlformats.org/drawingml/2006/table">
            <a:tbl>
              <a:tblPr firstRow="1" bandRow="1">
                <a:tableStyleId>{5C22544A-7EE6-4342-B048-85BDC9FD1C3A}</a:tableStyleId>
              </a:tblPr>
              <a:tblGrid>
                <a:gridCol w="1420860">
                  <a:extLst>
                    <a:ext uri="{9D8B030D-6E8A-4147-A177-3AD203B41FA5}">
                      <a16:colId xmlns:a16="http://schemas.microsoft.com/office/drawing/2014/main" val="3059978539"/>
                    </a:ext>
                  </a:extLst>
                </a:gridCol>
                <a:gridCol w="2857500">
                  <a:extLst>
                    <a:ext uri="{9D8B030D-6E8A-4147-A177-3AD203B41FA5}">
                      <a16:colId xmlns:a16="http://schemas.microsoft.com/office/drawing/2014/main" val="1827047187"/>
                    </a:ext>
                  </a:extLst>
                </a:gridCol>
                <a:gridCol w="3592560">
                  <a:extLst>
                    <a:ext uri="{9D8B030D-6E8A-4147-A177-3AD203B41FA5}">
                      <a16:colId xmlns:a16="http://schemas.microsoft.com/office/drawing/2014/main" val="1112852062"/>
                    </a:ext>
                  </a:extLst>
                </a:gridCol>
              </a:tblGrid>
              <a:tr h="0">
                <a:tc>
                  <a:txBody>
                    <a:bodyPr/>
                    <a:lstStyle/>
                    <a:p>
                      <a:pPr algn="ctr"/>
                      <a:r>
                        <a:rPr lang="en-US" sz="800" b="1">
                          <a:solidFill>
                            <a:schemeClr val="bg1"/>
                          </a:solidFill>
                          <a:latin typeface="Arial" panose="020B0604020202020204" pitchFamily="34" charset="0"/>
                          <a:cs typeface="Arial" panose="020B0604020202020204" pitchFamily="34" charset="0"/>
                        </a:rPr>
                        <a:t>Authorization Type</a:t>
                      </a:r>
                    </a:p>
                  </a:txBody>
                  <a:tcPr anchor="ctr"/>
                </a:tc>
                <a:tc>
                  <a:txBody>
                    <a:bodyPr/>
                    <a:lstStyle/>
                    <a:p>
                      <a:pPr algn="ctr"/>
                      <a:r>
                        <a:rPr lang="en-US" sz="800">
                          <a:latin typeface="Arial" panose="020B0604020202020204" pitchFamily="34" charset="0"/>
                          <a:cs typeface="Arial" panose="020B0604020202020204" pitchFamily="34" charset="0"/>
                        </a:rPr>
                        <a:t>Authorization Details</a:t>
                      </a:r>
                    </a:p>
                  </a:txBody>
                  <a:tcPr anchor="ctr"/>
                </a:tc>
                <a:tc>
                  <a:txBody>
                    <a:bodyPr/>
                    <a:lstStyle/>
                    <a:p>
                      <a:pPr algn="ctr"/>
                      <a:r>
                        <a:rPr lang="en-US" sz="800">
                          <a:latin typeface="Arial" panose="020B0604020202020204" pitchFamily="34" charset="0"/>
                          <a:cs typeface="Arial" panose="020B0604020202020204" pitchFamily="34" charset="0"/>
                        </a:rPr>
                        <a:t>Documentation</a:t>
                      </a:r>
                    </a:p>
                  </a:txBody>
                  <a:tcPr anchor="ctr"/>
                </a:tc>
                <a:extLst>
                  <a:ext uri="{0D108BD9-81ED-4DB2-BD59-A6C34878D82A}">
                    <a16:rowId xmlns:a16="http://schemas.microsoft.com/office/drawing/2014/main" val="54085763"/>
                  </a:ext>
                </a:extLst>
              </a:tr>
              <a:tr h="350258">
                <a:tc>
                  <a:txBody>
                    <a:bodyPr/>
                    <a:lstStyle/>
                    <a:p>
                      <a:pPr algn="ctr">
                        <a:lnSpc>
                          <a:spcPct val="100000"/>
                        </a:lnSpc>
                      </a:pPr>
                      <a:r>
                        <a:rPr lang="en-US" sz="800" b="1">
                          <a:solidFill>
                            <a:schemeClr val="bg1"/>
                          </a:solidFill>
                          <a:latin typeface="Arial" panose="020B0604020202020204" pitchFamily="34" charset="0"/>
                          <a:cs typeface="Arial" panose="020B0604020202020204" pitchFamily="34" charset="0"/>
                        </a:rPr>
                        <a:t>Authorization to Use</a:t>
                      </a:r>
                    </a:p>
                    <a:p>
                      <a:pPr algn="ctr">
                        <a:lnSpc>
                          <a:spcPct val="100000"/>
                        </a:lnSpc>
                      </a:pPr>
                      <a:r>
                        <a:rPr lang="en-US" sz="800" b="1">
                          <a:solidFill>
                            <a:schemeClr val="bg1"/>
                          </a:solidFill>
                          <a:latin typeface="Arial" panose="020B0604020202020204" pitchFamily="34" charset="0"/>
                          <a:cs typeface="Arial" panose="020B0604020202020204" pitchFamily="34" charset="0"/>
                        </a:rPr>
                        <a:t>(ATU)</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AO acceptance of risk in using cloud or shared services (system, service, or application) chooses to accept the system, service, or application in an existing authorization package produced by another organization. Authorization to use is a mechanism to promote reciprocity for systems under the purview of different AOs, based on a need to use shared systems, services, or applications.</a:t>
                      </a:r>
                    </a:p>
                  </a:txBody>
                  <a:tcPr marL="79429" marR="79429" marT="39714" marB="39714"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Plan of Action and Milestones.</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IT Categorization and Selection Checklist.</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2475505368"/>
                  </a:ext>
                </a:extLst>
              </a:tr>
              <a:tr h="350258">
                <a:tc>
                  <a:txBody>
                    <a:bodyPr/>
                    <a:lstStyle/>
                    <a:p>
                      <a:pPr algn="ctr">
                        <a:lnSpc>
                          <a:spcPct val="100000"/>
                        </a:lnSpc>
                      </a:pPr>
                      <a:r>
                        <a:rPr lang="en-US" sz="800" b="1">
                          <a:solidFill>
                            <a:schemeClr val="bg1"/>
                          </a:solidFill>
                          <a:latin typeface="Arial" panose="020B0604020202020204" pitchFamily="34" charset="0"/>
                          <a:cs typeface="Arial" panose="020B0604020202020204" pitchFamily="34" charset="0"/>
                        </a:rPr>
                        <a:t>Certificate to Field (CtF)</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Trustworthiness ensures no risks exist, either of malicious or unintentional origin. Predictable execution ensures there is a justifiable confidence that software, when executed, functions as intended.</a:t>
                      </a:r>
                    </a:p>
                  </a:txBody>
                  <a:tcPr marL="79429" marR="79429" marT="39714" marB="39714"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Plan of Action and Milestones.</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IT Categorization and Selection Checklist.</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3041198433"/>
                  </a:ext>
                </a:extLst>
              </a:tr>
              <a:tr h="350258">
                <a:tc>
                  <a:txBody>
                    <a:bodyPr/>
                    <a:lstStyle/>
                    <a:p>
                      <a:pPr algn="ctr">
                        <a:lnSpc>
                          <a:spcPct val="100000"/>
                        </a:lnSpc>
                      </a:pPr>
                      <a:r>
                        <a:rPr lang="en-US" sz="800" b="1">
                          <a:solidFill>
                            <a:schemeClr val="bg1"/>
                          </a:solidFill>
                          <a:latin typeface="Arial" panose="020B0604020202020204" pitchFamily="34" charset="0"/>
                          <a:cs typeface="Arial" panose="020B0604020202020204" pitchFamily="34" charset="0"/>
                        </a:rPr>
                        <a:t>DATO </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The information system is not authorized to operate.</a:t>
                      </a:r>
                    </a:p>
                  </a:txBody>
                  <a:tcPr marL="79429" marR="79429" marT="39714" marB="39714"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DATO Memo.</a:t>
                      </a:r>
                    </a:p>
                  </a:txBody>
                  <a:tcPr marL="79429" marR="79429" marT="39714" marB="39714"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tcPr>
                </a:tc>
                <a:extLst>
                  <a:ext uri="{0D108BD9-81ED-4DB2-BD59-A6C34878D82A}">
                    <a16:rowId xmlns:a16="http://schemas.microsoft.com/office/drawing/2014/main" val="1782581322"/>
                  </a:ext>
                </a:extLst>
              </a:tr>
            </a:tbl>
          </a:graphicData>
        </a:graphic>
      </p:graphicFrame>
    </p:spTree>
    <p:extLst>
      <p:ext uri="{BB962C8B-B14F-4D97-AF65-F5344CB8AC3E}">
        <p14:creationId xmlns:p14="http://schemas.microsoft.com/office/powerpoint/2010/main" val="3428868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SAP Protection Levels</a:t>
            </a:r>
            <a:endParaRPr sz="3000"/>
          </a:p>
        </p:txBody>
      </p:sp>
      <p:sp>
        <p:nvSpPr>
          <p:cNvPr id="2" name="Content Placeholder 1">
            <a:extLst>
              <a:ext uri="{FF2B5EF4-FFF2-40B4-BE49-F238E27FC236}">
                <a16:creationId xmlns:a16="http://schemas.microsoft.com/office/drawing/2014/main" id="{949E3FE2-1FDD-20FB-D14B-9FDF9BCE025C}"/>
              </a:ext>
            </a:extLst>
          </p:cNvPr>
          <p:cNvSpPr>
            <a:spLocks noGrp="1"/>
          </p:cNvSpPr>
          <p:nvPr>
            <p:ph idx="1"/>
          </p:nvPr>
        </p:nvSpPr>
        <p:spPr>
          <a:xfrm>
            <a:off x="628650" y="1308099"/>
            <a:ext cx="7886700" cy="4871027"/>
          </a:xfrm>
        </p:spPr>
        <p:txBody>
          <a:bodyPr>
            <a:normAutofit/>
          </a:bodyPr>
          <a:lstStyle/>
          <a:p>
            <a:pPr marL="0" indent="0" algn="ctr">
              <a:buNone/>
            </a:pPr>
            <a:r>
              <a:rPr lang="en-US" sz="1400" b="1">
                <a:solidFill>
                  <a:srgbClr val="00B0F0"/>
                </a:solidFill>
              </a:rPr>
              <a:t>&lt;Note: If not Special Access Program, remove slide prior to presenting brief.&gt;</a:t>
            </a: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r>
              <a:rPr lang="en-US" sz="1400" b="1">
                <a:solidFill>
                  <a:srgbClr val="00B0F0"/>
                </a:solidFill>
              </a:rPr>
              <a:t>&lt;Note: Define the Protection Level to set the Risk Assessment Tolerance.&gt;</a:t>
            </a:r>
          </a:p>
          <a:p>
            <a:pPr marL="0" indent="0" algn="ctr">
              <a:buNone/>
            </a:pPr>
            <a:endParaRPr lang="en-US" sz="1400" b="1">
              <a:solidFill>
                <a:srgbClr val="1D385B"/>
              </a:solidFill>
            </a:endParaRPr>
          </a:p>
          <a:p>
            <a:pPr algn="ctr"/>
            <a:endParaRPr lang="en-US" sz="1400" b="1">
              <a:solidFill>
                <a:srgbClr val="1D385B"/>
              </a:solidFill>
            </a:endParaRPr>
          </a:p>
        </p:txBody>
      </p:sp>
      <p:pic>
        <p:nvPicPr>
          <p:cNvPr id="10" name="Picture 9">
            <a:extLst>
              <a:ext uri="{FF2B5EF4-FFF2-40B4-BE49-F238E27FC236}">
                <a16:creationId xmlns:a16="http://schemas.microsoft.com/office/drawing/2014/main" id="{3E85792D-A1D1-4724-B4FB-5C3E63C34E1A}"/>
              </a:ext>
            </a:extLst>
          </p:cNvPr>
          <p:cNvPicPr>
            <a:picLocks noChangeAspect="1"/>
          </p:cNvPicPr>
          <p:nvPr/>
        </p:nvPicPr>
        <p:blipFill>
          <a:blip r:embed="rId3"/>
          <a:stretch>
            <a:fillRect/>
          </a:stretch>
        </p:blipFill>
        <p:spPr>
          <a:xfrm>
            <a:off x="735866" y="1862398"/>
            <a:ext cx="7672268" cy="1323975"/>
          </a:xfrm>
          <a:prstGeom prst="rect">
            <a:avLst/>
          </a:prstGeom>
        </p:spPr>
      </p:pic>
      <p:graphicFrame>
        <p:nvGraphicFramePr>
          <p:cNvPr id="3" name="Table 2">
            <a:extLst>
              <a:ext uri="{FF2B5EF4-FFF2-40B4-BE49-F238E27FC236}">
                <a16:creationId xmlns:a16="http://schemas.microsoft.com/office/drawing/2014/main" id="{C665EE82-870C-B367-2B31-311E734644BF}"/>
              </a:ext>
            </a:extLst>
          </p:cNvPr>
          <p:cNvGraphicFramePr>
            <a:graphicFrameLocks noGrp="1"/>
          </p:cNvGraphicFramePr>
          <p:nvPr>
            <p:extLst>
              <p:ext uri="{D42A27DB-BD31-4B8C-83A1-F6EECF244321}">
                <p14:modId xmlns:p14="http://schemas.microsoft.com/office/powerpoint/2010/main" val="2901159953"/>
              </p:ext>
            </p:extLst>
          </p:nvPr>
        </p:nvGraphicFramePr>
        <p:xfrm>
          <a:off x="644430" y="3555570"/>
          <a:ext cx="7870920" cy="1644872"/>
        </p:xfrm>
        <a:graphic>
          <a:graphicData uri="http://schemas.openxmlformats.org/drawingml/2006/table">
            <a:tbl>
              <a:tblPr firstRow="1" bandRow="1">
                <a:tableStyleId>{5C22544A-7EE6-4342-B048-85BDC9FD1C3A}</a:tableStyleId>
              </a:tblPr>
              <a:tblGrid>
                <a:gridCol w="1420860">
                  <a:extLst>
                    <a:ext uri="{9D8B030D-6E8A-4147-A177-3AD203B41FA5}">
                      <a16:colId xmlns:a16="http://schemas.microsoft.com/office/drawing/2014/main" val="3059978539"/>
                    </a:ext>
                  </a:extLst>
                </a:gridCol>
                <a:gridCol w="2857500">
                  <a:extLst>
                    <a:ext uri="{9D8B030D-6E8A-4147-A177-3AD203B41FA5}">
                      <a16:colId xmlns:a16="http://schemas.microsoft.com/office/drawing/2014/main" val="1827047187"/>
                    </a:ext>
                  </a:extLst>
                </a:gridCol>
                <a:gridCol w="1796280">
                  <a:extLst>
                    <a:ext uri="{9D8B030D-6E8A-4147-A177-3AD203B41FA5}">
                      <a16:colId xmlns:a16="http://schemas.microsoft.com/office/drawing/2014/main" val="1112852062"/>
                    </a:ext>
                  </a:extLst>
                </a:gridCol>
                <a:gridCol w="1796280">
                  <a:extLst>
                    <a:ext uri="{9D8B030D-6E8A-4147-A177-3AD203B41FA5}">
                      <a16:colId xmlns:a16="http://schemas.microsoft.com/office/drawing/2014/main" val="40605740"/>
                    </a:ext>
                  </a:extLst>
                </a:gridCol>
              </a:tblGrid>
              <a:tr h="0">
                <a:tc>
                  <a:txBody>
                    <a:bodyPr/>
                    <a:lstStyle/>
                    <a:p>
                      <a:pPr algn="ctr"/>
                      <a:r>
                        <a:rPr lang="en-US" sz="1000" b="1">
                          <a:solidFill>
                            <a:schemeClr val="bg1"/>
                          </a:solidFill>
                          <a:latin typeface="Arial" panose="020B0604020202020204" pitchFamily="34" charset="0"/>
                          <a:cs typeface="Arial" panose="020B0604020202020204" pitchFamily="34" charset="0"/>
                        </a:rPr>
                        <a:t>Lowest Clearance</a:t>
                      </a:r>
                    </a:p>
                  </a:txBody>
                  <a:tcPr anchor="ctr"/>
                </a:tc>
                <a:tc>
                  <a:txBody>
                    <a:bodyPr/>
                    <a:lstStyle/>
                    <a:p>
                      <a:pPr algn="ctr"/>
                      <a:r>
                        <a:rPr lang="en-US" sz="1000">
                          <a:latin typeface="Arial" panose="020B0604020202020204" pitchFamily="34" charset="0"/>
                          <a:cs typeface="Arial" panose="020B0604020202020204" pitchFamily="34" charset="0"/>
                        </a:rPr>
                        <a:t>Formal Access Approval</a:t>
                      </a:r>
                    </a:p>
                  </a:txBody>
                  <a:tcPr anchor="ctr"/>
                </a:tc>
                <a:tc>
                  <a:txBody>
                    <a:bodyPr/>
                    <a:lstStyle/>
                    <a:p>
                      <a:pPr algn="ctr"/>
                      <a:r>
                        <a:rPr lang="en-US" sz="1000">
                          <a:latin typeface="Arial" panose="020B0604020202020204" pitchFamily="34" charset="0"/>
                          <a:cs typeface="Arial" panose="020B0604020202020204" pitchFamily="34" charset="0"/>
                        </a:rPr>
                        <a:t>Need-to-Know</a:t>
                      </a:r>
                    </a:p>
                  </a:txBody>
                  <a:tcPr anchor="ctr"/>
                </a:tc>
                <a:tc>
                  <a:txBody>
                    <a:bodyPr/>
                    <a:lstStyle/>
                    <a:p>
                      <a:pPr algn="ctr"/>
                      <a:r>
                        <a:rPr lang="en-US" sz="1000">
                          <a:latin typeface="Arial" panose="020B0604020202020204" pitchFamily="34" charset="0"/>
                          <a:cs typeface="Arial" panose="020B0604020202020204" pitchFamily="34" charset="0"/>
                        </a:rPr>
                        <a:t>Protection Level</a:t>
                      </a:r>
                    </a:p>
                  </a:txBody>
                  <a:tcPr anchor="ctr"/>
                </a:tc>
                <a:extLst>
                  <a:ext uri="{0D108BD9-81ED-4DB2-BD59-A6C34878D82A}">
                    <a16:rowId xmlns:a16="http://schemas.microsoft.com/office/drawing/2014/main" val="54085763"/>
                  </a:ext>
                </a:extLst>
              </a:tr>
              <a:tr h="350258">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At Least Equal to Highest Data</a:t>
                      </a:r>
                    </a:p>
                  </a:txBody>
                  <a:tcPr marL="45720" marR="45720" marT="0" marB="0"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All Users Have ALL </a:t>
                      </a:r>
                      <a:endParaRPr lang="en-US" sz="1000">
                        <a:solidFill>
                          <a:srgbClr val="1D385B"/>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All Users Have ALL</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lvl="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1 </a:t>
                      </a:r>
                      <a:endParaRPr lang="en-US" sz="1000">
                        <a:solidFill>
                          <a:srgbClr val="1D385B"/>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75505368"/>
                  </a:ext>
                </a:extLst>
              </a:tr>
              <a:tr h="350258">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At Least Equal to Highest Data</a:t>
                      </a:r>
                    </a:p>
                  </a:txBody>
                  <a:tcPr marL="45720" marR="45720" marT="0" marB="0"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All Users Have ALL</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NOT ALL Users Have ALL</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marL="0" marR="0" lvl="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2</a:t>
                      </a:r>
                    </a:p>
                  </a:txBody>
                  <a:tcPr marL="45720" marR="45720" marT="0" marB="0"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1198433"/>
                  </a:ext>
                </a:extLst>
              </a:tr>
              <a:tr h="350258">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At Least Equal to Highest Data</a:t>
                      </a:r>
                    </a:p>
                  </a:txBody>
                  <a:tcPr marL="45720" marR="45720" marT="0" marB="0"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NOT ALL users have ALL</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Not Contributing to Determination</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lvl="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3</a:t>
                      </a:r>
                    </a:p>
                  </a:txBody>
                  <a:tcPr marL="45720" marR="45720" marT="0" marB="0"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82581322"/>
                  </a:ext>
                </a:extLst>
              </a:tr>
              <a:tr h="350258">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Secret </a:t>
                      </a:r>
                      <a:endParaRPr lang="en-US" sz="1000">
                        <a:solidFill>
                          <a:srgbClr val="1D385B"/>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solidFill>
                      <a:schemeClr val="accent6">
                        <a:lumMod val="20000"/>
                        <a:lumOff val="8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Not Contributing to Determination</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solidFill>
                      <a:schemeClr val="accent6">
                        <a:lumMod val="20000"/>
                        <a:lumOff val="8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Not Contributing to Determination</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solidFill>
                      <a:schemeClr val="accent6">
                        <a:lumMod val="20000"/>
                        <a:lumOff val="80000"/>
                      </a:schemeClr>
                    </a:solidFill>
                  </a:tcPr>
                </a:tc>
                <a:tc>
                  <a:txBody>
                    <a:bodyPr/>
                    <a:lstStyle/>
                    <a:p>
                      <a:pPr marL="0" marR="0" lvl="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4</a:t>
                      </a:r>
                    </a:p>
                  </a:txBody>
                  <a:tcPr marL="45720" marR="45720" marT="0" marB="0"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948779899"/>
                  </a:ext>
                </a:extLst>
              </a:tr>
            </a:tbl>
          </a:graphicData>
        </a:graphic>
      </p:graphicFrame>
    </p:spTree>
    <p:extLst>
      <p:ext uri="{BB962C8B-B14F-4D97-AF65-F5344CB8AC3E}">
        <p14:creationId xmlns:p14="http://schemas.microsoft.com/office/powerpoint/2010/main" val="1559894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SAP Body of Evidence</a:t>
            </a:r>
            <a:endParaRPr sz="3000"/>
          </a:p>
        </p:txBody>
      </p:sp>
      <p:sp>
        <p:nvSpPr>
          <p:cNvPr id="2" name="Content Placeholder 1">
            <a:extLst>
              <a:ext uri="{FF2B5EF4-FFF2-40B4-BE49-F238E27FC236}">
                <a16:creationId xmlns:a16="http://schemas.microsoft.com/office/drawing/2014/main" id="{E05C9409-13B6-9804-7C82-72A8F9B560CE}"/>
              </a:ext>
            </a:extLst>
          </p:cNvPr>
          <p:cNvSpPr>
            <a:spLocks noGrp="1"/>
          </p:cNvSpPr>
          <p:nvPr>
            <p:ph idx="1"/>
          </p:nvPr>
        </p:nvSpPr>
        <p:spPr>
          <a:xfrm>
            <a:off x="308931" y="1179056"/>
            <a:ext cx="8526137" cy="4932986"/>
          </a:xfrm>
        </p:spPr>
        <p:txBody>
          <a:bodyPr>
            <a:noAutofit/>
          </a:bodyPr>
          <a:lstStyle/>
          <a:p>
            <a:pPr marL="0" indent="0" algn="ctr">
              <a:lnSpc>
                <a:spcPct val="120000"/>
              </a:lnSpc>
              <a:spcBef>
                <a:spcPts val="0"/>
              </a:spcBef>
              <a:buNone/>
            </a:pPr>
            <a:r>
              <a:rPr lang="en-US" sz="1400" b="1" dirty="0">
                <a:solidFill>
                  <a:srgbClr val="00B0F0"/>
                </a:solidFill>
              </a:rPr>
              <a:t>&lt;Note: If not Special Access Program, remove slide prior to presenting brief.&gt;</a:t>
            </a:r>
          </a:p>
          <a:p>
            <a:pPr>
              <a:lnSpc>
                <a:spcPct val="120000"/>
              </a:lnSpc>
              <a:spcBef>
                <a:spcPts val="0"/>
              </a:spcBef>
            </a:pPr>
            <a:endParaRPr lang="en-US" sz="1400" dirty="0"/>
          </a:p>
          <a:p>
            <a:pPr>
              <a:spcAft>
                <a:spcPts val="600"/>
              </a:spcAft>
              <a:buSzPts val="1800"/>
            </a:pPr>
            <a:r>
              <a:rPr lang="en-US" sz="1200" b="1" dirty="0">
                <a:solidFill>
                  <a:schemeClr val="bg2"/>
                </a:solidFill>
                <a:latin typeface="Arial" panose="020B0604020202020204" pitchFamily="34" charset="0"/>
                <a:cs typeface="Arial" panose="020B0604020202020204" pitchFamily="34" charset="0"/>
              </a:rPr>
              <a:t>Authorization Package (AO Responsibility)</a:t>
            </a:r>
          </a:p>
          <a:p>
            <a:pPr marL="621665" lvl="1" indent="-237490">
              <a:buSzPts val="1800"/>
              <a:buFont typeface="Arial" panose="020B0604020202020204" pitchFamily="34" charset="0"/>
              <a:buChar char="•"/>
            </a:pPr>
            <a:r>
              <a:rPr lang="en-US" sz="1200" dirty="0">
                <a:solidFill>
                  <a:schemeClr val="bg2"/>
                </a:solidFill>
                <a:latin typeface="Arial" panose="020B0604020202020204" pitchFamily="34" charset="0"/>
                <a:cs typeface="Arial" panose="020B0604020202020204" pitchFamily="34" charset="0"/>
              </a:rPr>
              <a:t>AO Determination Brief.</a:t>
            </a:r>
          </a:p>
          <a:p>
            <a:pPr marL="618490" lvl="1" indent="-237490">
              <a:buSzPts val="1800"/>
              <a:buFont typeface="Arial"/>
              <a:buChar char="•"/>
            </a:pPr>
            <a:r>
              <a:rPr lang="en-US" sz="1200" dirty="0">
                <a:solidFill>
                  <a:schemeClr val="bg2"/>
                </a:solidFill>
                <a:latin typeface="Arial" panose="020B0604020202020204" pitchFamily="34" charset="0"/>
                <a:cs typeface="Arial" panose="020B0604020202020204" pitchFamily="34" charset="0"/>
              </a:rPr>
              <a:t>Authorization Memo:</a:t>
            </a:r>
          </a:p>
          <a:p>
            <a:pPr lvl="2" indent="-237490">
              <a:buSzPts val="1800"/>
              <a:buFont typeface="Arial"/>
              <a:buChar char="•"/>
            </a:pPr>
            <a:r>
              <a:rPr lang="en-US" sz="1200" dirty="0">
                <a:solidFill>
                  <a:schemeClr val="bg2"/>
                </a:solidFill>
                <a:latin typeface="Arial" panose="020B0604020202020204" pitchFamily="34" charset="0"/>
                <a:cs typeface="Arial" panose="020B0604020202020204" pitchFamily="34" charset="0"/>
              </a:rPr>
              <a:t>Attachment 1 – Conditions.</a:t>
            </a:r>
          </a:p>
          <a:p>
            <a:pPr lvl="2" indent="-237490">
              <a:buSzPts val="1800"/>
              <a:buFont typeface="Arial"/>
              <a:buChar char="•"/>
            </a:pPr>
            <a:r>
              <a:rPr lang="en-US" sz="1200" dirty="0">
                <a:solidFill>
                  <a:schemeClr val="bg2"/>
                </a:solidFill>
                <a:latin typeface="Arial" panose="020B0604020202020204" pitchFamily="34" charset="0"/>
                <a:cs typeface="Arial" panose="020B0604020202020204" pitchFamily="34" charset="0"/>
              </a:rPr>
              <a:t>Attachment 2 – BOE.</a:t>
            </a:r>
          </a:p>
          <a:p>
            <a:pPr lvl="2" indent="-237490">
              <a:buSzPts val="1800"/>
              <a:buFont typeface="Arial"/>
              <a:buChar char="•"/>
            </a:pPr>
            <a:r>
              <a:rPr lang="en-US" sz="1200" dirty="0">
                <a:solidFill>
                  <a:schemeClr val="bg2"/>
                </a:solidFill>
                <a:latin typeface="Arial" panose="020B0604020202020204" pitchFamily="34" charset="0"/>
                <a:cs typeface="Arial" panose="020B0604020202020204" pitchFamily="34" charset="0"/>
              </a:rPr>
              <a:t>Attachment 3 – Signed ITCSC.</a:t>
            </a:r>
          </a:p>
          <a:p>
            <a:pPr marL="619760" lvl="2" indent="0">
              <a:buSzPts val="1800"/>
              <a:buNone/>
            </a:pPr>
            <a:endParaRPr lang="en-US" sz="1200" dirty="0"/>
          </a:p>
          <a:p>
            <a:pPr marL="619760" lvl="2" indent="0">
              <a:buSzPts val="1800"/>
              <a:buNone/>
            </a:pPr>
            <a:endParaRPr lang="en-US" sz="1200" dirty="0"/>
          </a:p>
          <a:p>
            <a:pPr marL="619760" lvl="2" indent="0">
              <a:buSzPts val="1800"/>
              <a:buNone/>
            </a:pPr>
            <a:endParaRPr lang="en-US" sz="1200" dirty="0"/>
          </a:p>
          <a:p>
            <a:pPr marL="619760" lvl="2" indent="0">
              <a:buSzPts val="1800"/>
              <a:buNone/>
            </a:pPr>
            <a:endParaRPr lang="en-US" sz="1200" dirty="0"/>
          </a:p>
          <a:p>
            <a:pPr marL="619760" lvl="2" indent="0">
              <a:buSzPts val="1800"/>
              <a:buNone/>
            </a:pPr>
            <a:endParaRPr lang="en-US" sz="1200" dirty="0"/>
          </a:p>
          <a:p>
            <a:pPr marL="619760" lvl="2" indent="0">
              <a:buSzPts val="1800"/>
              <a:buNone/>
            </a:pPr>
            <a:endParaRPr lang="en-US" sz="1200" dirty="0"/>
          </a:p>
          <a:p>
            <a:pPr marL="619760" lvl="2" indent="0">
              <a:buSzPts val="1800"/>
              <a:buNone/>
            </a:pPr>
            <a:endParaRPr lang="en-US" sz="1200" dirty="0"/>
          </a:p>
          <a:p>
            <a:pPr marL="619760" lvl="2" indent="0">
              <a:buSzPts val="1800"/>
              <a:buNone/>
            </a:pPr>
            <a:endParaRPr lang="en-US" sz="1200" dirty="0"/>
          </a:p>
          <a:p>
            <a:pPr marL="619760" lvl="2" indent="0">
              <a:buSzPts val="1800"/>
              <a:buNone/>
            </a:pPr>
            <a:endParaRPr lang="en-US" sz="1200" dirty="0"/>
          </a:p>
          <a:p>
            <a:pPr marL="0" indent="-66040">
              <a:buSzPts val="1800"/>
              <a:buNone/>
            </a:pPr>
            <a:r>
              <a:rPr lang="en-US" sz="1200" dirty="0">
                <a:latin typeface="Arial" panose="020B0604020202020204" pitchFamily="34" charset="0"/>
                <a:cs typeface="Arial" panose="020B0604020202020204" pitchFamily="34" charset="0"/>
              </a:rPr>
              <a:t>* Items Marked can be included as part of the </a:t>
            </a:r>
          </a:p>
          <a:p>
            <a:pPr marL="0" indent="-66040">
              <a:buSzPts val="1800"/>
              <a:buNone/>
            </a:pPr>
            <a:r>
              <a:rPr lang="en-US" sz="1200" dirty="0">
                <a:latin typeface="Arial" panose="020B0604020202020204" pitchFamily="34" charset="0"/>
                <a:cs typeface="Arial" panose="020B0604020202020204" pitchFamily="34" charset="0"/>
              </a:rPr>
              <a:t>System Security Plan Or can be referenced </a:t>
            </a:r>
          </a:p>
          <a:p>
            <a:pPr marL="0" indent="-66040">
              <a:buSzPts val="1800"/>
              <a:buNone/>
            </a:pPr>
            <a:r>
              <a:rPr lang="en-US" sz="1200" dirty="0">
                <a:latin typeface="Arial" panose="020B0604020202020204" pitchFamily="34" charset="0"/>
                <a:cs typeface="Arial" panose="020B0604020202020204" pitchFamily="34" charset="0"/>
              </a:rPr>
              <a:t>in the AO Determination Briefing</a:t>
            </a:r>
          </a:p>
          <a:p>
            <a:pPr lvl="2" indent="-237490">
              <a:buSzPts val="1800"/>
              <a:buFont typeface="Arial"/>
              <a:buChar char="•"/>
            </a:pPr>
            <a:endParaRPr lang="en-US" sz="1200" dirty="0">
              <a:solidFill>
                <a:schemeClr val="bg2"/>
              </a:solidFill>
              <a:latin typeface="Arial" panose="020B0604020202020204" pitchFamily="34" charset="0"/>
              <a:cs typeface="Arial" panose="020B0604020202020204" pitchFamily="34" charset="0"/>
            </a:endParaRPr>
          </a:p>
          <a:p>
            <a:pPr lvl="2" indent="-237490">
              <a:buSzPts val="1800"/>
              <a:buFont typeface="Arial"/>
              <a:buChar char="•"/>
            </a:pPr>
            <a:endParaRPr lang="en-US" sz="1200" dirty="0"/>
          </a:p>
          <a:p>
            <a:pPr lvl="2" indent="-237490">
              <a:buSzPts val="1800"/>
              <a:buFont typeface="Arial"/>
              <a:buChar char="•"/>
            </a:pPr>
            <a:endParaRPr lang="en-US" sz="1200" dirty="0">
              <a:solidFill>
                <a:schemeClr val="bg2"/>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US" sz="1400" dirty="0"/>
          </a:p>
          <a:p>
            <a:pPr marL="0" indent="0" algn="ctr">
              <a:lnSpc>
                <a:spcPct val="120000"/>
              </a:lnSpc>
              <a:spcBef>
                <a:spcPts val="0"/>
              </a:spcBef>
              <a:buNone/>
            </a:pPr>
            <a:endParaRPr lang="en-US" sz="1400" b="1" dirty="0">
              <a:solidFill>
                <a:srgbClr val="00B0F0"/>
              </a:solidFill>
            </a:endParaRPr>
          </a:p>
          <a:p>
            <a:pPr marL="0" indent="0" algn="ctr">
              <a:lnSpc>
                <a:spcPct val="120000"/>
              </a:lnSpc>
              <a:spcBef>
                <a:spcPts val="0"/>
              </a:spcBef>
              <a:buNone/>
            </a:pPr>
            <a:endParaRPr lang="en-US" sz="1400" b="1" dirty="0">
              <a:solidFill>
                <a:srgbClr val="00B0F0"/>
              </a:solidFill>
            </a:endParaRPr>
          </a:p>
          <a:p>
            <a:pPr marL="0" indent="0" algn="ctr">
              <a:lnSpc>
                <a:spcPct val="120000"/>
              </a:lnSpc>
              <a:spcBef>
                <a:spcPts val="0"/>
              </a:spcBef>
              <a:buNone/>
            </a:pPr>
            <a:endParaRPr lang="en-US" sz="1400" b="1" dirty="0">
              <a:solidFill>
                <a:srgbClr val="00B0F0"/>
              </a:solidFill>
            </a:endParaRPr>
          </a:p>
          <a:p>
            <a:pPr marL="0" indent="0">
              <a:lnSpc>
                <a:spcPct val="120000"/>
              </a:lnSpc>
              <a:spcBef>
                <a:spcPts val="0"/>
              </a:spcBef>
              <a:buNone/>
            </a:pPr>
            <a:endParaRPr lang="en-US" sz="1400" dirty="0"/>
          </a:p>
        </p:txBody>
      </p:sp>
      <p:sp>
        <p:nvSpPr>
          <p:cNvPr id="5" name="Google Shape;674;p93">
            <a:extLst>
              <a:ext uri="{FF2B5EF4-FFF2-40B4-BE49-F238E27FC236}">
                <a16:creationId xmlns:a16="http://schemas.microsoft.com/office/drawing/2014/main" id="{8264907E-3E4E-5F39-E59D-A0604C24E3E7}"/>
              </a:ext>
            </a:extLst>
          </p:cNvPr>
          <p:cNvSpPr/>
          <p:nvPr/>
        </p:nvSpPr>
        <p:spPr>
          <a:xfrm>
            <a:off x="4667454" y="1619081"/>
            <a:ext cx="4117801" cy="4492961"/>
          </a:xfrm>
          <a:prstGeom prst="rect">
            <a:avLst/>
          </a:prstGeom>
          <a:noFill/>
          <a:ln>
            <a:noFill/>
          </a:ln>
        </p:spPr>
        <p:txBody>
          <a:bodyPr spcFirstLastPara="1" wrap="square" lIns="76188" tIns="38083" rIns="76188" bIns="38083" anchor="t" anchorCtr="0">
            <a:noAutofit/>
          </a:bodyPr>
          <a:lstStyle/>
          <a:p>
            <a:pPr>
              <a:spcAft>
                <a:spcPts val="600"/>
              </a:spcAft>
              <a:buSzPts val="1800"/>
            </a:pPr>
            <a:r>
              <a:rPr lang="en-US" sz="1200" b="1" dirty="0">
                <a:solidFill>
                  <a:schemeClr val="bg2"/>
                </a:solidFill>
                <a:latin typeface="Arial" panose="020B0604020202020204" pitchFamily="34" charset="0"/>
                <a:cs typeface="Arial" panose="020B0604020202020204" pitchFamily="34" charset="0"/>
              </a:rPr>
              <a:t>Body of Evidence (PM Responsibility)</a:t>
            </a:r>
          </a:p>
          <a:p>
            <a:pPr>
              <a:spcAft>
                <a:spcPts val="600"/>
              </a:spcAft>
              <a:buSzPts val="1800"/>
            </a:pPr>
            <a:r>
              <a:rPr lang="en-US" sz="1200" dirty="0">
                <a:solidFill>
                  <a:schemeClr val="bg2"/>
                </a:solidFill>
                <a:latin typeface="Arial" panose="020B0604020202020204" pitchFamily="34" charset="0"/>
                <a:cs typeface="Arial" panose="020B0604020202020204" pitchFamily="34" charset="0"/>
              </a:rPr>
              <a:t>​(Example listing, but not limited to):</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POA&amp;M​.</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CONOPs​.</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Cybersecurity Strategy.</a:t>
            </a:r>
          </a:p>
          <a:p>
            <a:pPr marL="619100" lvl="1" indent="-238115">
              <a:buSzPts val="1800"/>
              <a:buFont typeface="Arial"/>
              <a:buChar char="•"/>
            </a:pPr>
            <a:r>
              <a:rPr lang="en-US" sz="1200" dirty="0" err="1">
                <a:solidFill>
                  <a:schemeClr val="bg2"/>
                </a:solidFill>
                <a:latin typeface="Arial" panose="020B0604020202020204" pitchFamily="34" charset="0"/>
                <a:cs typeface="Arial" panose="020B0604020202020204" pitchFamily="34" charset="0"/>
              </a:rPr>
              <a:t>ConMon</a:t>
            </a:r>
            <a:r>
              <a:rPr lang="en-US" sz="1200" dirty="0">
                <a:solidFill>
                  <a:schemeClr val="bg2"/>
                </a:solidFill>
                <a:latin typeface="Arial" panose="020B0604020202020204" pitchFamily="34" charset="0"/>
                <a:cs typeface="Arial" panose="020B0604020202020204" pitchFamily="34" charset="0"/>
              </a:rPr>
              <a:t> Plan.</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Incident Response Plan.</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Contingency Plan​.</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SSP​.</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SCTM​.</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STIGs.</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ACAS Scans​.</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Topology*.</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Hardware List*.</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Software List*.</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Security Technical Implementation Guide (STIG) applicability list.</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Ports, Protocols, and Service Matrix and registration number.</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Vulnerability scans (if applicable, analyzed and sated within 60 days of submission).</a:t>
            </a:r>
          </a:p>
          <a:p>
            <a:pPr marL="619100" lvl="1" indent="-238115">
              <a:buSzPts val="1800"/>
              <a:buFont typeface="Arial"/>
              <a:buChar char="•"/>
            </a:pPr>
            <a:r>
              <a:rPr lang="en-US" sz="1200" dirty="0">
                <a:solidFill>
                  <a:schemeClr val="bg2"/>
                </a:solidFill>
                <a:latin typeface="Arial" panose="020B0604020202020204" pitchFamily="34" charset="0"/>
                <a:cs typeface="Arial" panose="020B0604020202020204" pitchFamily="34" charset="0"/>
              </a:rPr>
              <a:t>STIG Compliance scans (if applicable, analyzed and dated within 60 days of submission).</a:t>
            </a:r>
          </a:p>
          <a:p>
            <a:pPr marL="619100" lvl="1" indent="-238115">
              <a:buSzPts val="1800"/>
              <a:buFont typeface="Arial"/>
              <a:buChar char="•"/>
            </a:pPr>
            <a:endParaRPr lang="en-US" sz="1200" dirty="0">
              <a:solidFill>
                <a:schemeClr val="bg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D15D7DD-330F-0D19-E631-00493B504AA8}"/>
              </a:ext>
            </a:extLst>
          </p:cNvPr>
          <p:cNvSpPr txBox="1"/>
          <p:nvPr/>
        </p:nvSpPr>
        <p:spPr>
          <a:xfrm>
            <a:off x="308931" y="6228901"/>
            <a:ext cx="7730450" cy="646331"/>
          </a:xfrm>
          <a:prstGeom prst="rect">
            <a:avLst/>
          </a:prstGeom>
          <a:noFill/>
        </p:spPr>
        <p:txBody>
          <a:bodyPr wrap="none" rtlCol="0">
            <a:spAutoFit/>
          </a:bodyPr>
          <a:lstStyle/>
          <a:p>
            <a:r>
              <a:rPr lang="en-US" sz="1800" b="1" dirty="0">
                <a:solidFill>
                  <a:srgbClr val="00B0F0"/>
                </a:solidFill>
              </a:rPr>
              <a:t>Note: BOE Items Required to be in CORE folder prior to Authorization approval.</a:t>
            </a:r>
          </a:p>
          <a:p>
            <a:endParaRPr lang="en-US" dirty="0"/>
          </a:p>
        </p:txBody>
      </p:sp>
    </p:spTree>
    <p:extLst>
      <p:ext uri="{BB962C8B-B14F-4D97-AF65-F5344CB8AC3E}">
        <p14:creationId xmlns:p14="http://schemas.microsoft.com/office/powerpoint/2010/main" val="2489809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D389-C58D-4A4E-99FF-67916F4BB803}"/>
              </a:ext>
            </a:extLst>
          </p:cNvPr>
          <p:cNvSpPr>
            <a:spLocks noGrp="1"/>
          </p:cNvSpPr>
          <p:nvPr>
            <p:ph type="title"/>
          </p:nvPr>
        </p:nvSpPr>
        <p:spPr/>
        <p:txBody>
          <a:bodyPr>
            <a:noAutofit/>
          </a:bodyPr>
          <a:lstStyle/>
          <a:p>
            <a:pPr>
              <a:lnSpc>
                <a:spcPct val="100000"/>
              </a:lnSpc>
              <a:spcBef>
                <a:spcPts val="0"/>
              </a:spcBef>
              <a:buSzPts val="1400"/>
            </a:pPr>
            <a:r>
              <a:rPr lang="en-US" sz="3000">
                <a:sym typeface="Arial"/>
              </a:rPr>
              <a:t>SAP Connection Package Required Documentation</a:t>
            </a:r>
            <a:endParaRPr lang="en-US" sz="3000"/>
          </a:p>
        </p:txBody>
      </p:sp>
      <p:sp>
        <p:nvSpPr>
          <p:cNvPr id="3" name="Content Placeholder 2">
            <a:extLst>
              <a:ext uri="{FF2B5EF4-FFF2-40B4-BE49-F238E27FC236}">
                <a16:creationId xmlns:a16="http://schemas.microsoft.com/office/drawing/2014/main" id="{FA8A3CD5-00BD-FAFF-3CAE-9ECDED4C29C5}"/>
              </a:ext>
            </a:extLst>
          </p:cNvPr>
          <p:cNvSpPr>
            <a:spLocks noGrp="1"/>
          </p:cNvSpPr>
          <p:nvPr>
            <p:ph idx="1"/>
          </p:nvPr>
        </p:nvSpPr>
        <p:spPr/>
        <p:txBody>
          <a:bodyPr>
            <a:normAutofit/>
          </a:bodyPr>
          <a:lstStyle/>
          <a:p>
            <a:pPr marL="0" indent="0" algn="ctr">
              <a:lnSpc>
                <a:spcPct val="110000"/>
              </a:lnSpc>
              <a:spcBef>
                <a:spcPts val="0"/>
              </a:spcBef>
              <a:buNone/>
            </a:pPr>
            <a:r>
              <a:rPr lang="en-US" sz="1400" b="1">
                <a:solidFill>
                  <a:srgbClr val="00B0F0"/>
                </a:solidFill>
              </a:rPr>
              <a:t>&lt;Note: If not Special Access Program, remove slide prior to presenting brief.&gt;</a:t>
            </a:r>
          </a:p>
          <a:p>
            <a:pPr>
              <a:lnSpc>
                <a:spcPct val="110000"/>
              </a:lnSpc>
              <a:spcBef>
                <a:spcPts val="0"/>
              </a:spcBef>
            </a:pPr>
            <a:endParaRPr lang="en-US" sz="1400"/>
          </a:p>
          <a:p>
            <a:pPr>
              <a:lnSpc>
                <a:spcPct val="110000"/>
              </a:lnSpc>
              <a:spcBef>
                <a:spcPts val="0"/>
              </a:spcBef>
            </a:pPr>
            <a:r>
              <a:rPr lang="en-US" sz="1400"/>
              <a:t>Interconnection Security Agreement (ISA) signed by AO.</a:t>
            </a:r>
          </a:p>
          <a:p>
            <a:pPr>
              <a:lnSpc>
                <a:spcPct val="110000"/>
              </a:lnSpc>
              <a:spcBef>
                <a:spcPts val="0"/>
              </a:spcBef>
            </a:pPr>
            <a:r>
              <a:rPr lang="en-US" sz="1400"/>
              <a:t>Authorization to Operate - Signed by AO.</a:t>
            </a:r>
          </a:p>
          <a:p>
            <a:pPr>
              <a:lnSpc>
                <a:spcPct val="110000"/>
              </a:lnSpc>
              <a:spcBef>
                <a:spcPts val="0"/>
              </a:spcBef>
            </a:pPr>
            <a:r>
              <a:rPr lang="en-US" sz="1400"/>
              <a:t>Existing ISAs/ATCs and ATOs for other external connections.</a:t>
            </a:r>
          </a:p>
          <a:p>
            <a:pPr>
              <a:lnSpc>
                <a:spcPct val="110000"/>
              </a:lnSpc>
              <a:spcBef>
                <a:spcPts val="0"/>
              </a:spcBef>
            </a:pPr>
            <a:r>
              <a:rPr lang="en-US" sz="1400"/>
              <a:t>RAW Scan files (Nessus, XCCDF, etc.).</a:t>
            </a:r>
          </a:p>
          <a:p>
            <a:pPr>
              <a:lnSpc>
                <a:spcPct val="110000"/>
              </a:lnSpc>
              <a:spcBef>
                <a:spcPts val="0"/>
              </a:spcBef>
            </a:pPr>
            <a:r>
              <a:rPr lang="en-US" sz="1400"/>
              <a:t>Evidence that all scans were credentialed.</a:t>
            </a:r>
          </a:p>
          <a:p>
            <a:pPr>
              <a:lnSpc>
                <a:spcPct val="110000"/>
              </a:lnSpc>
              <a:spcBef>
                <a:spcPts val="0"/>
              </a:spcBef>
            </a:pPr>
            <a:r>
              <a:rPr lang="en-US" sz="1400"/>
              <a:t>Topology includes device function, OS, IP address, make/model.</a:t>
            </a:r>
          </a:p>
          <a:p>
            <a:pPr>
              <a:lnSpc>
                <a:spcPct val="110000"/>
              </a:lnSpc>
              <a:spcBef>
                <a:spcPts val="0"/>
              </a:spcBef>
            </a:pPr>
            <a:r>
              <a:rPr lang="en-US" sz="1400"/>
              <a:t>POA&amp;M must include all CAT I and Critical findings from scans on all devices.</a:t>
            </a:r>
          </a:p>
          <a:p>
            <a:pPr>
              <a:lnSpc>
                <a:spcPct val="110000"/>
              </a:lnSpc>
              <a:spcBef>
                <a:spcPts val="0"/>
              </a:spcBef>
            </a:pPr>
            <a:endParaRPr lang="en-US" sz="1400"/>
          </a:p>
          <a:p>
            <a:pPr>
              <a:lnSpc>
                <a:spcPct val="110000"/>
              </a:lnSpc>
              <a:spcBef>
                <a:spcPts val="0"/>
              </a:spcBef>
            </a:pPr>
            <a:endParaRPr lang="en-US" sz="1400"/>
          </a:p>
          <a:p>
            <a:pPr>
              <a:lnSpc>
                <a:spcPct val="110000"/>
              </a:lnSpc>
              <a:spcBef>
                <a:spcPts val="0"/>
              </a:spcBef>
            </a:pPr>
            <a:endParaRPr lang="en-US" sz="1400"/>
          </a:p>
          <a:p>
            <a:pPr>
              <a:lnSpc>
                <a:spcPct val="110000"/>
              </a:lnSpc>
              <a:spcBef>
                <a:spcPts val="0"/>
              </a:spcBef>
            </a:pPr>
            <a:endParaRPr lang="en-US" sz="1400"/>
          </a:p>
          <a:p>
            <a:pPr>
              <a:lnSpc>
                <a:spcPct val="110000"/>
              </a:lnSpc>
              <a:spcBef>
                <a:spcPts val="0"/>
              </a:spcBef>
            </a:pPr>
            <a:endParaRPr lang="en-US" sz="1400"/>
          </a:p>
          <a:p>
            <a:pPr marL="0" indent="0">
              <a:lnSpc>
                <a:spcPct val="110000"/>
              </a:lnSpc>
              <a:spcBef>
                <a:spcPts val="0"/>
              </a:spcBef>
              <a:buNone/>
            </a:pPr>
            <a:endParaRPr lang="en-US" sz="1400"/>
          </a:p>
          <a:p>
            <a:pPr marL="0" indent="0" algn="ctr">
              <a:lnSpc>
                <a:spcPct val="110000"/>
              </a:lnSpc>
              <a:spcBef>
                <a:spcPts val="0"/>
              </a:spcBef>
              <a:buNone/>
            </a:pPr>
            <a:r>
              <a:rPr lang="en-US" sz="1400" b="1">
                <a:solidFill>
                  <a:srgbClr val="00B0F0"/>
                </a:solidFill>
              </a:rPr>
              <a:t>Note: BOE Items Required to be in CORE folder prior to Authorization approval.</a:t>
            </a:r>
          </a:p>
        </p:txBody>
      </p:sp>
    </p:spTree>
    <p:extLst>
      <p:ext uri="{BB962C8B-B14F-4D97-AF65-F5344CB8AC3E}">
        <p14:creationId xmlns:p14="http://schemas.microsoft.com/office/powerpoint/2010/main" val="3269158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660436-DDFA-BC76-B097-E6DED8000670}"/>
              </a:ext>
            </a:extLst>
          </p:cNvPr>
          <p:cNvSpPr>
            <a:spLocks noGrp="1"/>
          </p:cNvSpPr>
          <p:nvPr>
            <p:ph type="title"/>
          </p:nvPr>
        </p:nvSpPr>
        <p:spPr/>
        <p:txBody>
          <a:bodyPr>
            <a:normAutofit/>
          </a:bodyPr>
          <a:lstStyle/>
          <a:p>
            <a:r>
              <a:rPr lang="en-US">
                <a:latin typeface="Helvetica"/>
                <a:cs typeface="Helvetica"/>
              </a:rPr>
              <a:t>SAP </a:t>
            </a:r>
            <a:r>
              <a:rPr lang="en-US" dirty="0">
                <a:latin typeface="Helvetica"/>
                <a:cs typeface="Helvetica"/>
              </a:rPr>
              <a:t>ORTB</a:t>
            </a:r>
            <a:endParaRPr lang="en-US">
              <a:latin typeface="Helvetica"/>
              <a:cs typeface="Helvetica"/>
            </a:endParaRPr>
          </a:p>
        </p:txBody>
      </p:sp>
      <p:graphicFrame>
        <p:nvGraphicFramePr>
          <p:cNvPr id="4" name="Table 3">
            <a:extLst>
              <a:ext uri="{FF2B5EF4-FFF2-40B4-BE49-F238E27FC236}">
                <a16:creationId xmlns:a16="http://schemas.microsoft.com/office/drawing/2014/main" id="{7B353BB3-8233-BEE0-8262-C89F9CE31114}"/>
              </a:ext>
            </a:extLst>
          </p:cNvPr>
          <p:cNvGraphicFramePr>
            <a:graphicFrameLocks noGrp="1"/>
          </p:cNvGraphicFramePr>
          <p:nvPr>
            <p:extLst>
              <p:ext uri="{D42A27DB-BD31-4B8C-83A1-F6EECF244321}">
                <p14:modId xmlns:p14="http://schemas.microsoft.com/office/powerpoint/2010/main" val="1152454936"/>
              </p:ext>
            </p:extLst>
          </p:nvPr>
        </p:nvGraphicFramePr>
        <p:xfrm>
          <a:off x="498763" y="1226904"/>
          <a:ext cx="8146473" cy="4645152"/>
        </p:xfrm>
        <a:graphic>
          <a:graphicData uri="http://schemas.openxmlformats.org/drawingml/2006/table">
            <a:tbl>
              <a:tblPr firstRow="1" bandRow="1"/>
              <a:tblGrid>
                <a:gridCol w="3948546">
                  <a:extLst>
                    <a:ext uri="{9D8B030D-6E8A-4147-A177-3AD203B41FA5}">
                      <a16:colId xmlns:a16="http://schemas.microsoft.com/office/drawing/2014/main" val="3774567634"/>
                    </a:ext>
                  </a:extLst>
                </a:gridCol>
                <a:gridCol w="4197927">
                  <a:extLst>
                    <a:ext uri="{9D8B030D-6E8A-4147-A177-3AD203B41FA5}">
                      <a16:colId xmlns:a16="http://schemas.microsoft.com/office/drawing/2014/main" val="760645461"/>
                    </a:ext>
                  </a:extLst>
                </a:gridCol>
              </a:tblGrid>
              <a:tr h="4645152">
                <a:tc>
                  <a:txBody>
                    <a:bodyPr/>
                    <a:lstStyle/>
                    <a:p>
                      <a:pPr marL="117475" lvl="0">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Account Management (AC-2):</a:t>
                      </a:r>
                    </a:p>
                    <a:p>
                      <a:pPr marL="288925" lvl="0" indent="-171450">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Monitor and Enforce user and group account creation/deletion.</a:t>
                      </a:r>
                    </a:p>
                    <a:p>
                      <a:pPr marL="288925" lvl="0" indent="-171450">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117475">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Administrative Privileged </a:t>
                      </a:r>
                      <a:r>
                        <a:rPr lang="en-US" sz="1200" b="1" i="0" u="none" strike="noStrike" cap="none">
                          <a:solidFill>
                            <a:srgbClr val="1D385B"/>
                          </a:solidFill>
                          <a:latin typeface="Arial" panose="020B0604020202020204" pitchFamily="34" charset="0"/>
                          <a:ea typeface="Arial"/>
                          <a:cs typeface="Arial" panose="020B0604020202020204" pitchFamily="34" charset="0"/>
                          <a:sym typeface="Arial"/>
                        </a:rPr>
                        <a:t>Accounts (AC-3):</a:t>
                      </a:r>
                    </a:p>
                    <a:p>
                      <a:pPr marL="288925" indent="-171450">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Privileged user/service accounts are only authorized to perform security-relevant functions.  Review and approve annually.</a:t>
                      </a:r>
                    </a:p>
                    <a:p>
                      <a:pPr marL="288925" indent="-171450">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117475">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Audit Review, Analysis, and Reporting (AU-6):</a:t>
                      </a:r>
                    </a:p>
                    <a:p>
                      <a:pPr marL="288925" indent="-171450">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Review and analyze Information System (IS) audit logs for indications of inappropriate or unusual activity, and report findings to designated personnel IAW IRP.</a:t>
                      </a:r>
                    </a:p>
                    <a:p>
                      <a:pPr marL="288925" indent="-171450">
                        <a:buClr>
                          <a:srgbClr val="151C77"/>
                        </a:buClr>
                        <a:buSzPct val="100000"/>
                        <a:buFont typeface="Arial" panose="020B0604020202020204" pitchFamily="34" charset="0"/>
                        <a:buChar char="•"/>
                      </a:pPr>
                      <a:endParaRPr lang="en-US" sz="1200" b="0" i="0" u="none" strike="noStrike" cap="none" noProof="0">
                        <a:solidFill>
                          <a:schemeClr val="tx1"/>
                        </a:solidFill>
                        <a:highlight>
                          <a:srgbClr val="FFFF00"/>
                        </a:highlight>
                        <a:latin typeface="Arial" panose="020B0604020202020204" pitchFamily="34" charset="0"/>
                        <a:ea typeface="Arial"/>
                        <a:cs typeface="Arial" panose="020B0604020202020204" pitchFamily="34" charset="0"/>
                        <a:sym typeface="Arial"/>
                      </a:endParaRPr>
                    </a:p>
                    <a:p>
                      <a:pPr marL="117475">
                        <a:buClr>
                          <a:srgbClr val="151C77"/>
                        </a:buClr>
                        <a:buSzPct val="100000"/>
                        <a:defRPr/>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Boundary Protection (SC-7):</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defRP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Monitors and controls communications at the external boundary of the system and at key internal boundaries within the system.</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defRP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114300" indent="0">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Continuous Monitoring (CA-7):</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System-level monitoring metrics, including control monitoring frequencies, are defined by the organization and approved by the AO.</a:t>
                      </a:r>
                    </a:p>
                  </a:txBody>
                  <a:tcPr marL="109728" marR="109728" marT="54864" marB="54864">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Least Privilege (</a:t>
                      </a:r>
                      <a:r>
                        <a:rPr lang="en-US" sz="1200" b="1" i="0" u="none" strike="noStrike" cap="none">
                          <a:solidFill>
                            <a:srgbClr val="FF0000"/>
                          </a:solidFill>
                          <a:latin typeface="Arial" panose="020B0604020202020204" pitchFamily="34" charset="0"/>
                          <a:ea typeface="Arial"/>
                          <a:cs typeface="Arial" panose="020B0604020202020204" pitchFamily="34" charset="0"/>
                          <a:sym typeface="Arial"/>
                        </a:rPr>
                        <a:t>(AC-6) AC-6(1); DoD JSIG Non-Tailorable Control</a:t>
                      </a: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Reviews, at least annually, the privileges assigned to privileged user accounts including Designated Transfer Agent and Trusted Cloud Credential Manager roles.</a:t>
                      </a:r>
                    </a:p>
                    <a:p>
                      <a:pPr marL="0" marR="0" indent="0" algn="l" rtl="0">
                        <a:lnSpc>
                          <a:spcPct val="100000"/>
                        </a:lnSpc>
                        <a:spcBef>
                          <a:spcPts val="0"/>
                        </a:spcBef>
                        <a:spcAft>
                          <a:spcPts val="0"/>
                        </a:spcAft>
                        <a:buClr>
                          <a:srgbClr val="151C77"/>
                        </a:buClr>
                        <a:buSzPct val="100000"/>
                        <a:buFont typeface="Arial" panose="020B0604020202020204" pitchFamily="34" charset="0"/>
                        <a:buNone/>
                      </a:pPr>
                      <a:endParaRPr lang="en-US" sz="1200" b="0" i="0" u="none" strike="noStrike" cap="none">
                        <a:solidFill>
                          <a:schemeClr val="tx1"/>
                        </a:solidFill>
                        <a:latin typeface="Arial" panose="020B0604020202020204" pitchFamily="34" charset="0"/>
                        <a:cs typeface="Arial" panose="020B0604020202020204" pitchFamily="34" charset="0"/>
                        <a:sym typeface="Arial"/>
                      </a:endParaRPr>
                    </a:p>
                    <a:p>
                      <a:pPr>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Proposed Equipment (</a:t>
                      </a:r>
                      <a:r>
                        <a:rPr lang="en-US" sz="1200" b="1" i="0" u="none" strike="noStrike" cap="none">
                          <a:solidFill>
                            <a:srgbClr val="FF0000"/>
                          </a:solidFill>
                          <a:latin typeface="Arial" panose="020B0604020202020204" pitchFamily="34" charset="0"/>
                          <a:ea typeface="Arial"/>
                          <a:cs typeface="Arial" panose="020B0604020202020204" pitchFamily="34" charset="0"/>
                          <a:sym typeface="Arial"/>
                        </a:rPr>
                        <a:t>(SA-22) DoD JSIG Non-Tailorable Control</a:t>
                      </a: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Lock down all mission support systems and migrate off unsupported operating systems. Review support agreements (hardware/software/firmware) annually.</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Protection of Information at Rest (</a:t>
                      </a:r>
                      <a:r>
                        <a:rPr lang="fr-FR" sz="1200" b="1" i="0" u="none" strike="noStrike" cap="none">
                          <a:solidFill>
                            <a:srgbClr val="FF0000"/>
                          </a:solidFill>
                          <a:latin typeface="Arial" panose="020B0604020202020204" pitchFamily="34" charset="0"/>
                          <a:ea typeface="Arial"/>
                          <a:cs typeface="Arial" panose="020B0604020202020204" pitchFamily="34" charset="0"/>
                          <a:sym typeface="Arial"/>
                        </a:rPr>
                        <a:t>(SC-28) DoD JSIG Non-</a:t>
                      </a:r>
                      <a:r>
                        <a:rPr lang="fr-FR" sz="1200" b="1" i="0" u="none" strike="noStrike" cap="none" err="1">
                          <a:solidFill>
                            <a:srgbClr val="FF0000"/>
                          </a:solidFill>
                          <a:latin typeface="Arial" panose="020B0604020202020204" pitchFamily="34" charset="0"/>
                          <a:ea typeface="Arial"/>
                          <a:cs typeface="Arial" panose="020B0604020202020204" pitchFamily="34" charset="0"/>
                          <a:sym typeface="Arial"/>
                        </a:rPr>
                        <a:t>Tailorable</a:t>
                      </a:r>
                      <a:r>
                        <a:rPr lang="fr-FR" sz="1200" b="1" i="0" u="none" strike="noStrike" cap="none">
                          <a:solidFill>
                            <a:srgbClr val="FF0000"/>
                          </a:solidFill>
                          <a:latin typeface="Arial" panose="020B0604020202020204" pitchFamily="34" charset="0"/>
                          <a:ea typeface="Arial"/>
                          <a:cs typeface="Arial" panose="020B0604020202020204" pitchFamily="34" charset="0"/>
                          <a:sym typeface="Arial"/>
                        </a:rPr>
                        <a:t> Control</a:t>
                      </a:r>
                      <a:r>
                        <a:rPr lang="fr-FR" sz="1200" b="1" i="0" u="none" strike="noStrike" cap="none">
                          <a:solidFill>
                            <a:srgbClr val="1D385B"/>
                          </a:solidFill>
                          <a:latin typeface="Arial" panose="020B0604020202020204" pitchFamily="34" charset="0"/>
                          <a:ea typeface="Arial"/>
                          <a:cs typeface="Arial" panose="020B0604020202020204" pitchFamily="34" charset="0"/>
                          <a:sym typeface="Arial"/>
                        </a:rPr>
                        <a:t>):</a:t>
                      </a:r>
                      <a:endParaRPr lang="en-US" sz="1200" b="1" i="0" u="none" strike="noStrike" cap="none">
                        <a:solidFill>
                          <a:schemeClr val="bg2"/>
                        </a:solidFill>
                        <a:latin typeface="Arial" panose="020B0604020202020204" pitchFamily="34" charset="0"/>
                        <a:ea typeface="Arial"/>
                        <a:cs typeface="Arial" panose="020B0604020202020204" pitchFamily="34" charset="0"/>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Encryption is implemented to complement the protection of information at rest, using approved cryptographic methods for data encryption.</a:t>
                      </a:r>
                    </a:p>
                  </a:txBody>
                  <a:tcPr marL="109728" marR="109728" marT="54864" marB="54864">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86129"/>
                  </a:ext>
                </a:extLst>
              </a:tr>
            </a:tbl>
          </a:graphicData>
        </a:graphic>
      </p:graphicFrame>
      <p:sp>
        <p:nvSpPr>
          <p:cNvPr id="2" name="Google Shape;102;p1">
            <a:extLst>
              <a:ext uri="{FF2B5EF4-FFF2-40B4-BE49-F238E27FC236}">
                <a16:creationId xmlns:a16="http://schemas.microsoft.com/office/drawing/2014/main" id="{A06E8B2C-4A86-C042-21CA-E4D1934E7E6B}"/>
              </a:ext>
            </a:extLst>
          </p:cNvPr>
          <p:cNvSpPr txBox="1"/>
          <p:nvPr/>
        </p:nvSpPr>
        <p:spPr>
          <a:xfrm>
            <a:off x="362777" y="6106927"/>
            <a:ext cx="841844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400" b="1">
                <a:solidFill>
                  <a:srgbClr val="00B0F0"/>
                </a:solidFill>
                <a:latin typeface="Arial" panose="020B0604020202020204" pitchFamily="34" charset="0"/>
                <a:cs typeface="Arial" panose="020B0604020202020204" pitchFamily="34" charset="0"/>
                <a:sym typeface="Arial"/>
              </a:rPr>
              <a:t>&lt;Note: If not Special Access Program, remove slide prior to presenting brief.&gt;</a:t>
            </a:r>
          </a:p>
        </p:txBody>
      </p:sp>
    </p:spTree>
    <p:extLst>
      <p:ext uri="{BB962C8B-B14F-4D97-AF65-F5344CB8AC3E}">
        <p14:creationId xmlns:p14="http://schemas.microsoft.com/office/powerpoint/2010/main" val="311564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246F-2D3C-8030-F989-3C66782C24C6}"/>
              </a:ext>
            </a:extLst>
          </p:cNvPr>
          <p:cNvSpPr>
            <a:spLocks noGrp="1"/>
          </p:cNvSpPr>
          <p:nvPr>
            <p:ph type="title"/>
          </p:nvPr>
        </p:nvSpPr>
        <p:spPr/>
        <p:txBody>
          <a:bodyPr>
            <a:normAutofit/>
          </a:bodyPr>
          <a:lstStyle/>
          <a:p>
            <a:r>
              <a:rPr lang="en-US" sz="3000"/>
              <a:t>Bottom Line Up Front (BLUF)</a:t>
            </a:r>
          </a:p>
        </p:txBody>
      </p:sp>
      <p:sp>
        <p:nvSpPr>
          <p:cNvPr id="3" name="Content Placeholder 2">
            <a:extLst>
              <a:ext uri="{FF2B5EF4-FFF2-40B4-BE49-F238E27FC236}">
                <a16:creationId xmlns:a16="http://schemas.microsoft.com/office/drawing/2014/main" id="{03F5CAD2-2587-D65F-29E4-138A666C1A59}"/>
              </a:ext>
            </a:extLst>
          </p:cNvPr>
          <p:cNvSpPr>
            <a:spLocks noGrp="1"/>
          </p:cNvSpPr>
          <p:nvPr>
            <p:ph idx="1"/>
          </p:nvPr>
        </p:nvSpPr>
        <p:spPr/>
        <p:txBody>
          <a:bodyPr>
            <a:noAutofit/>
          </a:bodyPr>
          <a:lstStyle/>
          <a:p>
            <a:pPr>
              <a:lnSpc>
                <a:spcPct val="120000"/>
              </a:lnSpc>
              <a:spcBef>
                <a:spcPts val="0"/>
              </a:spcBef>
            </a:pPr>
            <a:r>
              <a:rPr lang="en-US" sz="1400"/>
              <a:t>Obtain an authorization determination for </a:t>
            </a:r>
            <a:r>
              <a:rPr lang="en-US" sz="1400" b="1">
                <a:solidFill>
                  <a:srgbClr val="00B0F0"/>
                </a:solidFill>
              </a:rPr>
              <a:t>&lt;System Name&gt;</a:t>
            </a:r>
          </a:p>
          <a:p>
            <a:pPr lvl="1">
              <a:lnSpc>
                <a:spcPct val="120000"/>
              </a:lnSpc>
              <a:spcBef>
                <a:spcPts val="0"/>
              </a:spcBef>
            </a:pPr>
            <a:r>
              <a:rPr lang="en-US" sz="1400" b="1">
                <a:solidFill>
                  <a:srgbClr val="00B0F0"/>
                </a:solidFill>
              </a:rPr>
              <a:t>&lt;Outline mission need and strategic agenda&gt;</a:t>
            </a:r>
          </a:p>
          <a:p>
            <a:pPr lvl="2">
              <a:lnSpc>
                <a:spcPct val="120000"/>
              </a:lnSpc>
              <a:spcBef>
                <a:spcPts val="0"/>
              </a:spcBef>
            </a:pPr>
            <a:r>
              <a:rPr lang="en-US" sz="1400" b="1" i="1">
                <a:solidFill>
                  <a:srgbClr val="00B0F0"/>
                </a:solidFill>
              </a:rPr>
              <a:t>Seeking an IATT to support the “XXX” training exercise scheduled for “day month year” through “day month year”</a:t>
            </a:r>
          </a:p>
          <a:p>
            <a:pPr lvl="1">
              <a:lnSpc>
                <a:spcPct val="120000"/>
              </a:lnSpc>
              <a:spcBef>
                <a:spcPts val="0"/>
              </a:spcBef>
            </a:pPr>
            <a:r>
              <a:rPr lang="en-US" sz="1400" b="1">
                <a:solidFill>
                  <a:srgbClr val="00B0F0"/>
                </a:solidFill>
              </a:rPr>
              <a:t>&lt;Provide projected schedule&gt;</a:t>
            </a:r>
          </a:p>
          <a:p>
            <a:pPr lvl="1">
              <a:lnSpc>
                <a:spcPct val="120000"/>
              </a:lnSpc>
              <a:spcBef>
                <a:spcPts val="0"/>
              </a:spcBef>
            </a:pPr>
            <a:r>
              <a:rPr lang="en-US" sz="1400" b="1">
                <a:solidFill>
                  <a:srgbClr val="00B0F0"/>
                </a:solidFill>
              </a:rPr>
              <a:t>&lt;Describe Assumptions and Constraints&gt;</a:t>
            </a:r>
          </a:p>
          <a:p>
            <a:pPr lvl="2">
              <a:lnSpc>
                <a:spcPct val="120000"/>
              </a:lnSpc>
              <a:spcBef>
                <a:spcPts val="0"/>
              </a:spcBef>
            </a:pPr>
            <a:r>
              <a:rPr lang="en-US" sz="1400" b="1" i="1">
                <a:solidFill>
                  <a:srgbClr val="00B0F0"/>
                </a:solidFill>
              </a:rPr>
              <a:t>Industry Partners/Services, Foreign Partners/Customers </a:t>
            </a:r>
          </a:p>
          <a:p>
            <a:pPr lvl="2">
              <a:lnSpc>
                <a:spcPct val="120000"/>
              </a:lnSpc>
              <a:spcBef>
                <a:spcPts val="0"/>
              </a:spcBef>
            </a:pPr>
            <a:r>
              <a:rPr lang="en-US" sz="1400" b="1" i="1">
                <a:solidFill>
                  <a:srgbClr val="00B0F0"/>
                </a:solidFill>
              </a:rPr>
              <a:t>Authorized interconnection between “XXX” and “YYY”</a:t>
            </a:r>
          </a:p>
          <a:p>
            <a:pPr lvl="2">
              <a:lnSpc>
                <a:spcPct val="120000"/>
              </a:lnSpc>
              <a:spcBef>
                <a:spcPts val="0"/>
              </a:spcBef>
            </a:pPr>
            <a:r>
              <a:rPr lang="en-US" sz="1400" b="1" i="1">
                <a:solidFill>
                  <a:srgbClr val="00B0F0"/>
                </a:solidFill>
              </a:rPr>
              <a:t>Network/Boundary Limitations</a:t>
            </a:r>
          </a:p>
          <a:p>
            <a:pPr lvl="1">
              <a:lnSpc>
                <a:spcPct val="120000"/>
              </a:lnSpc>
              <a:spcBef>
                <a:spcPts val="0"/>
              </a:spcBef>
            </a:pPr>
            <a:r>
              <a:rPr lang="en-US" sz="1400" b="1">
                <a:solidFill>
                  <a:srgbClr val="00B0F0"/>
                </a:solidFill>
              </a:rPr>
              <a:t>&lt;Provide scope/boundary of assessment&gt;</a:t>
            </a:r>
          </a:p>
          <a:p>
            <a:pPr lvl="2">
              <a:lnSpc>
                <a:spcPct val="120000"/>
              </a:lnSpc>
              <a:spcBef>
                <a:spcPts val="0"/>
              </a:spcBef>
            </a:pPr>
            <a:r>
              <a:rPr lang="en-US" sz="1400" b="1" i="1">
                <a:solidFill>
                  <a:srgbClr val="00B0F0"/>
                </a:solidFill>
              </a:rPr>
              <a:t>PIT System, Type Accreditation, Stand Alone, Enterprise, etc.</a:t>
            </a:r>
          </a:p>
          <a:p>
            <a:pPr>
              <a:lnSpc>
                <a:spcPct val="120000"/>
              </a:lnSpc>
              <a:spcBef>
                <a:spcPts val="0"/>
              </a:spcBef>
            </a:pPr>
            <a:endParaRPr lang="en-US" sz="1400"/>
          </a:p>
          <a:p>
            <a:pPr>
              <a:lnSpc>
                <a:spcPct val="120000"/>
              </a:lnSpc>
              <a:spcBef>
                <a:spcPts val="0"/>
              </a:spcBef>
            </a:pPr>
            <a:r>
              <a:rPr lang="en-US" sz="1400"/>
              <a:t>Current Status:</a:t>
            </a:r>
            <a:r>
              <a:rPr lang="en-US" sz="1400" b="1">
                <a:solidFill>
                  <a:srgbClr val="00B0F0"/>
                </a:solidFill>
              </a:rPr>
              <a:t>  &lt;List current or last approval, other circumstances&gt;</a:t>
            </a:r>
          </a:p>
          <a:p>
            <a:pPr lvl="1">
              <a:lnSpc>
                <a:spcPct val="120000"/>
              </a:lnSpc>
              <a:spcBef>
                <a:spcPts val="0"/>
              </a:spcBef>
            </a:pPr>
            <a:r>
              <a:rPr lang="en-US" sz="1400" b="1">
                <a:solidFill>
                  <a:srgbClr val="00B0F0"/>
                </a:solidFill>
              </a:rPr>
              <a:t>Approval and Expiration, under testing (IATT), etc.</a:t>
            </a:r>
          </a:p>
          <a:p>
            <a:pPr>
              <a:lnSpc>
                <a:spcPct val="120000"/>
              </a:lnSpc>
              <a:spcBef>
                <a:spcPts val="0"/>
              </a:spcBef>
            </a:pPr>
            <a:endParaRPr lang="en-US" sz="1400"/>
          </a:p>
          <a:p>
            <a:pPr>
              <a:lnSpc>
                <a:spcPct val="120000"/>
              </a:lnSpc>
              <a:spcBef>
                <a:spcPts val="0"/>
              </a:spcBef>
            </a:pPr>
            <a:r>
              <a:rPr lang="en-US" sz="1400"/>
              <a:t>The overall level of residual risk of </a:t>
            </a:r>
            <a:r>
              <a:rPr lang="en-US" sz="1400" b="1">
                <a:solidFill>
                  <a:srgbClr val="00B0F0"/>
                </a:solidFill>
              </a:rPr>
              <a:t>&lt;System Name&gt; </a:t>
            </a:r>
            <a:r>
              <a:rPr lang="en-US" sz="1400"/>
              <a:t>is assessed to be </a:t>
            </a:r>
            <a:r>
              <a:rPr lang="en-US" sz="1400" b="1">
                <a:solidFill>
                  <a:srgbClr val="00B0F0"/>
                </a:solidFill>
              </a:rPr>
              <a:t>&lt;L,M,H&gt;</a:t>
            </a:r>
          </a:p>
          <a:p>
            <a:pPr>
              <a:lnSpc>
                <a:spcPct val="120000"/>
              </a:lnSpc>
              <a:spcBef>
                <a:spcPts val="0"/>
              </a:spcBef>
            </a:pPr>
            <a:endParaRPr lang="en-US" sz="1400"/>
          </a:p>
          <a:p>
            <a:pPr marL="0" indent="0">
              <a:lnSpc>
                <a:spcPct val="120000"/>
              </a:lnSpc>
              <a:spcBef>
                <a:spcPts val="0"/>
              </a:spcBef>
              <a:buNone/>
            </a:pPr>
            <a:r>
              <a:rPr lang="en-US" sz="1400"/>
              <a:t>The CRA recommends AO </a:t>
            </a:r>
            <a:r>
              <a:rPr lang="en-US" sz="1400" b="1">
                <a:solidFill>
                  <a:srgbClr val="00B0F0"/>
                </a:solidFill>
              </a:rPr>
              <a:t>&lt;Concur/Non-concur&gt; &lt;recommendation&gt; </a:t>
            </a:r>
            <a:r>
              <a:rPr lang="en-US" sz="1400"/>
              <a:t>to support deployment of </a:t>
            </a:r>
            <a:r>
              <a:rPr lang="en-US" sz="1400" b="1">
                <a:solidFill>
                  <a:srgbClr val="00B0F0"/>
                </a:solidFill>
              </a:rPr>
              <a:t>&lt;System Name&gt; </a:t>
            </a:r>
            <a:r>
              <a:rPr lang="en-US" sz="1400"/>
              <a:t>through </a:t>
            </a:r>
            <a:r>
              <a:rPr lang="en-US" sz="1400" b="1">
                <a:solidFill>
                  <a:srgbClr val="00B0F0"/>
                </a:solidFill>
              </a:rPr>
              <a:t>&lt;Authorization Termination Date (ATD)&gt;</a:t>
            </a:r>
            <a:r>
              <a:rPr lang="en-US" sz="1400"/>
              <a:t>.</a:t>
            </a:r>
          </a:p>
        </p:txBody>
      </p:sp>
    </p:spTree>
    <p:extLst>
      <p:ext uri="{BB962C8B-B14F-4D97-AF65-F5344CB8AC3E}">
        <p14:creationId xmlns:p14="http://schemas.microsoft.com/office/powerpoint/2010/main" val="1499659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660436-DDFA-BC76-B097-E6DED8000670}"/>
              </a:ext>
            </a:extLst>
          </p:cNvPr>
          <p:cNvSpPr>
            <a:spLocks noGrp="1"/>
          </p:cNvSpPr>
          <p:nvPr>
            <p:ph type="title"/>
          </p:nvPr>
        </p:nvSpPr>
        <p:spPr/>
        <p:txBody>
          <a:bodyPr>
            <a:normAutofit/>
          </a:bodyPr>
          <a:lstStyle/>
          <a:p>
            <a:r>
              <a:rPr lang="en-US">
                <a:latin typeface="Helvetica"/>
                <a:cs typeface="Helvetica"/>
              </a:rPr>
              <a:t>SAP </a:t>
            </a:r>
            <a:r>
              <a:rPr lang="en-US" dirty="0">
                <a:latin typeface="Helvetica"/>
                <a:cs typeface="Helvetica"/>
              </a:rPr>
              <a:t>ORTB</a:t>
            </a:r>
            <a:r>
              <a:rPr lang="en-US">
                <a:latin typeface="Helvetica"/>
                <a:cs typeface="Helvetica"/>
              </a:rPr>
              <a:t> (Cont.)</a:t>
            </a:r>
          </a:p>
        </p:txBody>
      </p:sp>
      <p:graphicFrame>
        <p:nvGraphicFramePr>
          <p:cNvPr id="4" name="Table 3">
            <a:extLst>
              <a:ext uri="{FF2B5EF4-FFF2-40B4-BE49-F238E27FC236}">
                <a16:creationId xmlns:a16="http://schemas.microsoft.com/office/drawing/2014/main" id="{7B353BB3-8233-BEE0-8262-C89F9CE31114}"/>
              </a:ext>
            </a:extLst>
          </p:cNvPr>
          <p:cNvGraphicFramePr>
            <a:graphicFrameLocks noGrp="1"/>
          </p:cNvGraphicFramePr>
          <p:nvPr>
            <p:extLst>
              <p:ext uri="{D42A27DB-BD31-4B8C-83A1-F6EECF244321}">
                <p14:modId xmlns:p14="http://schemas.microsoft.com/office/powerpoint/2010/main" val="3494381850"/>
              </p:ext>
            </p:extLst>
          </p:nvPr>
        </p:nvGraphicFramePr>
        <p:xfrm>
          <a:off x="498763" y="1226904"/>
          <a:ext cx="8146473" cy="4645152"/>
        </p:xfrm>
        <a:graphic>
          <a:graphicData uri="http://schemas.openxmlformats.org/drawingml/2006/table">
            <a:tbl>
              <a:tblPr firstRow="1" bandRow="1"/>
              <a:tblGrid>
                <a:gridCol w="3948546">
                  <a:extLst>
                    <a:ext uri="{9D8B030D-6E8A-4147-A177-3AD203B41FA5}">
                      <a16:colId xmlns:a16="http://schemas.microsoft.com/office/drawing/2014/main" val="3774567634"/>
                    </a:ext>
                  </a:extLst>
                </a:gridCol>
                <a:gridCol w="4197927">
                  <a:extLst>
                    <a:ext uri="{9D8B030D-6E8A-4147-A177-3AD203B41FA5}">
                      <a16:colId xmlns:a16="http://schemas.microsoft.com/office/drawing/2014/main" val="760645461"/>
                    </a:ext>
                  </a:extLst>
                </a:gridCol>
              </a:tblGrid>
              <a:tr h="4645152">
                <a:tc>
                  <a:txBody>
                    <a:bodyPr/>
                    <a:lstStyle/>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rPr>
                        <a:t>External Connections </a:t>
                      </a:r>
                      <a:r>
                        <a:rPr lang="fr-FR" sz="1200" b="1" i="0" u="none" strike="noStrike" kern="1200" cap="none">
                          <a:solidFill>
                            <a:schemeClr val="bg2"/>
                          </a:solidFill>
                          <a:latin typeface="Arial" panose="020B0604020202020204" pitchFamily="34" charset="0"/>
                          <a:ea typeface="Arial"/>
                          <a:cs typeface="Arial" panose="020B0604020202020204" pitchFamily="34" charset="0"/>
                          <a:sym typeface="Arial"/>
                        </a:rPr>
                        <a:t>(CA-3):</a:t>
                      </a:r>
                      <a:endPar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endParaRP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Agreement/authorization used to approve external connections and manage the exchange of information should be defined (ATC, ISA, CSA, ICD, etc.) and reviewed annually.</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cs typeface="Arial" panose="020B0604020202020204" pitchFamily="34" charset="0"/>
                        </a:rPr>
                        <a:t>External Media (AC-4, MP-7):</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If authorized, place configuration control process on all external media including auditing. Institute external media whitelisting. Implement processes to monitor logs and audit usage.</a:t>
                      </a:r>
                    </a:p>
                    <a:p>
                      <a:pPr marL="288925" marR="0" lvl="1"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rPr>
                        <a:t>Information Flow Enforcement (AC-4):</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The information system enforces approved connections for controlling the flow of information within the system and between interconnected systems.</a:t>
                      </a:r>
                    </a:p>
                  </a:txBody>
                  <a:tcPr marL="109728" marR="109728" marT="54864" marB="54864">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rPr>
                        <a:t>Secure Baseline Configuration (CM-2, CM-6):</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This Information System's secure configuration includes DoD Security Technical Implementation Guides or industry best practices and verified conformance prior to introduction into production or operational environments.</a:t>
                      </a:r>
                    </a:p>
                    <a:p>
                      <a:pPr marL="0" marR="0" indent="0" algn="l" rtl="0">
                        <a:lnSpc>
                          <a:spcPct val="100000"/>
                        </a:lnSpc>
                        <a:spcBef>
                          <a:spcPts val="0"/>
                        </a:spcBef>
                        <a:spcAft>
                          <a:spcPts val="0"/>
                        </a:spcAft>
                        <a:buClr>
                          <a:srgbClr val="151C77"/>
                        </a:buClr>
                        <a:buSzPct val="100000"/>
                        <a:buFont typeface="Arial" panose="020B0604020202020204" pitchFamily="34" charset="0"/>
                        <a:buNone/>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rPr>
                        <a:t>Security Categorization (RA-2):</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Enforce proper security categorization and review annually.</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0" indent="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cs typeface="Arial" panose="020B0604020202020204" pitchFamily="34" charset="0"/>
                        </a:rPr>
                        <a:t>Separation of Duties (AC-5):</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cs typeface="Arial" panose="020B0604020202020204" pitchFamily="34" charset="0"/>
                          <a:sym typeface="Arial"/>
                        </a:rPr>
                        <a:t>Separates defined duties of individuals and documents separation of duties of individuals.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rPr>
                        <a:t>Vulnerability/Anti-Virus Scanning (RA-5):</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Conduct routine anti-virus scans on traditional IT systems and hosted applications. </a:t>
                      </a:r>
                    </a:p>
                  </a:txBody>
                  <a:tcPr marL="109728" marR="109728" marT="54864" marB="54864">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86129"/>
                  </a:ext>
                </a:extLst>
              </a:tr>
            </a:tbl>
          </a:graphicData>
        </a:graphic>
      </p:graphicFrame>
      <p:sp>
        <p:nvSpPr>
          <p:cNvPr id="3" name="Google Shape;102;p1">
            <a:extLst>
              <a:ext uri="{FF2B5EF4-FFF2-40B4-BE49-F238E27FC236}">
                <a16:creationId xmlns:a16="http://schemas.microsoft.com/office/drawing/2014/main" id="{F9A78B98-D53A-6DF3-437D-2ACD2B683D98}"/>
              </a:ext>
            </a:extLst>
          </p:cNvPr>
          <p:cNvSpPr txBox="1"/>
          <p:nvPr/>
        </p:nvSpPr>
        <p:spPr>
          <a:xfrm>
            <a:off x="362777" y="6106927"/>
            <a:ext cx="841844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400" b="1">
                <a:solidFill>
                  <a:srgbClr val="00B0F0"/>
                </a:solidFill>
                <a:latin typeface="Arial" panose="020B0604020202020204" pitchFamily="34" charset="0"/>
                <a:cs typeface="Arial" panose="020B0604020202020204" pitchFamily="34" charset="0"/>
                <a:sym typeface="Arial"/>
              </a:rPr>
              <a:t>&lt;Note: If not Special Access Program, remove slide prior to presenting brief.&gt;</a:t>
            </a:r>
          </a:p>
        </p:txBody>
      </p:sp>
    </p:spTree>
    <p:extLst>
      <p:ext uri="{BB962C8B-B14F-4D97-AF65-F5344CB8AC3E}">
        <p14:creationId xmlns:p14="http://schemas.microsoft.com/office/powerpoint/2010/main" val="2627093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E415BB-9F08-1CA1-40FB-97CEEB117F2E}"/>
              </a:ext>
            </a:extLst>
          </p:cNvPr>
          <p:cNvSpPr>
            <a:spLocks noGrp="1"/>
          </p:cNvSpPr>
          <p:nvPr>
            <p:ph type="body" sz="quarter" idx="24"/>
          </p:nvPr>
        </p:nvSpPr>
        <p:spPr/>
        <p:txBody>
          <a:bodyPr/>
          <a:lstStyle/>
          <a:p>
            <a:endParaRPr lang="en-US"/>
          </a:p>
        </p:txBody>
      </p:sp>
      <p:sp>
        <p:nvSpPr>
          <p:cNvPr id="7" name="Text Placeholder 6">
            <a:extLst>
              <a:ext uri="{FF2B5EF4-FFF2-40B4-BE49-F238E27FC236}">
                <a16:creationId xmlns:a16="http://schemas.microsoft.com/office/drawing/2014/main" id="{6CD2CF3A-B5F3-B7E4-1F37-6765E89D1E44}"/>
              </a:ext>
            </a:extLst>
          </p:cNvPr>
          <p:cNvSpPr>
            <a:spLocks noGrp="1"/>
          </p:cNvSpPr>
          <p:nvPr>
            <p:ph type="body" sz="quarter" idx="26"/>
          </p:nvPr>
        </p:nvSpPr>
        <p:spPr/>
        <p:txBody>
          <a:bodyPr/>
          <a:lstStyle/>
          <a:p>
            <a:endParaRPr lang="en-US"/>
          </a:p>
        </p:txBody>
      </p:sp>
      <p:sp>
        <p:nvSpPr>
          <p:cNvPr id="8" name="Text Placeholder 7">
            <a:extLst>
              <a:ext uri="{FF2B5EF4-FFF2-40B4-BE49-F238E27FC236}">
                <a16:creationId xmlns:a16="http://schemas.microsoft.com/office/drawing/2014/main" id="{139BB605-7627-A7AB-4FF7-AB1E1AC0BC4F}"/>
              </a:ext>
            </a:extLst>
          </p:cNvPr>
          <p:cNvSpPr>
            <a:spLocks noGrp="1"/>
          </p:cNvSpPr>
          <p:nvPr>
            <p:ph type="body" sz="quarter" idx="27"/>
          </p:nvPr>
        </p:nvSpPr>
        <p:spPr/>
        <p:txBody>
          <a:bodyPr/>
          <a:lstStyle/>
          <a:p>
            <a:endParaRPr lang="en-US"/>
          </a:p>
        </p:txBody>
      </p:sp>
    </p:spTree>
    <p:extLst>
      <p:ext uri="{BB962C8B-B14F-4D97-AF65-F5344CB8AC3E}">
        <p14:creationId xmlns:p14="http://schemas.microsoft.com/office/powerpoint/2010/main" val="225161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B6A0-DCDB-DD4C-D395-AACE4569220C}"/>
              </a:ext>
            </a:extLst>
          </p:cNvPr>
          <p:cNvSpPr>
            <a:spLocks noGrp="1"/>
          </p:cNvSpPr>
          <p:nvPr>
            <p:ph type="title"/>
          </p:nvPr>
        </p:nvSpPr>
        <p:spPr/>
        <p:txBody>
          <a:bodyPr>
            <a:normAutofit/>
          </a:bodyPr>
          <a:lstStyle/>
          <a:p>
            <a:r>
              <a:rPr lang="en-US" sz="3000"/>
              <a:t>Mission and System Description</a:t>
            </a:r>
          </a:p>
        </p:txBody>
      </p:sp>
      <p:sp>
        <p:nvSpPr>
          <p:cNvPr id="3" name="Content Placeholder 2">
            <a:extLst>
              <a:ext uri="{FF2B5EF4-FFF2-40B4-BE49-F238E27FC236}">
                <a16:creationId xmlns:a16="http://schemas.microsoft.com/office/drawing/2014/main" id="{49AE7947-FC5B-7A2F-969E-EBC5937EED0A}"/>
              </a:ext>
            </a:extLst>
          </p:cNvPr>
          <p:cNvSpPr>
            <a:spLocks noGrp="1"/>
          </p:cNvSpPr>
          <p:nvPr>
            <p:ph idx="1"/>
          </p:nvPr>
        </p:nvSpPr>
        <p:spPr/>
        <p:txBody>
          <a:bodyPr>
            <a:normAutofit/>
          </a:bodyPr>
          <a:lstStyle/>
          <a:p>
            <a:pPr>
              <a:lnSpc>
                <a:spcPct val="100000"/>
              </a:lnSpc>
              <a:spcBef>
                <a:spcPts val="0"/>
              </a:spcBef>
            </a:pPr>
            <a:r>
              <a:rPr lang="en-US" sz="1400" b="1">
                <a:solidFill>
                  <a:srgbClr val="00B0F0"/>
                </a:solidFill>
              </a:rPr>
              <a:t>&lt;In one paragraph, describe mission.&gt;</a:t>
            </a:r>
          </a:p>
          <a:p>
            <a:pPr>
              <a:lnSpc>
                <a:spcPct val="100000"/>
              </a:lnSpc>
              <a:spcBef>
                <a:spcPts val="0"/>
              </a:spcBef>
            </a:pPr>
            <a:endParaRPr lang="en-US" sz="1400" b="1">
              <a:solidFill>
                <a:srgbClr val="00B0F0"/>
              </a:solidFill>
            </a:endParaRPr>
          </a:p>
          <a:p>
            <a:pPr>
              <a:lnSpc>
                <a:spcPct val="100000"/>
              </a:lnSpc>
              <a:spcBef>
                <a:spcPts val="0"/>
              </a:spcBef>
            </a:pPr>
            <a:r>
              <a:rPr lang="en-US" sz="1400" b="1">
                <a:solidFill>
                  <a:srgbClr val="00B0F0"/>
                </a:solidFill>
              </a:rPr>
              <a:t>&lt;Provide a high-level description of the system. Include System Categorization and Classification Level.&gt;</a:t>
            </a:r>
          </a:p>
        </p:txBody>
      </p:sp>
    </p:spTree>
    <p:extLst>
      <p:ext uri="{BB962C8B-B14F-4D97-AF65-F5344CB8AC3E}">
        <p14:creationId xmlns:p14="http://schemas.microsoft.com/office/powerpoint/2010/main" val="144084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Cyber Security and Resiliency Enablers</a:t>
            </a:r>
            <a:endParaRPr sz="3000"/>
          </a:p>
        </p:txBody>
      </p:sp>
      <p:sp>
        <p:nvSpPr>
          <p:cNvPr id="2" name="Content Placeholder 1">
            <a:extLst>
              <a:ext uri="{FF2B5EF4-FFF2-40B4-BE49-F238E27FC236}">
                <a16:creationId xmlns:a16="http://schemas.microsoft.com/office/drawing/2014/main" id="{71AED4BB-3DE0-9C3E-D753-F7799098470A}"/>
              </a:ext>
            </a:extLst>
          </p:cNvPr>
          <p:cNvSpPr>
            <a:spLocks noGrp="1"/>
          </p:cNvSpPr>
          <p:nvPr>
            <p:ph idx="1"/>
          </p:nvPr>
        </p:nvSpPr>
        <p:spPr>
          <a:xfrm>
            <a:off x="628650" y="2060845"/>
            <a:ext cx="7886700" cy="4499888"/>
          </a:xfrm>
        </p:spPr>
        <p:txBody>
          <a:bodyPr>
            <a:normAutofit/>
          </a:bodyPr>
          <a:lstStyle/>
          <a:p>
            <a:pPr marL="457200" indent="-457200">
              <a:lnSpc>
                <a:spcPct val="110000"/>
              </a:lnSpc>
              <a:spcBef>
                <a:spcPts val="0"/>
              </a:spcBef>
              <a:buFont typeface="+mj-lt"/>
              <a:buAutoNum type="arabicPeriod"/>
            </a:pPr>
            <a:r>
              <a:rPr lang="en-US" sz="1400" b="1" dirty="0">
                <a:solidFill>
                  <a:srgbClr val="00B0F0"/>
                </a:solidFill>
              </a:rPr>
              <a:t>&lt;What is the System? What does it do? CONOPS? Missions?&gt;</a:t>
            </a:r>
          </a:p>
          <a:p>
            <a:pPr marL="457200" indent="-457200">
              <a:lnSpc>
                <a:spcPct val="110000"/>
              </a:lnSpc>
              <a:spcBef>
                <a:spcPts val="0"/>
              </a:spcBef>
              <a:buFont typeface="+mj-lt"/>
              <a:buAutoNum type="arabicPeriod"/>
            </a:pPr>
            <a:endParaRPr lang="en-US" sz="1400" b="1" dirty="0">
              <a:solidFill>
                <a:srgbClr val="00B0F0"/>
              </a:solidFill>
            </a:endParaRPr>
          </a:p>
          <a:p>
            <a:pPr marL="457200" indent="-457200">
              <a:lnSpc>
                <a:spcPct val="110000"/>
              </a:lnSpc>
              <a:spcBef>
                <a:spcPts val="0"/>
              </a:spcBef>
              <a:buFont typeface="+mj-lt"/>
              <a:buAutoNum type="arabicPeriod"/>
            </a:pPr>
            <a:r>
              <a:rPr lang="en-US" sz="1400" b="1" dirty="0">
                <a:solidFill>
                  <a:srgbClr val="00B0F0"/>
                </a:solidFill>
              </a:rPr>
              <a:t>&lt;What is the System Architecture? Weapon System (e.g., Aircraft, Ground Systems, Maintenance Systems, Training Systems, etc.)&gt;</a:t>
            </a:r>
          </a:p>
          <a:p>
            <a:pPr marL="457200" indent="-457200">
              <a:lnSpc>
                <a:spcPct val="110000"/>
              </a:lnSpc>
              <a:spcBef>
                <a:spcPts val="0"/>
              </a:spcBef>
              <a:buFont typeface="+mj-lt"/>
              <a:buAutoNum type="arabicPeriod"/>
            </a:pPr>
            <a:endParaRPr lang="en-US" sz="1400" b="1" dirty="0">
              <a:solidFill>
                <a:srgbClr val="00B0F0"/>
              </a:solidFill>
            </a:endParaRPr>
          </a:p>
          <a:p>
            <a:pPr marL="457200" indent="-457200">
              <a:lnSpc>
                <a:spcPct val="110000"/>
              </a:lnSpc>
              <a:spcBef>
                <a:spcPts val="0"/>
              </a:spcBef>
              <a:buFont typeface="+mj-lt"/>
              <a:buAutoNum type="arabicPeriod"/>
            </a:pPr>
            <a:r>
              <a:rPr lang="en-US" sz="1400" b="1" dirty="0">
                <a:solidFill>
                  <a:srgbClr val="00B0F0"/>
                </a:solidFill>
              </a:rPr>
              <a:t>&lt;List of Hardware (LRU), Software and providence of each (e.g., supply chain); identification of Critical Program Information (CPI), Critical Components (CC); Technical Orders, Operational Procedures. Identification of technologies being used.&gt;</a:t>
            </a:r>
          </a:p>
          <a:p>
            <a:pPr marL="457200" indent="-457200">
              <a:lnSpc>
                <a:spcPct val="110000"/>
              </a:lnSpc>
              <a:spcBef>
                <a:spcPts val="0"/>
              </a:spcBef>
              <a:buFont typeface="+mj-lt"/>
              <a:buAutoNum type="arabicPeriod"/>
            </a:pPr>
            <a:endParaRPr lang="en-US" sz="1400" b="1" dirty="0">
              <a:solidFill>
                <a:srgbClr val="00B0F0"/>
              </a:solidFill>
            </a:endParaRPr>
          </a:p>
          <a:p>
            <a:pPr marL="457200" indent="-457200">
              <a:lnSpc>
                <a:spcPct val="110000"/>
              </a:lnSpc>
              <a:spcBef>
                <a:spcPts val="0"/>
              </a:spcBef>
              <a:buFont typeface="+mj-lt"/>
              <a:buAutoNum type="arabicPeriod"/>
            </a:pPr>
            <a:r>
              <a:rPr lang="en-US" sz="1400" b="1" dirty="0">
                <a:solidFill>
                  <a:srgbClr val="00B0F0"/>
                </a:solidFill>
              </a:rPr>
              <a:t>&lt;Identification of all external communications access points.&gt;</a:t>
            </a:r>
          </a:p>
          <a:p>
            <a:pPr marL="457200" indent="-457200">
              <a:lnSpc>
                <a:spcPct val="110000"/>
              </a:lnSpc>
              <a:spcBef>
                <a:spcPts val="0"/>
              </a:spcBef>
              <a:buFont typeface="+mj-lt"/>
              <a:buAutoNum type="arabicPeriod"/>
            </a:pPr>
            <a:endParaRPr lang="en-US" sz="1400" b="1" dirty="0">
              <a:solidFill>
                <a:srgbClr val="00B0F0"/>
              </a:solidFill>
            </a:endParaRPr>
          </a:p>
          <a:p>
            <a:pPr marL="457200" indent="-457200">
              <a:lnSpc>
                <a:spcPct val="110000"/>
              </a:lnSpc>
              <a:spcBef>
                <a:spcPts val="0"/>
              </a:spcBef>
              <a:buFont typeface="+mj-lt"/>
              <a:buAutoNum type="arabicPeriod"/>
            </a:pPr>
            <a:r>
              <a:rPr lang="en-US" sz="1400" b="1" dirty="0">
                <a:solidFill>
                  <a:srgbClr val="00B0F0"/>
                </a:solidFill>
              </a:rPr>
              <a:t>&lt;How does data flow into, through, and out of the system? What type of data is it? How is it protected? Where does it come from? Where does it go? What is it used for?&gt;</a:t>
            </a:r>
          </a:p>
          <a:p>
            <a:pPr marL="457200" indent="-457200">
              <a:lnSpc>
                <a:spcPct val="110000"/>
              </a:lnSpc>
              <a:spcBef>
                <a:spcPts val="0"/>
              </a:spcBef>
              <a:buFont typeface="+mj-lt"/>
              <a:buAutoNum type="arabicPeriod"/>
            </a:pPr>
            <a:endParaRPr lang="en-US" sz="1400" b="1" dirty="0">
              <a:solidFill>
                <a:srgbClr val="00B0F0"/>
              </a:solidFill>
            </a:endParaRPr>
          </a:p>
          <a:p>
            <a:pPr marL="457200" indent="-457200">
              <a:lnSpc>
                <a:spcPct val="110000"/>
              </a:lnSpc>
              <a:spcBef>
                <a:spcPts val="0"/>
              </a:spcBef>
              <a:buFont typeface="+mj-lt"/>
              <a:buAutoNum type="arabicPeriod"/>
            </a:pPr>
            <a:r>
              <a:rPr lang="en-US" sz="1400" b="1" dirty="0">
                <a:solidFill>
                  <a:srgbClr val="00B0F0"/>
                </a:solidFill>
              </a:rPr>
              <a:t>&lt;What threat/intel information is available?&gt;</a:t>
            </a:r>
          </a:p>
        </p:txBody>
      </p:sp>
      <p:sp>
        <p:nvSpPr>
          <p:cNvPr id="3" name="TextBox 2">
            <a:extLst>
              <a:ext uri="{FF2B5EF4-FFF2-40B4-BE49-F238E27FC236}">
                <a16:creationId xmlns:a16="http://schemas.microsoft.com/office/drawing/2014/main" id="{8369ADAE-7551-0908-7860-04F97599B4C7}"/>
              </a:ext>
            </a:extLst>
          </p:cNvPr>
          <p:cNvSpPr txBox="1"/>
          <p:nvPr/>
        </p:nvSpPr>
        <p:spPr>
          <a:xfrm>
            <a:off x="628650" y="1293710"/>
            <a:ext cx="7991475" cy="523220"/>
          </a:xfrm>
          <a:prstGeom prst="rect">
            <a:avLst/>
          </a:prstGeom>
          <a:noFill/>
        </p:spPr>
        <p:txBody>
          <a:bodyPr wrap="square" rtlCol="0">
            <a:spAutoFit/>
          </a:bodyPr>
          <a:lstStyle/>
          <a:p>
            <a:r>
              <a:rPr lang="en-US" sz="14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The items below should be conveyed to the AO within this briefing; these slides are NOT to be filled out. Please remove this slide prior to submission. </a:t>
            </a:r>
            <a:endParaRPr lang="en-US" sz="1400" b="1" dirty="0">
              <a:solidFill>
                <a:srgbClr val="00B0F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75C05523-CCFE-6BB7-0986-6F8314D07E87}"/>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Arial" panose="020B0604020202020204" pitchFamily="34" charset="0"/>
                <a:cs typeface="Arial" panose="020B0604020202020204" pitchFamily="34" charset="0"/>
              </a:rPr>
              <a:t>This is the set of Enablers that should be addressed during the rest of the briefing</a:t>
            </a:r>
          </a:p>
          <a:p>
            <a:pPr algn="ctr"/>
            <a:r>
              <a:rPr lang="en-US" sz="1200" b="1" dirty="0">
                <a:solidFill>
                  <a:srgbClr val="C00000"/>
                </a:solidFill>
                <a:latin typeface="Arial" panose="020B0604020202020204" pitchFamily="34" charset="0"/>
                <a:cs typeface="Arial" panose="020B0604020202020204" pitchFamily="34" charset="0"/>
              </a:rPr>
              <a:t>This chart can be moved to back up. it can be a pointer to the charts in the briefing that address the areas.</a:t>
            </a:r>
          </a:p>
          <a:p>
            <a:pPr algn="ctr"/>
            <a:r>
              <a:rPr lang="en-US" sz="1200" b="1" dirty="0">
                <a:solidFill>
                  <a:srgbClr val="C00000"/>
                </a:solidFill>
                <a:latin typeface="Arial" panose="020B0604020202020204" pitchFamily="34" charset="0"/>
                <a:cs typeface="Arial" panose="020B0604020202020204" pitchFamily="34" charset="0"/>
              </a:rPr>
              <a:t>IT IS A TEMPLATE CHART – THE BRIEFING SHOULD ADDRESS THESE AREAS</a:t>
            </a:r>
          </a:p>
        </p:txBody>
      </p:sp>
    </p:spTree>
    <p:extLst>
      <p:ext uri="{BB962C8B-B14F-4D97-AF65-F5344CB8AC3E}">
        <p14:creationId xmlns:p14="http://schemas.microsoft.com/office/powerpoint/2010/main" val="122680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Supply Chain Risks</a:t>
            </a:r>
            <a:endParaRPr sz="3000"/>
          </a:p>
        </p:txBody>
      </p:sp>
      <p:sp>
        <p:nvSpPr>
          <p:cNvPr id="2" name="Content Placeholder 1">
            <a:extLst>
              <a:ext uri="{FF2B5EF4-FFF2-40B4-BE49-F238E27FC236}">
                <a16:creationId xmlns:a16="http://schemas.microsoft.com/office/drawing/2014/main" id="{4339F4C6-4D17-27FA-14A3-B5B355821716}"/>
              </a:ext>
            </a:extLst>
          </p:cNvPr>
          <p:cNvSpPr>
            <a:spLocks noGrp="1"/>
          </p:cNvSpPr>
          <p:nvPr>
            <p:ph idx="1"/>
          </p:nvPr>
        </p:nvSpPr>
        <p:spPr>
          <a:xfrm>
            <a:off x="628650" y="2198116"/>
            <a:ext cx="7886700" cy="4499888"/>
          </a:xfrm>
        </p:spPr>
        <p:txBody>
          <a:bodyPr>
            <a:noAutofit/>
          </a:bodyPr>
          <a:lstStyle/>
          <a:p>
            <a:pPr marL="457200" indent="-457200">
              <a:lnSpc>
                <a:spcPct val="100000"/>
              </a:lnSpc>
              <a:spcBef>
                <a:spcPts val="0"/>
              </a:spcBef>
              <a:buFont typeface="+mj-lt"/>
              <a:buAutoNum type="arabicPeriod"/>
            </a:pPr>
            <a:r>
              <a:rPr lang="en-US" sz="1400" b="1" dirty="0">
                <a:solidFill>
                  <a:srgbClr val="00B0F0"/>
                </a:solidFill>
              </a:rPr>
              <a:t>&lt;Bill of Materials (BOM) - As part of the systems engineering (SE) process, especially in a legacy system, programs already know all parts (hardware and software).&gt;</a:t>
            </a:r>
          </a:p>
          <a:p>
            <a:pPr marL="457200" indent="-457200">
              <a:lnSpc>
                <a:spcPct val="100000"/>
              </a:lnSpc>
              <a:spcBef>
                <a:spcPts val="0"/>
              </a:spcBef>
              <a:buFont typeface="+mj-lt"/>
              <a:buAutoNum type="arabicPeriod"/>
            </a:pPr>
            <a:endParaRPr lang="en-US" sz="1400" b="1" dirty="0">
              <a:solidFill>
                <a:srgbClr val="00B0F0"/>
              </a:solidFill>
            </a:endParaRPr>
          </a:p>
          <a:p>
            <a:pPr marL="457200" indent="-457200">
              <a:lnSpc>
                <a:spcPct val="100000"/>
              </a:lnSpc>
              <a:spcBef>
                <a:spcPts val="0"/>
              </a:spcBef>
              <a:buFont typeface="+mj-lt"/>
              <a:buAutoNum type="arabicPeriod"/>
            </a:pPr>
            <a:r>
              <a:rPr lang="en-US" sz="1400" b="1" dirty="0">
                <a:solidFill>
                  <a:srgbClr val="00B0F0"/>
                </a:solidFill>
              </a:rPr>
              <a:t>&lt;Existing supplier management process identifies supplier source, End of Life (EOL) analysis, and alternate part analysis. (Document “As-Is”)&gt;</a:t>
            </a:r>
          </a:p>
          <a:p>
            <a:pPr marL="457200" indent="-457200">
              <a:lnSpc>
                <a:spcPct val="100000"/>
              </a:lnSpc>
              <a:spcBef>
                <a:spcPts val="0"/>
              </a:spcBef>
              <a:buFont typeface="+mj-lt"/>
              <a:buAutoNum type="arabicPeriod"/>
            </a:pPr>
            <a:endParaRPr lang="en-US" sz="1400" b="1" dirty="0">
              <a:solidFill>
                <a:srgbClr val="00B0F0"/>
              </a:solidFill>
            </a:endParaRPr>
          </a:p>
          <a:p>
            <a:pPr marL="457200" indent="-457200">
              <a:lnSpc>
                <a:spcPct val="100000"/>
              </a:lnSpc>
              <a:spcBef>
                <a:spcPts val="0"/>
              </a:spcBef>
              <a:buFont typeface="+mj-lt"/>
              <a:buAutoNum type="arabicPeriod"/>
            </a:pPr>
            <a:r>
              <a:rPr lang="en-US" sz="1400" b="1" dirty="0">
                <a:solidFill>
                  <a:srgbClr val="00B0F0"/>
                </a:solidFill>
              </a:rPr>
              <a:t>&lt;Existing criteria being used by primes and flowed down to subs, on purchasing of parts is known?&gt;</a:t>
            </a:r>
          </a:p>
          <a:p>
            <a:pPr marL="457200" indent="-457200">
              <a:lnSpc>
                <a:spcPct val="100000"/>
              </a:lnSpc>
              <a:spcBef>
                <a:spcPts val="0"/>
              </a:spcBef>
              <a:buFont typeface="+mj-lt"/>
              <a:buAutoNum type="arabicPeriod"/>
            </a:pPr>
            <a:endParaRPr lang="en-US" sz="1400" b="1" dirty="0">
              <a:solidFill>
                <a:srgbClr val="00B0F0"/>
              </a:solidFill>
            </a:endParaRPr>
          </a:p>
          <a:p>
            <a:pPr marL="457200" indent="-457200">
              <a:lnSpc>
                <a:spcPct val="100000"/>
              </a:lnSpc>
              <a:spcBef>
                <a:spcPts val="0"/>
              </a:spcBef>
              <a:buFont typeface="+mj-lt"/>
              <a:buAutoNum type="arabicPeriod"/>
            </a:pPr>
            <a:r>
              <a:rPr lang="en-US" sz="1400" b="1" dirty="0">
                <a:solidFill>
                  <a:srgbClr val="00B0F0"/>
                </a:solidFill>
              </a:rPr>
              <a:t>&lt;What is the supply chain mapping? Does one exist already?&gt;</a:t>
            </a:r>
          </a:p>
          <a:p>
            <a:pPr marL="633413" lvl="1">
              <a:lnSpc>
                <a:spcPct val="100000"/>
              </a:lnSpc>
            </a:pPr>
            <a:r>
              <a:rPr lang="en-US" sz="1400" b="1" dirty="0">
                <a:solidFill>
                  <a:srgbClr val="00B0F0"/>
                </a:solidFill>
              </a:rPr>
              <a:t>&lt;With the data collected from items 1-4 above, review the potential risks of the supply chain&gt;</a:t>
            </a:r>
          </a:p>
          <a:p>
            <a:pPr marL="633413" lvl="1">
              <a:lnSpc>
                <a:spcPct val="100000"/>
              </a:lnSpc>
            </a:pPr>
            <a:r>
              <a:rPr lang="en-US" sz="1400" b="1" dirty="0">
                <a:solidFill>
                  <a:srgbClr val="00B0F0"/>
                </a:solidFill>
              </a:rPr>
              <a:t>&lt;Provide available intel/threat info that can be applied against the list of parts or suppliers identified (or technologies)&gt; </a:t>
            </a:r>
          </a:p>
          <a:p>
            <a:pPr marL="633413" lvl="1">
              <a:lnSpc>
                <a:spcPct val="100000"/>
              </a:lnSpc>
            </a:pPr>
            <a:r>
              <a:rPr lang="en-US" sz="1400" b="1" dirty="0">
                <a:solidFill>
                  <a:srgbClr val="00B0F0"/>
                </a:solidFill>
              </a:rPr>
              <a:t>&lt;Provide an assessment of risk of the current supply chain&gt;</a:t>
            </a:r>
          </a:p>
          <a:p>
            <a:pPr marL="633413" lvl="1">
              <a:lnSpc>
                <a:spcPct val="100000"/>
              </a:lnSpc>
            </a:pPr>
            <a:r>
              <a:rPr lang="en-US" sz="1400" b="1" dirty="0">
                <a:solidFill>
                  <a:srgbClr val="00B0F0"/>
                </a:solidFill>
              </a:rPr>
              <a:t>&lt;Provide a graphical representation of the supply chain&gt;</a:t>
            </a:r>
          </a:p>
          <a:p>
            <a:pPr>
              <a:lnSpc>
                <a:spcPct val="100000"/>
              </a:lnSpc>
            </a:pPr>
            <a:endParaRPr lang="en-US" sz="1400" b="1" dirty="0">
              <a:solidFill>
                <a:srgbClr val="1D385B"/>
              </a:solidFill>
            </a:endParaRPr>
          </a:p>
        </p:txBody>
      </p:sp>
      <p:sp>
        <p:nvSpPr>
          <p:cNvPr id="3" name="TextBox 2">
            <a:extLst>
              <a:ext uri="{FF2B5EF4-FFF2-40B4-BE49-F238E27FC236}">
                <a16:creationId xmlns:a16="http://schemas.microsoft.com/office/drawing/2014/main" id="{9512E826-D7D5-5719-AE6C-466DAFF2F462}"/>
              </a:ext>
            </a:extLst>
          </p:cNvPr>
          <p:cNvSpPr txBox="1"/>
          <p:nvPr/>
        </p:nvSpPr>
        <p:spPr>
          <a:xfrm>
            <a:off x="628650" y="1293710"/>
            <a:ext cx="7991475" cy="523220"/>
          </a:xfrm>
          <a:prstGeom prst="rect">
            <a:avLst/>
          </a:prstGeom>
          <a:noFill/>
        </p:spPr>
        <p:txBody>
          <a:bodyPr wrap="square" rtlCol="0">
            <a:spAutoFit/>
          </a:bodyPr>
          <a:lstStyle/>
          <a:p>
            <a:r>
              <a:rPr lang="en-US" sz="1400" b="1" dirty="0">
                <a:solidFill>
                  <a:srgbClr val="00B0F0"/>
                </a:solidFill>
                <a:effectLst/>
                <a:latin typeface="Arial" panose="020B0604020202020204" pitchFamily="34" charset="0"/>
                <a:ea typeface="Calibri" panose="020F0502020204030204" pitchFamily="34" charset="0"/>
                <a:cs typeface="Arial" panose="020B0604020202020204" pitchFamily="34" charset="0"/>
              </a:rPr>
              <a:t>The items below should be conveyed to the AO within this briefing; these slides are NOT to be filled out. Please remove this slide prior to submission. </a:t>
            </a:r>
            <a:endParaRPr lang="en-US" sz="1400" b="1" dirty="0">
              <a:solidFill>
                <a:srgbClr val="00B0F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5B561712-A709-A7FC-167E-4C85E61B3F8A}"/>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Arial" panose="020B0604020202020204" pitchFamily="34" charset="0"/>
                <a:cs typeface="Arial" panose="020B0604020202020204" pitchFamily="34" charset="0"/>
              </a:rPr>
              <a:t>This is the set of Enablers that should be addressed during the rest of the briefing</a:t>
            </a:r>
          </a:p>
          <a:p>
            <a:pPr algn="ctr"/>
            <a:r>
              <a:rPr lang="en-US" sz="1200" b="1" dirty="0">
                <a:solidFill>
                  <a:srgbClr val="C00000"/>
                </a:solidFill>
                <a:latin typeface="Arial" panose="020B0604020202020204" pitchFamily="34" charset="0"/>
                <a:cs typeface="Arial" panose="020B0604020202020204" pitchFamily="34" charset="0"/>
              </a:rPr>
              <a:t>This chart can be moved to back up. it can be a pointer to the charts in the briefing that address the areas.</a:t>
            </a:r>
          </a:p>
          <a:p>
            <a:pPr algn="ctr"/>
            <a:r>
              <a:rPr lang="en-US" sz="1200" b="1" dirty="0">
                <a:solidFill>
                  <a:srgbClr val="C00000"/>
                </a:solidFill>
                <a:latin typeface="Arial" panose="020B0604020202020204" pitchFamily="34" charset="0"/>
                <a:cs typeface="Arial" panose="020B0604020202020204" pitchFamily="34" charset="0"/>
              </a:rPr>
              <a:t>IT IS A TEMPLATE CHART – THE BRIEFING SHOULD ADDRESS THESE AREAS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System Architecture</a:t>
            </a:r>
            <a:endParaRPr sz="3000" b="1"/>
          </a:p>
        </p:txBody>
      </p:sp>
      <p:graphicFrame>
        <p:nvGraphicFramePr>
          <p:cNvPr id="6" name="Object 5">
            <a:extLst>
              <a:ext uri="{FF2B5EF4-FFF2-40B4-BE49-F238E27FC236}">
                <a16:creationId xmlns:a16="http://schemas.microsoft.com/office/drawing/2014/main" id="{3FF3989C-61A4-4A91-AFA1-47EA5C78D6D0}"/>
              </a:ext>
            </a:extLst>
          </p:cNvPr>
          <p:cNvGraphicFramePr>
            <a:graphicFrameLocks noChangeAspect="1"/>
          </p:cNvGraphicFramePr>
          <p:nvPr>
            <p:extLst>
              <p:ext uri="{D42A27DB-BD31-4B8C-83A1-F6EECF244321}">
                <p14:modId xmlns:p14="http://schemas.microsoft.com/office/powerpoint/2010/main" val="3979631854"/>
              </p:ext>
            </p:extLst>
          </p:nvPr>
        </p:nvGraphicFramePr>
        <p:xfrm>
          <a:off x="981852" y="1397584"/>
          <a:ext cx="7557561" cy="4245953"/>
        </p:xfrm>
        <a:graphic>
          <a:graphicData uri="http://schemas.openxmlformats.org/presentationml/2006/ole">
            <mc:AlternateContent xmlns:mc="http://schemas.openxmlformats.org/markup-compatibility/2006">
              <mc:Choice xmlns:v="urn:schemas-microsoft-com:vml" Requires="v">
                <p:oleObj name="Presentation" r:id="rId3" imgW="5902359" imgH="3319282" progId="PowerPoint.Show.12">
                  <p:embed/>
                </p:oleObj>
              </mc:Choice>
              <mc:Fallback>
                <p:oleObj name="Presentation" r:id="rId3" imgW="5902359" imgH="3319282" progId="PowerPoint.Show.12">
                  <p:embed/>
                  <p:pic>
                    <p:nvPicPr>
                      <p:cNvPr id="6" name="Object 5">
                        <a:extLst>
                          <a:ext uri="{FF2B5EF4-FFF2-40B4-BE49-F238E27FC236}">
                            <a16:creationId xmlns:a16="http://schemas.microsoft.com/office/drawing/2014/main" id="{3FF3989C-61A4-4A91-AFA1-47EA5C78D6D0}"/>
                          </a:ext>
                        </a:extLst>
                      </p:cNvPr>
                      <p:cNvPicPr>
                        <a:picLocks noChangeAspect="1" noChangeArrowheads="1"/>
                      </p:cNvPicPr>
                      <p:nvPr/>
                    </p:nvPicPr>
                    <p:blipFill>
                      <a:blip r:embed="rId4"/>
                      <a:srcRect/>
                      <a:stretch>
                        <a:fillRect/>
                      </a:stretch>
                    </p:blipFill>
                    <p:spPr bwMode="auto">
                      <a:xfrm>
                        <a:off x="981852" y="1397584"/>
                        <a:ext cx="7557561" cy="4245953"/>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C894AC84-32B5-7384-5FFF-C83D94C4AC67}"/>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dirty="0">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2" name="Google Shape;295;p23">
            <a:extLst>
              <a:ext uri="{FF2B5EF4-FFF2-40B4-BE49-F238E27FC236}">
                <a16:creationId xmlns:a16="http://schemas.microsoft.com/office/drawing/2014/main" id="{D85EC064-71CE-9921-512B-F412F6119806}"/>
              </a:ext>
            </a:extLst>
          </p:cNvPr>
          <p:cNvSpPr/>
          <p:nvPr/>
        </p:nvSpPr>
        <p:spPr>
          <a:xfrm>
            <a:off x="481262" y="6005358"/>
            <a:ext cx="7772400" cy="646113"/>
          </a:xfrm>
          <a:prstGeom prst="rect">
            <a:avLst/>
          </a:prstGeom>
          <a:noFill/>
          <a:ln>
            <a:noFill/>
          </a:ln>
          <a:effectLst/>
        </p:spPr>
        <p:txBody>
          <a:bodyPr spcFirstLastPara="1" wrap="square" lIns="91425" tIns="45700" rIns="91425" bIns="45700" anchor="t" anchorCtr="0">
            <a:noAutofit/>
          </a:bodyPr>
          <a:lstStyle/>
          <a:p>
            <a:pPr marL="342900" marR="0" lvl="1" indent="-342900" algn="ctr" rtl="0">
              <a:lnSpc>
                <a:spcPct val="100000"/>
              </a:lnSpc>
              <a:spcBef>
                <a:spcPts val="0"/>
              </a:spcBef>
              <a:spcAft>
                <a:spcPts val="0"/>
              </a:spcAft>
              <a:buClr>
                <a:schemeClr val="dk1"/>
              </a:buClr>
              <a:buSzPts val="2000"/>
              <a:buFont typeface="Arial"/>
              <a:buNone/>
            </a:pPr>
            <a:r>
              <a:rPr lang="en-US" sz="1400" b="1" i="0" u="none" strike="noStrike" cap="none" dirty="0">
                <a:solidFill>
                  <a:srgbClr val="00B0F0"/>
                </a:solidFill>
                <a:latin typeface="Arial"/>
                <a:ea typeface="Arial"/>
                <a:cs typeface="Arial"/>
                <a:sym typeface="Arial"/>
              </a:rPr>
              <a:t>&lt;Add </a:t>
            </a:r>
            <a:r>
              <a:rPr lang="en-US" sz="1400" b="1" dirty="0">
                <a:solidFill>
                  <a:srgbClr val="00B0F0"/>
                </a:solidFill>
                <a:latin typeface="Arial"/>
                <a:ea typeface="Arial"/>
                <a:cs typeface="Arial"/>
                <a:sym typeface="Arial"/>
              </a:rPr>
              <a:t>high level </a:t>
            </a:r>
            <a:r>
              <a:rPr lang="en-US" sz="1400" b="1" i="0" u="none" strike="noStrike" cap="none" dirty="0">
                <a:solidFill>
                  <a:srgbClr val="00B0F0"/>
                </a:solidFill>
                <a:latin typeface="Arial"/>
                <a:ea typeface="Arial"/>
                <a:cs typeface="Arial"/>
                <a:sym typeface="Arial"/>
              </a:rPr>
              <a:t>system description </a:t>
            </a:r>
            <a:r>
              <a:rPr lang="en-US" sz="1400" b="1" dirty="0">
                <a:solidFill>
                  <a:srgbClr val="00B0F0"/>
                </a:solidFill>
                <a:latin typeface="Arial"/>
                <a:ea typeface="Arial"/>
                <a:cs typeface="Arial"/>
                <a:sym typeface="Arial"/>
              </a:rPr>
              <a:t>here</a:t>
            </a:r>
            <a:r>
              <a:rPr lang="en-US" sz="1400" b="1" i="0" u="none" strike="noStrike" cap="none" dirty="0">
                <a:solidFill>
                  <a:srgbClr val="00B0F0"/>
                </a:solidFill>
                <a:latin typeface="Arial"/>
                <a:ea typeface="Arial"/>
                <a:cs typeface="Arial"/>
                <a:sym typeface="Arial"/>
              </a:rPr>
              <a:t>.&gt;</a:t>
            </a:r>
          </a:p>
          <a:p>
            <a:pPr marL="342900" marR="0" lvl="1" indent="-342900" algn="ctr" rtl="0">
              <a:lnSpc>
                <a:spcPct val="100000"/>
              </a:lnSpc>
              <a:spcBef>
                <a:spcPts val="0"/>
              </a:spcBef>
              <a:spcAft>
                <a:spcPts val="0"/>
              </a:spcAft>
              <a:buClr>
                <a:schemeClr val="dk1"/>
              </a:buClr>
              <a:buSzPts val="2000"/>
              <a:buFont typeface="Arial"/>
              <a:buNone/>
            </a:pPr>
            <a:r>
              <a:rPr lang="en-US" sz="1400" b="1" dirty="0">
                <a:solidFill>
                  <a:srgbClr val="00B0F0"/>
                </a:solidFill>
                <a:latin typeface="Arial"/>
                <a:ea typeface="Arial"/>
                <a:cs typeface="Arial"/>
                <a:sym typeface="Arial"/>
              </a:rPr>
              <a:t>The architecture diagram describes the system architecture – how things work, the parts or sub parts of the system</a:t>
            </a:r>
            <a:endParaRPr sz="1400" b="1" i="0" u="none" strike="noStrike" cap="none" dirty="0">
              <a:solidFill>
                <a:srgbClr val="00B0F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Interconnection(s)/Interface(s)</a:t>
            </a:r>
            <a:endParaRPr sz="3000" b="1"/>
          </a:p>
        </p:txBody>
      </p:sp>
      <p:graphicFrame>
        <p:nvGraphicFramePr>
          <p:cNvPr id="7" name="Object 6">
            <a:extLst>
              <a:ext uri="{FF2B5EF4-FFF2-40B4-BE49-F238E27FC236}">
                <a16:creationId xmlns:a16="http://schemas.microsoft.com/office/drawing/2014/main" id="{1E916BBA-F9FE-4545-ADCD-C14796061927}"/>
              </a:ext>
            </a:extLst>
          </p:cNvPr>
          <p:cNvGraphicFramePr>
            <a:graphicFrameLocks noChangeAspect="1"/>
          </p:cNvGraphicFramePr>
          <p:nvPr/>
        </p:nvGraphicFramePr>
        <p:xfrm>
          <a:off x="472222" y="1309255"/>
          <a:ext cx="8199556" cy="4606636"/>
        </p:xfrm>
        <a:graphic>
          <a:graphicData uri="http://schemas.openxmlformats.org/presentationml/2006/ole">
            <mc:AlternateContent xmlns:mc="http://schemas.openxmlformats.org/markup-compatibility/2006">
              <mc:Choice xmlns:v="urn:schemas-microsoft-com:vml" Requires="v">
                <p:oleObj name="Presentation" r:id="rId3" imgW="5611601" imgH="3156319" progId="PowerPoint.Show.12">
                  <p:embed/>
                </p:oleObj>
              </mc:Choice>
              <mc:Fallback>
                <p:oleObj name="Presentation" r:id="rId3" imgW="5611601" imgH="3156319" progId="PowerPoint.Show.12">
                  <p:embed/>
                  <p:pic>
                    <p:nvPicPr>
                      <p:cNvPr id="7" name="Object 6">
                        <a:extLst>
                          <a:ext uri="{FF2B5EF4-FFF2-40B4-BE49-F238E27FC236}">
                            <a16:creationId xmlns:a16="http://schemas.microsoft.com/office/drawing/2014/main" id="{1E916BBA-F9FE-4545-ADCD-C14796061927}"/>
                          </a:ext>
                        </a:extLst>
                      </p:cNvPr>
                      <p:cNvPicPr>
                        <a:picLocks noChangeAspect="1" noChangeArrowheads="1"/>
                      </p:cNvPicPr>
                      <p:nvPr/>
                    </p:nvPicPr>
                    <p:blipFill>
                      <a:blip r:embed="rId4"/>
                      <a:srcRect/>
                      <a:stretch>
                        <a:fillRect/>
                      </a:stretch>
                    </p:blipFill>
                    <p:spPr bwMode="auto">
                      <a:xfrm>
                        <a:off x="472222" y="1309255"/>
                        <a:ext cx="8199556" cy="4606636"/>
                      </a:xfrm>
                      <a:prstGeom prst="rect">
                        <a:avLst/>
                      </a:prstGeom>
                      <a:noFill/>
                    </p:spPr>
                  </p:pic>
                </p:oleObj>
              </mc:Fallback>
            </mc:AlternateContent>
          </a:graphicData>
        </a:graphic>
      </p:graphicFrame>
      <p:sp>
        <p:nvSpPr>
          <p:cNvPr id="4" name="Rectangle: Rounded Corners 3">
            <a:extLst>
              <a:ext uri="{FF2B5EF4-FFF2-40B4-BE49-F238E27FC236}">
                <a16:creationId xmlns:a16="http://schemas.microsoft.com/office/drawing/2014/main" id="{E44CA50A-89E8-43C6-91CA-8F6483A8DC95}"/>
              </a:ext>
            </a:extLst>
          </p:cNvPr>
          <p:cNvSpPr/>
          <p:nvPr/>
        </p:nvSpPr>
        <p:spPr>
          <a:xfrm>
            <a:off x="666396" y="1669473"/>
            <a:ext cx="1272621" cy="464270"/>
          </a:xfrm>
          <a:prstGeom prst="roundRect">
            <a:avLst/>
          </a:prstGeom>
          <a:solidFill>
            <a:srgbClr val="FAC09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Represents External Interfaces/AO Boundaries</a:t>
            </a:r>
          </a:p>
        </p:txBody>
      </p:sp>
      <p:sp>
        <p:nvSpPr>
          <p:cNvPr id="2" name="TextBox 1">
            <a:extLst>
              <a:ext uri="{FF2B5EF4-FFF2-40B4-BE49-F238E27FC236}">
                <a16:creationId xmlns:a16="http://schemas.microsoft.com/office/drawing/2014/main" id="{C437108C-8467-7C3C-6038-4490D46A349B}"/>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dirty="0">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3" name="Rectangle: Rounded Corners 2">
            <a:extLst>
              <a:ext uri="{FF2B5EF4-FFF2-40B4-BE49-F238E27FC236}">
                <a16:creationId xmlns:a16="http://schemas.microsoft.com/office/drawing/2014/main" id="{F86F6B5D-0FDE-8954-4F6E-4F1E9CA6B13F}"/>
              </a:ext>
            </a:extLst>
          </p:cNvPr>
          <p:cNvSpPr/>
          <p:nvPr/>
        </p:nvSpPr>
        <p:spPr>
          <a:xfrm>
            <a:off x="1070304" y="6049664"/>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latin typeface="Arial" panose="020B0604020202020204" pitchFamily="34" charset="0"/>
                <a:cs typeface="Arial" panose="020B0604020202020204" pitchFamily="34" charset="0"/>
              </a:rPr>
              <a:t>Identify all interfaces, data flows, connections in/out of the authorization boundary.</a:t>
            </a:r>
          </a:p>
          <a:p>
            <a:pPr algn="ctr"/>
            <a:r>
              <a:rPr lang="en-US" sz="1200" b="1" dirty="0">
                <a:solidFill>
                  <a:srgbClr val="C00000"/>
                </a:solidFill>
                <a:latin typeface="Arial" panose="020B0604020202020204" pitchFamily="34" charset="0"/>
                <a:cs typeface="Arial" panose="020B0604020202020204" pitchFamily="34" charset="0"/>
              </a:rPr>
              <a:t>Every interface represents a connection to another system/capability and AO boundary that needs to be addressed.</a:t>
            </a:r>
          </a:p>
        </p:txBody>
      </p:sp>
    </p:spTree>
    <p:extLst>
      <p:ext uri="{BB962C8B-B14F-4D97-AF65-F5344CB8AC3E}">
        <p14:creationId xmlns:p14="http://schemas.microsoft.com/office/powerpoint/2010/main" val="3699976617"/>
      </p:ext>
    </p:extLst>
  </p:cSld>
  <p:clrMapOvr>
    <a:masterClrMapping/>
  </p:clrMapOvr>
</p:sld>
</file>

<file path=ppt/theme/theme1.xml><?xml version="1.0" encoding="utf-8"?>
<a:theme xmlns:a="http://schemas.openxmlformats.org/drawingml/2006/main" name="CDAO Slide Master">
  <a:themeElements>
    <a:clrScheme name="CDAO Color Palette">
      <a:dk1>
        <a:srgbClr val="1D385B"/>
      </a:dk1>
      <a:lt1>
        <a:srgbClr val="FFFFFF"/>
      </a:lt1>
      <a:dk2>
        <a:srgbClr val="1D385B"/>
      </a:dk2>
      <a:lt2>
        <a:srgbClr val="000000"/>
      </a:lt2>
      <a:accent1>
        <a:srgbClr val="1D385B"/>
      </a:accent1>
      <a:accent2>
        <a:srgbClr val="FAFEFE"/>
      </a:accent2>
      <a:accent3>
        <a:srgbClr val="66BAF5"/>
      </a:accent3>
      <a:accent4>
        <a:srgbClr val="2B73E5"/>
      </a:accent4>
      <a:accent5>
        <a:srgbClr val="ABD1F5"/>
      </a:accent5>
      <a:accent6>
        <a:srgbClr val="99999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674a97-74a8-4419-a01c-1349cce2654e">
      <Terms xmlns="http://schemas.microsoft.com/office/infopath/2007/PartnerControls"/>
    </lcf76f155ced4ddcb4097134ff3c332f>
    <TaxCatchAll xmlns="4d53f57f-bd2c-40ff-80d2-3d1d1a5a38f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AF8D95503AEE46B3A46E0177CC89D8" ma:contentTypeVersion="15" ma:contentTypeDescription="Create a new document." ma:contentTypeScope="" ma:versionID="73dfe4b0d7330857d67265ab371c88d6">
  <xsd:schema xmlns:xsd="http://www.w3.org/2001/XMLSchema" xmlns:xs="http://www.w3.org/2001/XMLSchema" xmlns:p="http://schemas.microsoft.com/office/2006/metadata/properties" xmlns:ns2="84674a97-74a8-4419-a01c-1349cce2654e" xmlns:ns3="4d53f57f-bd2c-40ff-80d2-3d1d1a5a38fb" targetNamespace="http://schemas.microsoft.com/office/2006/metadata/properties" ma:root="true" ma:fieldsID="57dfcdfffaf9525577ba1af6be3378e4" ns2:_="" ns3:_="">
    <xsd:import namespace="84674a97-74a8-4419-a01c-1349cce2654e"/>
    <xsd:import namespace="4d53f57f-bd2c-40ff-80d2-3d1d1a5a38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74a97-74a8-4419-a01c-1349cce26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4196618-1c3e-4275-9348-e02554efd46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53f57f-bd2c-40ff-80d2-3d1d1a5a38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45891eb-3e4e-4230-aa9e-5238a7cf9104}" ma:internalName="TaxCatchAll" ma:showField="CatchAllData" ma:web="4d53f57f-bd2c-40ff-80d2-3d1d1a5a38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8F5338-C112-4BB8-A3DD-7A538DFDCF49}">
  <ds:schemaRef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84674a97-74a8-4419-a01c-1349cce2654e"/>
    <ds:schemaRef ds:uri="4d53f57f-bd2c-40ff-80d2-3d1d1a5a38fb"/>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F165E1A-2AB2-405D-9A21-D7FC45DF82DD}">
  <ds:schemaRefs>
    <ds:schemaRef ds:uri="http://schemas.microsoft.com/sharepoint/v3/contenttype/forms"/>
  </ds:schemaRefs>
</ds:datastoreItem>
</file>

<file path=customXml/itemProps3.xml><?xml version="1.0" encoding="utf-8"?>
<ds:datastoreItem xmlns:ds="http://schemas.openxmlformats.org/officeDocument/2006/customXml" ds:itemID="{80312A45-6416-4DD5-838A-B25FA29F470D}">
  <ds:schemaRefs>
    <ds:schemaRef ds:uri="4d53f57f-bd2c-40ff-80d2-3d1d1a5a38fb"/>
    <ds:schemaRef ds:uri="84674a97-74a8-4419-a01c-1349cce265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1d9dc18-15ea-424b-b24d-55ab4d4e7519}"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otalTime>707</TotalTime>
  <Words>10331</Words>
  <Application>Microsoft Office PowerPoint</Application>
  <PresentationFormat>On-screen Show (4:3)</PresentationFormat>
  <Paragraphs>936</Paragraphs>
  <Slides>41</Slides>
  <Notes>33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CDAO Slide Master</vt:lpstr>
      <vt:lpstr>Slide Instructions</vt:lpstr>
      <vt:lpstr>PowerPoint Presentation</vt:lpstr>
      <vt:lpstr>&lt;Program&gt; and AO Team</vt:lpstr>
      <vt:lpstr>Bottom Line Up Front (BLUF)</vt:lpstr>
      <vt:lpstr>Mission and System Description</vt:lpstr>
      <vt:lpstr>Cyber Security and Resiliency Enablers</vt:lpstr>
      <vt:lpstr>Supply Chain Risks</vt:lpstr>
      <vt:lpstr>System Architecture</vt:lpstr>
      <vt:lpstr>Interconnection(s)/Interface(s)</vt:lpstr>
      <vt:lpstr>Authorization Boundary</vt:lpstr>
      <vt:lpstr>SYSTEM NAME Authorization Boundary</vt:lpstr>
      <vt:lpstr>Mission Partners in SYSTEM NAME As of Date</vt:lpstr>
      <vt:lpstr>Cyber Tech Order and Continuous Monitoring</vt:lpstr>
      <vt:lpstr>PowerPoint Presentation</vt:lpstr>
      <vt:lpstr>CDAO ORTB – AI View (2/2)  (Organizational Risk Tolerance Baseline) </vt:lpstr>
      <vt:lpstr>Risk Assessment Model</vt:lpstr>
      <vt:lpstr>Assessment Approach</vt:lpstr>
      <vt:lpstr>Assessment Approach (Cont.)</vt:lpstr>
      <vt:lpstr>Cyber Test Schedule</vt:lpstr>
      <vt:lpstr>PenTest Schedule</vt:lpstr>
      <vt:lpstr>Risk Scale Summary</vt:lpstr>
      <vt:lpstr>Risk Analysis Report</vt:lpstr>
      <vt:lpstr>Mitigating Factors</vt:lpstr>
      <vt:lpstr>Summary</vt:lpstr>
      <vt:lpstr>Back-Up Slides</vt:lpstr>
      <vt:lpstr>Cloud Slides</vt:lpstr>
      <vt:lpstr>Impact Level Comparison</vt:lpstr>
      <vt:lpstr>Cloud System Architecture</vt:lpstr>
      <vt:lpstr>Cloud Data Flow Diagram</vt:lpstr>
      <vt:lpstr>Cloud Authorization Boundary</vt:lpstr>
      <vt:lpstr>Cybersecurity Service Provider (CSSP) or Equivalent Services</vt:lpstr>
      <vt:lpstr>Equivalent CSSP Services</vt:lpstr>
      <vt:lpstr>Authorization Package</vt:lpstr>
      <vt:lpstr>Authorization Determination Table</vt:lpstr>
      <vt:lpstr>Authorization Determination Table (Cont.)</vt:lpstr>
      <vt:lpstr>SAP Protection Levels</vt:lpstr>
      <vt:lpstr>SAP Body of Evidence</vt:lpstr>
      <vt:lpstr>SAP Connection Package Required Documentation</vt:lpstr>
      <vt:lpstr>SAP ORTB</vt:lpstr>
      <vt:lpstr>SAP ORTB (Cont.)</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CDAO |  CY22 Roadmap &amp; OKRs</dc:title>
  <dc:creator>Folliard, Daniel E SES OSD DoD CIO</dc:creator>
  <cp:lastModifiedBy>Ramona Lewis</cp:lastModifiedBy>
  <cp:revision>12</cp:revision>
  <cp:lastPrinted>2022-03-22T10:30:53Z</cp:lastPrinted>
  <dcterms:created xsi:type="dcterms:W3CDTF">2022-02-06T15:00:21Z</dcterms:created>
  <dcterms:modified xsi:type="dcterms:W3CDTF">2024-02-28T22:34:15Z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0x01010096AF8D95503AEE46B3A46E0177CC89D8</vt:lpwstr>
  </property>
  <property fmtid="{D5CDD505-2E9C-101B-9397-08002B2CF9AE}" pid="3" name="MediaServiceImageTags">
    <vt:lpwstr/>
  </property>
</Properties>
</file>