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59"/>
  </p:notesMasterIdLst>
  <p:handoutMasterIdLst>
    <p:handoutMasterId r:id="rId60"/>
  </p:handoutMasterIdLst>
  <p:sldIdLst>
    <p:sldId id="256" r:id="rId5"/>
    <p:sldId id="2147471221" r:id="rId6"/>
    <p:sldId id="449" r:id="rId7"/>
    <p:sldId id="2147471222" r:id="rId8"/>
    <p:sldId id="2147471230" r:id="rId9"/>
    <p:sldId id="4475" r:id="rId10"/>
    <p:sldId id="299" r:id="rId11"/>
    <p:sldId id="288" r:id="rId12"/>
    <p:sldId id="263" r:id="rId13"/>
    <p:sldId id="301" r:id="rId14"/>
    <p:sldId id="302" r:id="rId15"/>
    <p:sldId id="289" r:id="rId16"/>
    <p:sldId id="471" r:id="rId17"/>
    <p:sldId id="4476" r:id="rId18"/>
    <p:sldId id="451" r:id="rId19"/>
    <p:sldId id="329" r:id="rId20"/>
    <p:sldId id="483" r:id="rId21"/>
    <p:sldId id="2147471231" r:id="rId22"/>
    <p:sldId id="459" r:id="rId23"/>
    <p:sldId id="450" r:id="rId24"/>
    <p:sldId id="317" r:id="rId25"/>
    <p:sldId id="487" r:id="rId26"/>
    <p:sldId id="503" r:id="rId27"/>
    <p:sldId id="2147471228" r:id="rId28"/>
    <p:sldId id="2147471229" r:id="rId29"/>
    <p:sldId id="2147471224" r:id="rId30"/>
    <p:sldId id="4473" r:id="rId31"/>
    <p:sldId id="4329" r:id="rId32"/>
    <p:sldId id="500" r:id="rId33"/>
    <p:sldId id="271" r:id="rId34"/>
    <p:sldId id="4471" r:id="rId35"/>
    <p:sldId id="262" r:id="rId36"/>
    <p:sldId id="270" r:id="rId37"/>
    <p:sldId id="2147471233" r:id="rId38"/>
    <p:sldId id="4477" r:id="rId39"/>
    <p:sldId id="281" r:id="rId40"/>
    <p:sldId id="268" r:id="rId41"/>
    <p:sldId id="507" r:id="rId42"/>
    <p:sldId id="2147471232" r:id="rId43"/>
    <p:sldId id="303" r:id="rId44"/>
    <p:sldId id="4345" r:id="rId45"/>
    <p:sldId id="4400" r:id="rId46"/>
    <p:sldId id="474" r:id="rId47"/>
    <p:sldId id="4390" r:id="rId48"/>
    <p:sldId id="274" r:id="rId49"/>
    <p:sldId id="4404" r:id="rId50"/>
    <p:sldId id="4405" r:id="rId51"/>
    <p:sldId id="4407" r:id="rId52"/>
    <p:sldId id="4408" r:id="rId53"/>
    <p:sldId id="4424" r:id="rId54"/>
    <p:sldId id="4425" r:id="rId55"/>
    <p:sldId id="4426" r:id="rId56"/>
    <p:sldId id="4427" r:id="rId57"/>
    <p:sldId id="214747122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re, Richard James (JIM) CIV OSD DoD CIO" initials="MRJ(CODC" lastIdx="4" clrIdx="0">
    <p:extLst>
      <p:ext uri="{19B8F6BF-5375-455C-9EA6-DF929625EA0E}">
        <p15:presenceInfo xmlns:p15="http://schemas.microsoft.com/office/powerpoint/2012/main" userId="S-1-5-21-412667653-668731278-4213794525-1666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F0"/>
    <a:srgbClr val="0070C0"/>
    <a:srgbClr val="1D385B"/>
    <a:srgbClr val="696EA8"/>
    <a:srgbClr val="66BAF5"/>
    <a:srgbClr val="E7F0FA"/>
    <a:srgbClr val="AEBFD4"/>
    <a:srgbClr val="DA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8C9E0-C18C-B845-8E8C-5AEFA7808D22}" type="doc">
      <dgm:prSet loTypeId="urn:microsoft.com/office/officeart/2005/8/layout/venn1" loCatId="" qsTypeId="urn:microsoft.com/office/officeart/2005/8/quickstyle/simple5" qsCatId="simple" csTypeId="urn:microsoft.com/office/officeart/2005/8/colors/accent1_2" csCatId="accent1" phldr="1"/>
      <dgm:spPr/>
    </dgm:pt>
    <dgm:pt modelId="{A4360DB8-D7D1-4040-A1D3-5B0ABF7DD3CF}">
      <dgm:prSet phldrT="[Text]" custT="1"/>
      <dgm:spPr>
        <a:solidFill>
          <a:srgbClr val="0070C0">
            <a:alpha val="50196"/>
          </a:srgbClr>
        </a:solidFill>
      </dgm:spPr>
      <dgm:t>
        <a:bodyPr/>
        <a:lstStyle/>
        <a:p>
          <a:pPr algn="r"/>
          <a:r>
            <a:rPr lang="en-US" sz="1100">
              <a:solidFill>
                <a:schemeClr val="bg1"/>
              </a:solidFill>
              <a:latin typeface="Arial" panose="020B0604020202020204" pitchFamily="34" charset="0"/>
              <a:ea typeface="Lato" panose="020F0502020204030203" pitchFamily="34" charset="0"/>
              <a:cs typeface="Arial" panose="020B0604020202020204" pitchFamily="34" charset="0"/>
            </a:rPr>
            <a:t>Program</a:t>
          </a:r>
        </a:p>
      </dgm:t>
    </dgm:pt>
    <dgm:pt modelId="{F392DEE4-116C-C346-A75A-4EB67ED8BAEC}" type="parTrans" cxnId="{88722EA9-7462-9C48-8D08-ADC9F279BABD}">
      <dgm:prSet/>
      <dgm:spPr/>
      <dgm:t>
        <a:bodyPr/>
        <a:lstStyle/>
        <a:p>
          <a:endParaRPr lang="en-US"/>
        </a:p>
      </dgm:t>
    </dgm:pt>
    <dgm:pt modelId="{D7E9F31B-2498-E44B-BC37-AF2C506B0A63}" type="sibTrans" cxnId="{88722EA9-7462-9C48-8D08-ADC9F279BABD}">
      <dgm:prSet/>
      <dgm:spPr/>
      <dgm:t>
        <a:bodyPr/>
        <a:lstStyle/>
        <a:p>
          <a:endParaRPr lang="en-US"/>
        </a:p>
      </dgm:t>
    </dgm:pt>
    <dgm:pt modelId="{79136680-2B97-834B-9B18-263E3C485731}">
      <dgm:prSet phldrT="[Text]" custT="1"/>
      <dgm:spPr>
        <a:solidFill>
          <a:srgbClr val="0070C0">
            <a:alpha val="50196"/>
          </a:srgbClr>
        </a:solidFill>
      </dgm:spPr>
      <dgm:t>
        <a:bodyPr/>
        <a:lstStyle/>
        <a:p>
          <a:pPr algn="ctr"/>
          <a:r>
            <a:rPr lang="en-US" sz="11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gm:t>
    </dgm:pt>
    <dgm:pt modelId="{669AE2C0-AFAF-424C-9414-89A747C0DA7C}" type="parTrans" cxnId="{AEEE4EC2-1316-7840-8D6D-4107F6F489B0}">
      <dgm:prSet/>
      <dgm:spPr/>
      <dgm:t>
        <a:bodyPr/>
        <a:lstStyle/>
        <a:p>
          <a:endParaRPr lang="en-US"/>
        </a:p>
      </dgm:t>
    </dgm:pt>
    <dgm:pt modelId="{851810FF-E315-B348-A40C-13154A7E5A43}" type="sibTrans" cxnId="{AEEE4EC2-1316-7840-8D6D-4107F6F489B0}">
      <dgm:prSet/>
      <dgm:spPr/>
      <dgm:t>
        <a:bodyPr/>
        <a:lstStyle/>
        <a:p>
          <a:endParaRPr lang="en-US"/>
        </a:p>
      </dgm:t>
    </dgm:pt>
    <dgm:pt modelId="{B77DB26A-A297-CA40-B690-E865D05558F8}" type="pres">
      <dgm:prSet presAssocID="{B068C9E0-C18C-B845-8E8C-5AEFA7808D22}" presName="compositeShape" presStyleCnt="0">
        <dgm:presLayoutVars>
          <dgm:chMax val="7"/>
          <dgm:dir/>
          <dgm:resizeHandles val="exact"/>
        </dgm:presLayoutVars>
      </dgm:prSet>
      <dgm:spPr/>
    </dgm:pt>
    <dgm:pt modelId="{672100E5-A8AB-5548-AAB5-1FCC8D1D1353}" type="pres">
      <dgm:prSet presAssocID="{A4360DB8-D7D1-4040-A1D3-5B0ABF7DD3CF}" presName="circ1" presStyleLbl="vennNode1" presStyleIdx="0" presStyleCnt="2" custScaleX="98561" custScaleY="89130" custLinFactNeighborX="4505"/>
      <dgm:spPr/>
    </dgm:pt>
    <dgm:pt modelId="{21DE3A77-E342-634E-9A99-2C228ABF0F76}" type="pres">
      <dgm:prSet presAssocID="{A4360DB8-D7D1-4040-A1D3-5B0ABF7DD3CF}" presName="circ1Tx" presStyleLbl="revTx" presStyleIdx="0" presStyleCnt="0">
        <dgm:presLayoutVars>
          <dgm:chMax val="0"/>
          <dgm:chPref val="0"/>
          <dgm:bulletEnabled val="1"/>
        </dgm:presLayoutVars>
      </dgm:prSet>
      <dgm:spPr/>
    </dgm:pt>
    <dgm:pt modelId="{83D6066D-5B5A-2448-A0ED-F7D4248D1960}" type="pres">
      <dgm:prSet presAssocID="{79136680-2B97-834B-9B18-263E3C485731}" presName="circ2" presStyleLbl="vennNode1" presStyleIdx="1" presStyleCnt="2" custScaleX="94601" custScaleY="89130" custLinFactNeighborX="4505"/>
      <dgm:spPr/>
    </dgm:pt>
    <dgm:pt modelId="{25A9CA7D-8CD8-E84A-BE7C-E34B5E68703F}" type="pres">
      <dgm:prSet presAssocID="{79136680-2B97-834B-9B18-263E3C485731}" presName="circ2Tx" presStyleLbl="revTx" presStyleIdx="0" presStyleCnt="0">
        <dgm:presLayoutVars>
          <dgm:chMax val="0"/>
          <dgm:chPref val="0"/>
          <dgm:bulletEnabled val="1"/>
        </dgm:presLayoutVars>
      </dgm:prSet>
      <dgm:spPr/>
    </dgm:pt>
  </dgm:ptLst>
  <dgm:cxnLst>
    <dgm:cxn modelId="{B17D5B0C-54C9-E74F-BFE9-E9055653BF34}" type="presOf" srcId="{B068C9E0-C18C-B845-8E8C-5AEFA7808D22}" destId="{B77DB26A-A297-CA40-B690-E865D05558F8}" srcOrd="0" destOrd="0" presId="urn:microsoft.com/office/officeart/2005/8/layout/venn1"/>
    <dgm:cxn modelId="{55BDF01C-94F1-764E-8488-5407036B5FB4}" type="presOf" srcId="{A4360DB8-D7D1-4040-A1D3-5B0ABF7DD3CF}" destId="{672100E5-A8AB-5548-AAB5-1FCC8D1D1353}" srcOrd="0" destOrd="0" presId="urn:microsoft.com/office/officeart/2005/8/layout/venn1"/>
    <dgm:cxn modelId="{447AD951-0538-3F47-914A-8FFBBFD70ED9}" type="presOf" srcId="{79136680-2B97-834B-9B18-263E3C485731}" destId="{25A9CA7D-8CD8-E84A-BE7C-E34B5E68703F}" srcOrd="1" destOrd="0" presId="urn:microsoft.com/office/officeart/2005/8/layout/venn1"/>
    <dgm:cxn modelId="{A3F7837B-FA16-C943-B7EE-F22398693F70}" type="presOf" srcId="{A4360DB8-D7D1-4040-A1D3-5B0ABF7DD3CF}" destId="{21DE3A77-E342-634E-9A99-2C228ABF0F76}" srcOrd="1" destOrd="0" presId="urn:microsoft.com/office/officeart/2005/8/layout/venn1"/>
    <dgm:cxn modelId="{88722EA9-7462-9C48-8D08-ADC9F279BABD}" srcId="{B068C9E0-C18C-B845-8E8C-5AEFA7808D22}" destId="{A4360DB8-D7D1-4040-A1D3-5B0ABF7DD3CF}" srcOrd="0" destOrd="0" parTransId="{F392DEE4-116C-C346-A75A-4EB67ED8BAEC}" sibTransId="{D7E9F31B-2498-E44B-BC37-AF2C506B0A63}"/>
    <dgm:cxn modelId="{AEEE4EC2-1316-7840-8D6D-4107F6F489B0}" srcId="{B068C9E0-C18C-B845-8E8C-5AEFA7808D22}" destId="{79136680-2B97-834B-9B18-263E3C485731}" srcOrd="1" destOrd="0" parTransId="{669AE2C0-AFAF-424C-9414-89A747C0DA7C}" sibTransId="{851810FF-E315-B348-A40C-13154A7E5A43}"/>
    <dgm:cxn modelId="{8D7075C5-67B9-6D48-9C6E-C261E503C415}" type="presOf" srcId="{79136680-2B97-834B-9B18-263E3C485731}" destId="{83D6066D-5B5A-2448-A0ED-F7D4248D1960}" srcOrd="0" destOrd="0" presId="urn:microsoft.com/office/officeart/2005/8/layout/venn1"/>
    <dgm:cxn modelId="{A3961C66-C1CE-FF42-B26D-E841BD2FD09A}" type="presParOf" srcId="{B77DB26A-A297-CA40-B690-E865D05558F8}" destId="{672100E5-A8AB-5548-AAB5-1FCC8D1D1353}" srcOrd="0" destOrd="0" presId="urn:microsoft.com/office/officeart/2005/8/layout/venn1"/>
    <dgm:cxn modelId="{F53EB60E-E2E6-0F48-81FF-10007E87708B}" type="presParOf" srcId="{B77DB26A-A297-CA40-B690-E865D05558F8}" destId="{21DE3A77-E342-634E-9A99-2C228ABF0F76}" srcOrd="1" destOrd="0" presId="urn:microsoft.com/office/officeart/2005/8/layout/venn1"/>
    <dgm:cxn modelId="{936210E5-7E92-E448-A185-38B6898F1338}" type="presParOf" srcId="{B77DB26A-A297-CA40-B690-E865D05558F8}" destId="{83D6066D-5B5A-2448-A0ED-F7D4248D1960}" srcOrd="2" destOrd="0" presId="urn:microsoft.com/office/officeart/2005/8/layout/venn1"/>
    <dgm:cxn modelId="{62B47583-3AF1-5841-9FCA-6ECCE05DDC91}" type="presParOf" srcId="{B77DB26A-A297-CA40-B690-E865D05558F8}" destId="{25A9CA7D-8CD8-E84A-BE7C-E34B5E68703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00E5-A8AB-5548-AAB5-1FCC8D1D1353}">
      <dsp:nvSpPr>
        <dsp:cNvPr id="0" name=""/>
        <dsp:cNvSpPr/>
      </dsp:nvSpPr>
      <dsp:spPr>
        <a:xfrm>
          <a:off x="115106" y="500319"/>
          <a:ext cx="1104831" cy="999113"/>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Program</a:t>
          </a:r>
        </a:p>
      </dsp:txBody>
      <dsp:txXfrm>
        <a:off x="269384" y="618136"/>
        <a:ext cx="637019" cy="763479"/>
      </dsp:txXfrm>
    </dsp:sp>
    <dsp:sp modelId="{83D6066D-5B5A-2448-A0ED-F7D4248D1960}">
      <dsp:nvSpPr>
        <dsp:cNvPr id="0" name=""/>
        <dsp:cNvSpPr/>
      </dsp:nvSpPr>
      <dsp:spPr>
        <a:xfrm>
          <a:off x="945202" y="500319"/>
          <a:ext cx="1060441" cy="999113"/>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sp:txBody>
      <dsp:txXfrm>
        <a:off x="1246137" y="618136"/>
        <a:ext cx="611425" cy="7634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89DFD-5B54-C4AF-6260-C2C7A2094AF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4D4A7A-1F42-FA26-DB3C-8302F3FA250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11FDF-627B-462C-8D03-F66671D94FD0}" type="datetimeFigureOut">
              <a:rPr lang="en-US" smtClean="0"/>
              <a:t>7/16/2024</a:t>
            </a:fld>
            <a:endParaRPr lang="en-US"/>
          </a:p>
        </p:txBody>
      </p:sp>
      <p:sp>
        <p:nvSpPr>
          <p:cNvPr id="4" name="Footer Placeholder 3">
            <a:extLst>
              <a:ext uri="{FF2B5EF4-FFF2-40B4-BE49-F238E27FC236}">
                <a16:creationId xmlns:a16="http://schemas.microsoft.com/office/drawing/2014/main" id="{04D7E6F3-B5A6-7F16-9F9E-DCB8EF11820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E2D4F-6121-6E35-727C-7324D0C95C4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BF4961-F58A-40F5-A216-04DD66982FC7}" type="slidenum">
              <a:rPr lang="en-US" smtClean="0"/>
              <a:t>‹#›</a:t>
            </a:fld>
            <a:endParaRPr lang="en-US"/>
          </a:p>
        </p:txBody>
      </p:sp>
    </p:spTree>
    <p:extLst>
      <p:ext uri="{BB962C8B-B14F-4D97-AF65-F5344CB8AC3E}">
        <p14:creationId xmlns:p14="http://schemas.microsoft.com/office/powerpoint/2010/main" val="99343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B2B406-78F8-41D9-93B6-4EEEE3EE038A}" type="datetimeFigureOut">
              <a:rPr lang="en-US" smtClean="0"/>
              <a:t>7/16/2024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233D85-C845-4111-9379-DD80C728AE4D}" type="slidenum">
              <a:rPr lang="en-US" smtClean="0"/>
              <a:t>‹#›</a:t>
            </a:fld>
            <a:endParaRPr lang="en-US"/>
          </a:p>
        </p:txBody>
      </p:sp>
    </p:spTree>
    <p:extLst>
      <p:ext uri="{BB962C8B-B14F-4D97-AF65-F5344CB8AC3E}">
        <p14:creationId xmlns:p14="http://schemas.microsoft.com/office/powerpoint/2010/main" val="126680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1: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fontScale="40000" lnSpcReduction="20000"/>
          </a:bodyPr>
          <a:lstStyle/>
          <a:p>
            <a:pPr marL="0" indent="0" defTabSz="914400" fontAlgn="base">
              <a:lnSpc>
                <a:spcPct val="100000"/>
              </a:lnSpc>
              <a:spcBef>
                <a:spcPts val="0"/>
              </a:spcBef>
              <a:spcAft>
                <a:spcPts val="1800"/>
              </a:spcAft>
              <a:buSzPct val="100000"/>
              <a:buNone/>
              <a:defRPr/>
            </a:pPr>
            <a:r>
              <a:rPr lang="en-US" sz="1200" b="1">
                <a:solidFill>
                  <a:srgbClr val="0070C0"/>
                </a:solidFill>
              </a:rPr>
              <a:t>This brief is an opportunity for the Program to provide the AO with an executive summary of the information system, its status, and any associated risks. The information provided within the document should address the following questions:</a:t>
            </a:r>
          </a:p>
          <a:p>
            <a:pPr marL="0" indent="0" defTabSz="914400" fontAlgn="base">
              <a:lnSpc>
                <a:spcPct val="100000"/>
              </a:lnSpc>
              <a:spcBef>
                <a:spcPts val="0"/>
              </a:spcBef>
              <a:spcAft>
                <a:spcPts val="1800"/>
              </a:spcAft>
              <a:buSzPct val="100000"/>
              <a:buNone/>
              <a:defRPr/>
            </a:pPr>
            <a:endParaRPr lang="en-US" sz="1200" b="1">
              <a:solidFill>
                <a:srgbClr val="0070C0"/>
              </a:solidFill>
            </a:endParaRP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What is the System? What does it do? CONOPS? Missions?</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What is the System Architecture? Weapon System (e.g., Aircraft, Ground Systems, Maintenance Systems, Training Systems, etc.) </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List of Hardware (LRU), Software, and providence of each (e.g., supply chain); identification of Critical Program Information (CPI), Critical Components (CC); Technical Orders, and Operational Procedures. Identification of technologies being used. </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Identification of all external communications access points. </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How does data flow into, through, and out of the system? What type of data is it? How is it protected? Where does it come from? Where does it go? What is it used for? </a:t>
            </a:r>
          </a:p>
          <a:p>
            <a:pPr marL="731520" indent="-274320" defTabSz="914400" fontAlgn="base">
              <a:lnSpc>
                <a:spcPct val="100000"/>
              </a:lnSpc>
              <a:spcBef>
                <a:spcPts val="0"/>
              </a:spcBef>
              <a:spcAft>
                <a:spcPct val="0"/>
              </a:spcAft>
              <a:buSzPct val="100000"/>
              <a:buFont typeface="+mj-lt"/>
              <a:buAutoNum type="arabicPeriod"/>
              <a:defRPr/>
            </a:pPr>
            <a:r>
              <a:rPr lang="en-US" sz="1200" b="1">
                <a:solidFill>
                  <a:srgbClr val="0070C0"/>
                </a:solidFill>
                <a:latin typeface="Arial"/>
                <a:cs typeface="Arial"/>
              </a:rPr>
              <a:t> What threat/intel information is available?</a:t>
            </a:r>
          </a:p>
          <a:p>
            <a:pPr marL="731520" indent="-274320" defTabSz="914400" fontAlgn="base">
              <a:lnSpc>
                <a:spcPct val="100000"/>
              </a:lnSpc>
              <a:spcBef>
                <a:spcPts val="0"/>
              </a:spcBef>
              <a:spcAft>
                <a:spcPct val="0"/>
              </a:spcAft>
              <a:buSzPct val="100000"/>
              <a:buFont typeface="+mj-lt"/>
              <a:buAutoNum type="arabicPeriod"/>
              <a:defRPr/>
            </a:pPr>
            <a:endParaRPr lang="en-US" sz="1200" b="1">
              <a:solidFill>
                <a:srgbClr val="0070C0"/>
              </a:solidFill>
              <a:latin typeface="Arial"/>
              <a:ea typeface="Times New Roman"/>
              <a:cs typeface="Arial"/>
              <a:sym typeface="Times New Roman"/>
            </a:endParaRPr>
          </a:p>
          <a:p>
            <a:pPr marL="0" indent="0">
              <a:spcAft>
                <a:spcPts val="1800"/>
              </a:spcAft>
              <a:buNone/>
            </a:pPr>
            <a:r>
              <a:rPr lang="en-US" b="1"/>
              <a:t>In addition to the system capability status, this brief must answer the following concerning supply chain risks: </a:t>
            </a:r>
          </a:p>
          <a:p>
            <a:pPr marL="0" indent="0">
              <a:spcAft>
                <a:spcPts val="1800"/>
              </a:spcAft>
              <a:buNone/>
            </a:pPr>
            <a:endParaRPr lang="en-US" b="1"/>
          </a:p>
          <a:p>
            <a:pPr marL="731520" indent="-274320">
              <a:lnSpc>
                <a:spcPct val="150000"/>
              </a:lnSpc>
              <a:spcBef>
                <a:spcPts val="600"/>
              </a:spcBef>
              <a:buFont typeface="+mj-lt"/>
              <a:buAutoNum type="arabicPeriod"/>
            </a:pPr>
            <a:r>
              <a:rPr lang="en-US" b="1"/>
              <a:t>Bill of Materials (BOM) - As part of the systems engineering (SE) process, especially in a legacy system, programs already know all parts (hardware and software). </a:t>
            </a:r>
          </a:p>
          <a:p>
            <a:pPr marL="731520" indent="-274320">
              <a:lnSpc>
                <a:spcPct val="150000"/>
              </a:lnSpc>
              <a:spcBef>
                <a:spcPts val="600"/>
              </a:spcBef>
              <a:buFont typeface="+mj-lt"/>
              <a:buAutoNum type="arabicPeriod"/>
            </a:pPr>
            <a:r>
              <a:rPr lang="en-US" b="1"/>
              <a:t>Existing supplier management process identifies supplier source, End of Life (EOL) analysis, and alternate part analysis. (Document “As-Is”) </a:t>
            </a:r>
          </a:p>
          <a:p>
            <a:pPr marL="731520" indent="-274320">
              <a:lnSpc>
                <a:spcPct val="150000"/>
              </a:lnSpc>
              <a:spcBef>
                <a:spcPts val="600"/>
              </a:spcBef>
              <a:buFont typeface="+mj-lt"/>
              <a:buAutoNum type="arabicPeriod"/>
            </a:pPr>
            <a:r>
              <a:rPr lang="en-US" b="1"/>
              <a:t>Existing criteria being used by primes and flowed down to subs, on purchasing of parts is known? </a:t>
            </a:r>
          </a:p>
          <a:p>
            <a:pPr marL="731520" indent="-274320">
              <a:lnSpc>
                <a:spcPct val="150000"/>
              </a:lnSpc>
              <a:spcBef>
                <a:spcPts val="600"/>
              </a:spcBef>
              <a:buFont typeface="+mj-lt"/>
              <a:buAutoNum type="arabicPeriod"/>
            </a:pPr>
            <a:r>
              <a:rPr lang="en-US" b="1"/>
              <a:t>What is the supply chain mapping? Does one exist already? </a:t>
            </a:r>
          </a:p>
          <a:p>
            <a:pPr marL="1177290" lvl="1" indent="-171450">
              <a:lnSpc>
                <a:spcPct val="150000"/>
              </a:lnSpc>
              <a:spcBef>
                <a:spcPts val="600"/>
              </a:spcBef>
              <a:buFont typeface="Arial" panose="020B0604020202020204" pitchFamily="34" charset="0"/>
              <a:buChar char="•"/>
            </a:pPr>
            <a:r>
              <a:rPr lang="en-US" b="1"/>
              <a:t>With the data collected from items 1-4 above, review the potential risks of the supply chain </a:t>
            </a:r>
          </a:p>
          <a:p>
            <a:pPr marL="1177290" lvl="1" indent="-171450">
              <a:lnSpc>
                <a:spcPct val="150000"/>
              </a:lnSpc>
              <a:spcBef>
                <a:spcPts val="600"/>
              </a:spcBef>
              <a:buFont typeface="Arial" panose="020B0604020202020204" pitchFamily="34" charset="0"/>
              <a:buChar char="•"/>
            </a:pPr>
            <a:r>
              <a:rPr lang="en-US" b="1"/>
              <a:t>Provide available intel/threat info that can be applied against the list of parts or suppliers identified (or technologies)  </a:t>
            </a:r>
          </a:p>
          <a:p>
            <a:pPr marL="1177290" lvl="1" indent="-171450">
              <a:lnSpc>
                <a:spcPct val="150000"/>
              </a:lnSpc>
              <a:spcBef>
                <a:spcPts val="600"/>
              </a:spcBef>
              <a:buFont typeface="Arial" panose="020B0604020202020204" pitchFamily="34" charset="0"/>
              <a:buChar char="•"/>
            </a:pPr>
            <a:r>
              <a:rPr lang="en-US" b="1"/>
              <a:t> Provide an assessment of the risk of the current supply chain </a:t>
            </a:r>
          </a:p>
          <a:p>
            <a:pPr marL="1177290" lvl="1" indent="-171450">
              <a:lnSpc>
                <a:spcPct val="150000"/>
              </a:lnSpc>
              <a:spcBef>
                <a:spcPts val="600"/>
              </a:spcBef>
              <a:buFont typeface="Arial" panose="020B0604020202020204" pitchFamily="34" charset="0"/>
              <a:buChar char="•"/>
            </a:pPr>
            <a:r>
              <a:rPr lang="en-US" b="1"/>
              <a:t> Provide a graphical representation of the supply chain </a:t>
            </a:r>
          </a:p>
          <a:p>
            <a:pPr marL="731520" indent="-274320" defTabSz="914400" fontAlgn="base">
              <a:lnSpc>
                <a:spcPct val="100000"/>
              </a:lnSpc>
              <a:spcBef>
                <a:spcPts val="0"/>
              </a:spcBef>
              <a:spcAft>
                <a:spcPct val="0"/>
              </a:spcAft>
              <a:buSzPct val="100000"/>
              <a:buFont typeface="+mj-lt"/>
              <a:buAutoNum type="arabicPeriod"/>
              <a:defRPr/>
            </a:pPr>
            <a:endParaRPr sz="1200">
              <a:latin typeface="+mn-lt"/>
              <a:ea typeface="Times New Roman"/>
              <a:cs typeface="Times New Roman"/>
              <a:sym typeface="Times New Roman"/>
            </a:endParaRPr>
          </a:p>
          <a:p>
            <a:pPr marL="0" marR="0" lvl="0" indent="0" algn="l" rtl="0">
              <a:lnSpc>
                <a:spcPct val="90000"/>
              </a:lnSpc>
              <a:spcBef>
                <a:spcPts val="540"/>
              </a:spcBef>
              <a:spcAft>
                <a:spcPts val="0"/>
              </a:spcAft>
              <a:buClr>
                <a:schemeClr val="dk1"/>
              </a:buClr>
              <a:buSzPts val="1800"/>
              <a:buFont typeface="Times New Roman"/>
              <a:buNone/>
            </a:pPr>
            <a:endParaRPr sz="1800">
              <a:latin typeface="Calibri"/>
              <a:ea typeface="Calibri"/>
              <a:cs typeface="Calibri"/>
              <a:sym typeface="Calibri"/>
            </a:endParaRPr>
          </a:p>
          <a:p>
            <a:pPr marL="0" lvl="0" indent="0" algn="l" rtl="0">
              <a:lnSpc>
                <a:spcPct val="90000"/>
              </a:lnSpc>
              <a:spcBef>
                <a:spcPts val="360"/>
              </a:spcBef>
              <a:spcAft>
                <a:spcPts val="0"/>
              </a:spcAft>
              <a:buSzPts val="1400"/>
              <a:buNone/>
            </a:pPr>
            <a:endParaRPr/>
          </a:p>
        </p:txBody>
      </p:sp>
      <p:sp>
        <p:nvSpPr>
          <p:cNvPr id="98" name="Google Shape;98;p1: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0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0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000" baseline="0"/>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a:effectLst/>
                <a:latin typeface="Times New Roman" panose="02020603050405020304" pitchFamily="18" charset="0"/>
                <a:ea typeface="Calibri" panose="020F0502020204030204" pitchFamily="34" charset="0"/>
              </a:rPr>
              <a:t>The main purpose of this chart is an example of WHAT is in the boundary of the Authorization that the AO is being asked to assess and make a determination on. As shown by the RED dashed line (see the legend). What is IN the boundary of the authorization, and what is EXTERNAL to the boundary of the authorization.  This chart is an example of an “Airplane Weapon system” boundary.</a:t>
            </a:r>
            <a:endParaRPr lang="en-US"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0" i="1" u="sng">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57059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Reference Only…replace authorization boundary</a:t>
            </a:r>
          </a:p>
          <a:p>
            <a:endParaRPr lang="en-US" i="0" u="none"/>
          </a:p>
          <a:p>
            <a:endParaRPr lang="en-US" i="0" u="none"/>
          </a:p>
          <a:p>
            <a:r>
              <a:rPr lang="en-US" i="0" u="none"/>
              <a:t>This shows what is authorized.</a:t>
            </a:r>
            <a:br>
              <a:rPr lang="en-US" i="0" u="none"/>
            </a:br>
            <a:endParaRPr lang="en-US" i="0" u="none"/>
          </a:p>
          <a:p>
            <a:pPr marL="171450" indent="-171450">
              <a:buFont typeface="Arial" panose="020B0604020202020204" pitchFamily="34" charset="0"/>
              <a:buChar char="•"/>
            </a:pPr>
            <a:r>
              <a:rPr lang="en-US" i="0" u="none"/>
              <a:t>It should have a ledged and be standard across all Tag Up briefings</a:t>
            </a:r>
          </a:p>
          <a:p>
            <a:endParaRPr lang="en-US" i="0" u="none"/>
          </a:p>
          <a:p>
            <a:pPr marL="171450" indent="-171450">
              <a:buFont typeface="Arial" panose="020B0604020202020204" pitchFamily="34" charset="0"/>
              <a:buChar char="•"/>
            </a:pPr>
            <a:r>
              <a:rPr lang="en-US" i="0" u="none"/>
              <a:t>For example – this chart shows TWO authorizations, one in black dashed one in green dashed</a:t>
            </a:r>
          </a:p>
          <a:p>
            <a:endParaRPr lang="en-US"/>
          </a:p>
          <a:p>
            <a:pPr marL="171450" indent="-171450">
              <a:buFont typeface="Arial" panose="020B0604020202020204" pitchFamily="34" charset="0"/>
              <a:buChar char="•"/>
            </a:pPr>
            <a:r>
              <a:rPr lang="en-US"/>
              <a:t>This should show the AO what is under authorization. It should have a very clear line or box around the area that is within the ATO. The AO is responsible for, with a key on the chart so that its easily understood. This  chart should be same as in the AO determination briefing (or should be at that point in time, and then we monitor change from that point forward).</a:t>
            </a:r>
          </a:p>
        </p:txBody>
      </p:sp>
      <p:sp>
        <p:nvSpPr>
          <p:cNvPr id="4" name="Slide Number Placeholder 3"/>
          <p:cNvSpPr>
            <a:spLocks noGrp="1"/>
          </p:cNvSpPr>
          <p:nvPr>
            <p:ph type="sldNum" sz="quarter" idx="5"/>
          </p:nvPr>
        </p:nvSpPr>
        <p:spPr/>
        <p:txBody>
          <a:bodyPr/>
          <a:lstStyle/>
          <a:p>
            <a:fld id="{BAD87E54-2C4E-45BB-A144-ED56195DCD1D}" type="slidenum">
              <a:rPr lang="en-US" smtClean="0"/>
              <a:pPr/>
              <a:t>12</a:t>
            </a:fld>
            <a:endParaRPr lang="en-US"/>
          </a:p>
        </p:txBody>
      </p:sp>
    </p:spTree>
    <p:extLst>
      <p:ext uri="{BB962C8B-B14F-4D97-AF65-F5344CB8AC3E}">
        <p14:creationId xmlns:p14="http://schemas.microsoft.com/office/powerpoint/2010/main" val="149856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Reference Only…replace Mission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cap="none" spc="0">
                <a:ln w="0"/>
                <a:solidFill>
                  <a:srgbClr val="C00000"/>
                </a:solidFill>
                <a:effectLst/>
              </a:rPr>
              <a:t>In this case, this program shows a second chart to outline the workloads within the system.</a:t>
            </a:r>
            <a:endParaRPr lang="en-US" b="0" i="0" u="none" cap="none" spc="0">
              <a:ln w="0"/>
              <a:solidFill>
                <a:srgbClr val="C00000"/>
              </a:solidFill>
              <a:effectLst/>
              <a:cs typeface="Calibri"/>
            </a:endParaRPr>
          </a:p>
          <a:p>
            <a:endParaRPr lang="en-US"/>
          </a:p>
          <a:p>
            <a:pPr marL="171450" indent="-171450">
              <a:buFont typeface="Arial" panose="020B0604020202020204" pitchFamily="34" charset="0"/>
              <a:buChar char="•"/>
            </a:pPr>
            <a:r>
              <a:rPr lang="en-US"/>
              <a:t>Note that this is a second authorization boundary chart, in more detail. </a:t>
            </a:r>
            <a:br>
              <a:rPr lang="en-US">
                <a:cs typeface="+mn-lt"/>
              </a:rPr>
            </a:br>
            <a:endParaRPr lang="en-US"/>
          </a:p>
          <a:p>
            <a:pPr marL="171450" indent="-171450">
              <a:buFont typeface="Arial" panose="020B0604020202020204" pitchFamily="34" charset="0"/>
              <a:buChar char="•"/>
            </a:pPr>
            <a:r>
              <a:rPr lang="en-US"/>
              <a:t>It’s the Operational view – how the capability the 18 different workloads inside the capability. </a:t>
            </a:r>
            <a:br>
              <a:rPr lang="en-US">
                <a:cs typeface="+mn-lt"/>
              </a:rPr>
            </a:br>
            <a:endParaRPr lang="en-US"/>
          </a:p>
          <a:p>
            <a:pPr marL="171450" indent="-171450">
              <a:buFont typeface="Arial" panose="020B0604020202020204" pitchFamily="34" charset="0"/>
              <a:buChar char="•"/>
            </a:pPr>
            <a:r>
              <a:rPr lang="en-US"/>
              <a:t>The various cloud zones of the capability (e.g. prod, ZA, ZB, etc.). This gives the AO and team an understanding of the “how” the capability being authorized is being used.</a:t>
            </a:r>
            <a:endParaRPr lang="en-US">
              <a:cs typeface="Calibri"/>
            </a:endParaRPr>
          </a:p>
        </p:txBody>
      </p:sp>
      <p:sp>
        <p:nvSpPr>
          <p:cNvPr id="4" name="Slide Number Placeholder 3"/>
          <p:cNvSpPr>
            <a:spLocks noGrp="1"/>
          </p:cNvSpPr>
          <p:nvPr>
            <p:ph type="sldNum" sz="quarter" idx="5"/>
          </p:nvPr>
        </p:nvSpPr>
        <p:spPr/>
        <p:txBody>
          <a:bodyPr/>
          <a:lstStyle/>
          <a:p>
            <a:fld id="{BAD87E54-2C4E-45BB-A144-ED56195DCD1D}" type="slidenum">
              <a:rPr lang="en-US" smtClean="0"/>
              <a:pPr/>
              <a:t>13</a:t>
            </a:fld>
            <a:endParaRPr lang="en-US"/>
          </a:p>
        </p:txBody>
      </p:sp>
    </p:spTree>
    <p:extLst>
      <p:ext uri="{BB962C8B-B14F-4D97-AF65-F5344CB8AC3E}">
        <p14:creationId xmlns:p14="http://schemas.microsoft.com/office/powerpoint/2010/main" val="10791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0" i="0" u="none" cap="none" spc="0">
                <a:ln w="0"/>
                <a:solidFill>
                  <a:srgbClr val="C00000"/>
                </a:solidFill>
                <a:effectLst/>
              </a:rPr>
              <a:t>Thi</a:t>
            </a:r>
            <a:r>
              <a:rPr lang="en-US" sz="1200" i="0" u="none">
                <a:ln w="0"/>
                <a:solidFill>
                  <a:srgbClr val="C00000"/>
                </a:solidFill>
                <a:effectLst/>
              </a:rPr>
              <a:t>s is reused from the determination briefing and updated.</a:t>
            </a:r>
            <a:br>
              <a:rPr lang="en-US" sz="1200" i="0" u="none">
                <a:ln w="0"/>
                <a:solidFill>
                  <a:srgbClr val="C00000"/>
                </a:solidFill>
                <a:effectLst/>
              </a:rPr>
            </a:br>
            <a:endParaRPr lang="en-US" sz="1200" b="0" i="0" u="none" cap="none" spc="0">
              <a:ln w="0"/>
              <a:solidFill>
                <a:srgbClr val="C00000"/>
              </a:solidFill>
              <a:effectLst/>
            </a:endParaRPr>
          </a:p>
          <a:p>
            <a:pPr marL="171450" indent="-171450" algn="l">
              <a:buFont typeface="Arial" panose="020B0604020202020204" pitchFamily="34" charset="0"/>
              <a:buChar char="•"/>
            </a:pPr>
            <a:r>
              <a:rPr lang="en-US" sz="1200" b="0" i="0" u="none" cap="none" spc="0">
                <a:ln w="0"/>
                <a:solidFill>
                  <a:srgbClr val="C00000"/>
                </a:solidFill>
                <a:effectLst/>
              </a:rPr>
              <a:t>The objective of this is to document the program’s processes.</a:t>
            </a:r>
          </a:p>
          <a:p>
            <a:pPr algn="l"/>
            <a:endParaRPr lang="en-US" sz="1200" b="0" i="0" u="none" cap="none" spc="0">
              <a:ln w="0"/>
              <a:solidFill>
                <a:srgbClr val="C00000"/>
              </a:solidFill>
              <a:effectLst/>
            </a:endParaRPr>
          </a:p>
          <a:p>
            <a:pPr marL="171450" indent="-171450" algn="l">
              <a:buFont typeface="Arial" panose="020B0604020202020204" pitchFamily="34" charset="0"/>
              <a:buChar char="•"/>
            </a:pPr>
            <a:r>
              <a:rPr lang="en-US" sz="1200" i="0" u="none">
                <a:ln w="0"/>
                <a:solidFill>
                  <a:srgbClr val="C00000"/>
                </a:solidFill>
                <a:effectLst/>
              </a:rPr>
              <a:t>This is a KEY part of continuous assessing, monitoring, and authorizing.</a:t>
            </a:r>
            <a:endParaRPr lang="en-US" sz="1200" b="0" i="0" u="none" cap="none" spc="0">
              <a:ln w="0"/>
              <a:solidFill>
                <a:srgbClr val="C00000"/>
              </a:solidFill>
              <a:effectLs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i="1" u="sng"/>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a:t>This shows the program cadence.</a:t>
            </a:r>
          </a:p>
          <a:p>
            <a:endParaRPr lang="en-US" i="0" u="none"/>
          </a:p>
          <a:p>
            <a:pPr marL="171450" indent="-171450">
              <a:buFont typeface="Arial" panose="020B0604020202020204" pitchFamily="34" charset="0"/>
              <a:buChar char="•"/>
            </a:pPr>
            <a:r>
              <a:rPr lang="en-US" i="0" u="none"/>
              <a:t>The intent is to show who is communicating with whom.</a:t>
            </a:r>
            <a:br>
              <a:rPr lang="en-US" i="0" u="none"/>
            </a:br>
            <a:endParaRPr lang="en-US" i="0" u="none"/>
          </a:p>
          <a:p>
            <a:pPr marL="171450" indent="-171450">
              <a:buFont typeface="Arial" panose="020B0604020202020204" pitchFamily="34" charset="0"/>
              <a:buChar char="•"/>
            </a:pPr>
            <a:r>
              <a:rPr lang="en-US" i="0" u="none"/>
              <a:t>Each system has different stakeholders, so this provides to big picture view</a:t>
            </a:r>
          </a:p>
          <a:p>
            <a:endParaRPr lang="en-US" i="0" u="none"/>
          </a:p>
          <a:p>
            <a:pPr marL="171450" indent="-171450">
              <a:buFont typeface="Arial" panose="020B0604020202020204" pitchFamily="34" charset="0"/>
              <a:buChar char="•"/>
            </a:pPr>
            <a:r>
              <a:rPr lang="en-US" i="0" u="none"/>
              <a:t>It might include other AOs, or DCSA, or users, or other stakeholders for example</a:t>
            </a:r>
          </a:p>
          <a:p>
            <a:endParaRPr lang="en-US"/>
          </a:p>
          <a:p>
            <a:r>
              <a:rPr lang="en-US"/>
              <a:t>*Keep Mr. Holtzman </a:t>
            </a:r>
            <a:r>
              <a:rPr lang="en-US" err="1"/>
              <a:t>CC’d</a:t>
            </a:r>
            <a:r>
              <a:rPr lang="en-US"/>
              <a:t> on meetings with Greg Little and Joe Larson for situation awareness</a:t>
            </a:r>
          </a:p>
        </p:txBody>
      </p:sp>
      <p:sp>
        <p:nvSpPr>
          <p:cNvPr id="4" name="Slide Number Placeholder 3"/>
          <p:cNvSpPr>
            <a:spLocks noGrp="1"/>
          </p:cNvSpPr>
          <p:nvPr>
            <p:ph type="sldNum" sz="quarter" idx="5"/>
          </p:nvPr>
        </p:nvSpPr>
        <p:spPr/>
        <p:txBody>
          <a:bodyPr/>
          <a:lstStyle/>
          <a:p>
            <a:fld id="{BAD87E54-2C4E-45BB-A144-ED56195DCD1D}" type="slidenum">
              <a:rPr lang="en-US" smtClean="0"/>
              <a:pPr/>
              <a:t>15</a:t>
            </a:fld>
            <a:endParaRPr lang="en-US"/>
          </a:p>
        </p:txBody>
      </p:sp>
    </p:spTree>
    <p:extLst>
      <p:ext uri="{BB962C8B-B14F-4D97-AF65-F5344CB8AC3E}">
        <p14:creationId xmlns:p14="http://schemas.microsoft.com/office/powerpoint/2010/main" val="135746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a:t>
            </a:r>
            <a:r>
              <a:rPr lang="en-US" i="0" u="none">
                <a:ln w="0"/>
                <a:solidFill>
                  <a:srgbClr val="C00000"/>
                </a:solidFill>
                <a:effectLst/>
              </a:rPr>
              <a:t>shows the authorizations associated with this program/capability.</a:t>
            </a:r>
          </a:p>
          <a:p>
            <a:pPr algn="l"/>
            <a:endParaRPr lang="en-US" i="0" u="none">
              <a:ln w="0"/>
              <a:solidFill>
                <a:srgbClr val="C00000"/>
              </a:solidFill>
              <a:effectLst/>
            </a:endParaRPr>
          </a:p>
          <a:p>
            <a:pPr marL="171450" indent="-171450" algn="l">
              <a:buFont typeface="Arial" panose="020B0604020202020204" pitchFamily="34" charset="0"/>
              <a:buChar char="•"/>
            </a:pPr>
            <a:r>
              <a:rPr lang="en-US" b="0" i="0" u="none" cap="none" spc="0">
                <a:ln w="0"/>
                <a:solidFill>
                  <a:srgbClr val="C00000"/>
                </a:solidFill>
                <a:effectLst/>
              </a:rPr>
              <a:t>The audience is the CDAO AO, other AOs, etc. who need to see the whole picture</a:t>
            </a:r>
          </a:p>
          <a:p>
            <a:pPr algn="l"/>
            <a:endParaRPr lang="en-US" i="1" u="sng"/>
          </a:p>
        </p:txBody>
      </p:sp>
      <p:sp>
        <p:nvSpPr>
          <p:cNvPr id="4" name="Slide Number Placeholder 3"/>
          <p:cNvSpPr>
            <a:spLocks noGrp="1"/>
          </p:cNvSpPr>
          <p:nvPr>
            <p:ph type="sldNum" sz="quarter" idx="5"/>
          </p:nvPr>
        </p:nvSpPr>
        <p:spPr/>
        <p:txBody>
          <a:bodyPr/>
          <a:lstStyle/>
          <a:p>
            <a:fld id="{BAD87E54-2C4E-45BB-A144-ED56195DCD1D}" type="slidenum">
              <a:rPr lang="en-US" smtClean="0"/>
              <a:pPr/>
              <a:t>16</a:t>
            </a:fld>
            <a:endParaRPr lang="en-US"/>
          </a:p>
        </p:txBody>
      </p:sp>
    </p:spTree>
    <p:extLst>
      <p:ext uri="{BB962C8B-B14F-4D97-AF65-F5344CB8AC3E}">
        <p14:creationId xmlns:p14="http://schemas.microsoft.com/office/powerpoint/2010/main" val="170770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cap="none" spc="0">
                <a:ln w="0"/>
                <a:solidFill>
                  <a:srgbClr val="C00000"/>
                </a:solidFill>
                <a:effectLst/>
              </a:rPr>
              <a:t>This </a:t>
            </a:r>
            <a:r>
              <a:rPr lang="en-US" i="0" u="none">
                <a:ln w="0"/>
                <a:solidFill>
                  <a:srgbClr val="C00000"/>
                </a:solidFill>
                <a:effectLst/>
              </a:rPr>
              <a:t>shows what the vision is for this effort, near, and long term.</a:t>
            </a:r>
            <a:endParaRPr lang="en-US" b="0" i="0" u="none" cap="none" spc="0">
              <a:ln w="0"/>
              <a:solidFill>
                <a:srgbClr val="C00000"/>
              </a:solidFill>
              <a:effectLst/>
            </a:endParaRPr>
          </a:p>
          <a:p>
            <a:endParaRPr lang="en-US"/>
          </a:p>
          <a:p>
            <a:pPr marL="171450" indent="-171450">
              <a:buFont typeface="Arial" panose="020B0604020202020204" pitchFamily="34" charset="0"/>
              <a:buChar char="•"/>
            </a:pPr>
            <a:r>
              <a:rPr lang="en-US"/>
              <a:t>This is the PROGRAM NORTHSTAR</a:t>
            </a:r>
            <a:br>
              <a:rPr lang="en-US">
                <a:cs typeface="+mn-lt"/>
              </a:rPr>
            </a:br>
            <a:endParaRPr lang="en-US"/>
          </a:p>
          <a:p>
            <a:pPr marL="171450" indent="-171450">
              <a:buFont typeface="Arial" panose="020B0604020202020204" pitchFamily="34" charset="0"/>
              <a:buChar char="•"/>
            </a:pPr>
            <a:r>
              <a:rPr lang="en-US"/>
              <a:t>Relating to cyber security specific but can be larger. </a:t>
            </a:r>
            <a:br>
              <a:rPr lang="en-US">
                <a:cs typeface="+mn-lt"/>
              </a:rPr>
            </a:br>
            <a:endParaRPr lang="en-US"/>
          </a:p>
          <a:p>
            <a:pPr marL="171450" indent="-171450">
              <a:buFont typeface="Arial" panose="020B0604020202020204" pitchFamily="34" charset="0"/>
              <a:buChar char="•"/>
            </a:pPr>
            <a:r>
              <a:rPr lang="en-US"/>
              <a:t>Providing the big picture allows context, to see where the program is going, to better align the authorization strategy to the acquisition strategy.</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AD87E54-2C4E-45BB-A144-ED56195DCD1D}" type="slidenum">
              <a:rPr lang="en-US" smtClean="0"/>
              <a:pPr/>
              <a:t>17</a:t>
            </a:fld>
            <a:endParaRPr lang="en-US"/>
          </a:p>
        </p:txBody>
      </p:sp>
    </p:spTree>
    <p:extLst>
      <p:ext uri="{BB962C8B-B14F-4D97-AF65-F5344CB8AC3E}">
        <p14:creationId xmlns:p14="http://schemas.microsoft.com/office/powerpoint/2010/main" val="4018343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should be high level one chart view of what the system/capability is – provided to a senior leader to give them a view of what this system/capability is/for and does.</a:t>
            </a:r>
          </a:p>
        </p:txBody>
      </p:sp>
      <p:sp>
        <p:nvSpPr>
          <p:cNvPr id="4" name="Slide Number Placeholder 3"/>
          <p:cNvSpPr>
            <a:spLocks noGrp="1"/>
          </p:cNvSpPr>
          <p:nvPr>
            <p:ph type="sldNum" sz="quarter" idx="5"/>
          </p:nvPr>
        </p:nvSpPr>
        <p:spPr/>
        <p:txBody>
          <a:bodyPr/>
          <a:lstStyle/>
          <a:p>
            <a:fld id="{BAD87E54-2C4E-45BB-A144-ED56195DCD1D}" type="slidenum">
              <a:rPr lang="en-US" smtClean="0"/>
              <a:pPr/>
              <a:t>18</a:t>
            </a:fld>
            <a:endParaRPr lang="en-US"/>
          </a:p>
        </p:txBody>
      </p:sp>
    </p:spTree>
    <p:extLst>
      <p:ext uri="{BB962C8B-B14F-4D97-AF65-F5344CB8AC3E}">
        <p14:creationId xmlns:p14="http://schemas.microsoft.com/office/powerpoint/2010/main" val="64367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This is the high-level summary Dashboard view of the program/effort/capability. It’s what the ISSM/CRA should work in partnership and provide as part of the bi-weekly cyber tag up (they are in the backup charts), so the AO has a quad chart view of every effort in the boundary for reference.  This is also a chart that would go up the channel to leadership if a question is asked on the status. Given the authorization tracker is sent up monthly, questions will start to be asked. This is one of the charts that will provide a BLUF update view.</a:t>
            </a:r>
          </a:p>
        </p:txBody>
      </p:sp>
      <p:sp>
        <p:nvSpPr>
          <p:cNvPr id="4" name="Slide Number Placeholder 3"/>
          <p:cNvSpPr>
            <a:spLocks noGrp="1"/>
          </p:cNvSpPr>
          <p:nvPr>
            <p:ph type="sldNum" sz="quarter" idx="5"/>
          </p:nvPr>
        </p:nvSpPr>
        <p:spPr/>
        <p:txBody>
          <a:bodyPr/>
          <a:lstStyle/>
          <a:p>
            <a:fld id="{BAD87E54-2C4E-45BB-A144-ED56195DCD1D}" type="slidenum">
              <a:rPr lang="en-US" smtClean="0"/>
              <a:pPr/>
              <a:t>19</a:t>
            </a:fld>
            <a:endParaRPr lang="en-US"/>
          </a:p>
        </p:txBody>
      </p:sp>
    </p:spTree>
    <p:extLst>
      <p:ext uri="{BB962C8B-B14F-4D97-AF65-F5344CB8AC3E}">
        <p14:creationId xmlns:p14="http://schemas.microsoft.com/office/powerpoint/2010/main" val="51792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provides the AO and team a view of the next year, what are the events coming up? What events of the current or past quarter have been accomplished?</a:t>
            </a:r>
          </a:p>
          <a:p>
            <a:endParaRPr lang="en-US"/>
          </a:p>
          <a:p>
            <a:pPr marL="171450" indent="-171450">
              <a:buFont typeface="Arial" panose="020B0604020202020204" pitchFamily="34" charset="0"/>
              <a:buChar char="•"/>
            </a:pPr>
            <a:r>
              <a:rPr lang="en-US"/>
              <a:t>This is a second AO Dashboard chart (companion to chart 4 above). These two give a good high-level overview of the current state of the security posture, what is being done currently to make things more secure today, and what is planned to make things more secure tomorrow. In combination, they provide a high-level overview of the status and plans for the program.  </a:t>
            </a:r>
          </a:p>
          <a:p>
            <a:endParaRPr lang="en-US"/>
          </a:p>
          <a:p>
            <a:pPr marL="171450" indent="-171450">
              <a:buFont typeface="Arial" panose="020B0604020202020204" pitchFamily="34" charset="0"/>
              <a:buChar char="•"/>
            </a:pPr>
            <a:r>
              <a:rPr lang="en-US"/>
              <a:t>When there is a program that might be trending yellow or red, these two charts would be the first things leadership will see – why? What is being done to correct this? If we have been working things effectively these two charts will highlight that info.</a:t>
            </a:r>
          </a:p>
          <a:p>
            <a:endParaRPr lang="en-US"/>
          </a:p>
        </p:txBody>
      </p:sp>
      <p:sp>
        <p:nvSpPr>
          <p:cNvPr id="4" name="Slide Number Placeholder 3"/>
          <p:cNvSpPr>
            <a:spLocks noGrp="1"/>
          </p:cNvSpPr>
          <p:nvPr>
            <p:ph type="sldNum" sz="quarter" idx="5"/>
          </p:nvPr>
        </p:nvSpPr>
        <p:spPr/>
        <p:txBody>
          <a:bodyPr/>
          <a:lstStyle/>
          <a:p>
            <a:fld id="{BAD87E54-2C4E-45BB-A144-ED56195DCD1D}" type="slidenum">
              <a:rPr lang="en-US" smtClean="0"/>
              <a:pPr/>
              <a:t>20</a:t>
            </a:fld>
            <a:endParaRPr lang="en-US"/>
          </a:p>
        </p:txBody>
      </p:sp>
    </p:spTree>
    <p:extLst>
      <p:ext uri="{BB962C8B-B14F-4D97-AF65-F5344CB8AC3E}">
        <p14:creationId xmlns:p14="http://schemas.microsoft.com/office/powerpoint/2010/main" val="304831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a:t>Please add system name, PM, and date</a:t>
            </a:r>
          </a:p>
          <a:p>
            <a:r>
              <a:rPr lang="en-US" u="none"/>
              <a:t>This is the Program/Capability update to the Authorizing Official on the status of the Authorization: Conditions, ORTB, Risks, etc.</a:t>
            </a:r>
          </a:p>
          <a:p>
            <a:r>
              <a:rPr lang="en-US" u="none"/>
              <a:t>This is the Program Mangers briefing, to outline the status of the system/capability and update the AO on progress made, challenges, changes, future changes, etc.</a:t>
            </a:r>
          </a:p>
          <a:p>
            <a:r>
              <a:rPr lang="en-US" u="none"/>
              <a:t>This is a living view of the risk posture of the system/capability. </a:t>
            </a:r>
          </a:p>
          <a:p>
            <a:r>
              <a:rPr lang="en-US" u="none"/>
              <a:t>The main objective is to provide the CONMON relating to the authorization. The status of the system/capability from a cyber risk perspective and allows for the continuous assessing and authorizing approach to the OVL ecosystem.</a:t>
            </a:r>
          </a:p>
          <a:p>
            <a:r>
              <a:rPr lang="en-US" u="none"/>
              <a:t>At any point in time, this Program Tag Up briefing can be used to generate an AO Determination Briefing for an Authorization update, addition, change, reciprocity, etc.</a:t>
            </a:r>
          </a:p>
        </p:txBody>
      </p:sp>
      <p:sp>
        <p:nvSpPr>
          <p:cNvPr id="4" name="Slide Number Placeholder 3"/>
          <p:cNvSpPr>
            <a:spLocks noGrp="1"/>
          </p:cNvSpPr>
          <p:nvPr>
            <p:ph type="sldNum" sz="quarter" idx="5"/>
          </p:nvPr>
        </p:nvSpPr>
        <p:spPr/>
        <p:txBody>
          <a:bodyPr/>
          <a:lstStyle/>
          <a:p>
            <a:fld id="{F6233D85-C845-4111-9379-DD80C728AE4D}" type="slidenum">
              <a:rPr lang="en-US" smtClean="0"/>
              <a:t>2</a:t>
            </a:fld>
            <a:endParaRPr lang="en-US"/>
          </a:p>
        </p:txBody>
      </p:sp>
    </p:spTree>
    <p:extLst>
      <p:ext uri="{BB962C8B-B14F-4D97-AF65-F5344CB8AC3E}">
        <p14:creationId xmlns:p14="http://schemas.microsoft.com/office/powerpoint/2010/main" val="12531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is NOT an IMS, it’s a look-ahead dashboard.</a:t>
            </a:r>
          </a:p>
          <a:p>
            <a:pPr algn="l"/>
            <a:endParaRPr lang="en-US" b="0" i="0" u="none" cap="none" spc="0">
              <a:ln w="0"/>
              <a:solidFill>
                <a:srgbClr val="C00000"/>
              </a:solidFill>
              <a:effectLst/>
            </a:endParaRPr>
          </a:p>
          <a:p>
            <a:pPr marL="171450" indent="-171450" algn="l">
              <a:buFont typeface="Arial" panose="020B0604020202020204" pitchFamily="34" charset="0"/>
              <a:buChar char="•"/>
            </a:pPr>
            <a:r>
              <a:rPr lang="en-US" i="0" u="none">
                <a:ln w="0"/>
                <a:solidFill>
                  <a:srgbClr val="C00000"/>
                </a:solidFill>
                <a:effectLst/>
              </a:rPr>
              <a:t>The AO needs to see what is coming that needs to be addressed so the team can be proactive. And track until closed.</a:t>
            </a:r>
            <a:endParaRPr lang="en-US" b="0" i="0" u="none" cap="none" spc="0">
              <a:ln w="0"/>
              <a:solidFill>
                <a:srgbClr val="C00000"/>
              </a:solidFill>
              <a:effectLst/>
            </a:endParaRPr>
          </a:p>
          <a:p>
            <a:pPr algn="l"/>
            <a:endParaRPr lang="en-US" i="1" u="sng"/>
          </a:p>
        </p:txBody>
      </p:sp>
      <p:sp>
        <p:nvSpPr>
          <p:cNvPr id="4" name="Slide Number Placeholder 3"/>
          <p:cNvSpPr>
            <a:spLocks noGrp="1"/>
          </p:cNvSpPr>
          <p:nvPr>
            <p:ph type="sldNum" sz="quarter" idx="5"/>
          </p:nvPr>
        </p:nvSpPr>
        <p:spPr/>
        <p:txBody>
          <a:bodyPr/>
          <a:lstStyle/>
          <a:p>
            <a:fld id="{BAD87E54-2C4E-45BB-A144-ED56195DCD1D}" type="slidenum">
              <a:rPr lang="en-US" smtClean="0"/>
              <a:pPr/>
              <a:t>21</a:t>
            </a:fld>
            <a:endParaRPr lang="en-US"/>
          </a:p>
        </p:txBody>
      </p:sp>
    </p:spTree>
    <p:extLst>
      <p:ext uri="{BB962C8B-B14F-4D97-AF65-F5344CB8AC3E}">
        <p14:creationId xmlns:p14="http://schemas.microsoft.com/office/powerpoint/2010/main" val="131202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a:t>
            </a:r>
            <a:r>
              <a:rPr lang="en-US" sz="1200" i="0" u="none">
                <a:ln w="0"/>
                <a:solidFill>
                  <a:srgbClr val="C00000"/>
                </a:solidFill>
                <a:effectLst/>
              </a:rPr>
              <a:t>s is the primary focus of the program Tag ups – where are things based on the ATO conditions? What does “done” look like? What are the next set of things in the queue?</a:t>
            </a:r>
            <a:endParaRPr lang="en-US" sz="1200" b="0" i="0" u="none" cap="none" spc="0">
              <a:ln w="0"/>
              <a:solidFill>
                <a:srgbClr val="C00000"/>
              </a:solidFill>
              <a:effectLst/>
            </a:endParaRPr>
          </a:p>
          <a:p>
            <a:endParaRPr lang="en-US"/>
          </a:p>
        </p:txBody>
      </p:sp>
      <p:sp>
        <p:nvSpPr>
          <p:cNvPr id="4" name="Slide Number Placeholder 3"/>
          <p:cNvSpPr>
            <a:spLocks noGrp="1"/>
          </p:cNvSpPr>
          <p:nvPr>
            <p:ph type="sldNum" sz="quarter" idx="5"/>
          </p:nvPr>
        </p:nvSpPr>
        <p:spPr/>
        <p:txBody>
          <a:bodyPr/>
          <a:lstStyle/>
          <a:p>
            <a:fld id="{BAD87E54-2C4E-45BB-A144-ED56195DCD1D}" type="slidenum">
              <a:rPr lang="en-US" smtClean="0"/>
              <a:pPr/>
              <a:t>22</a:t>
            </a:fld>
            <a:endParaRPr lang="en-US"/>
          </a:p>
        </p:txBody>
      </p:sp>
    </p:spTree>
    <p:extLst>
      <p:ext uri="{BB962C8B-B14F-4D97-AF65-F5344CB8AC3E}">
        <p14:creationId xmlns:p14="http://schemas.microsoft.com/office/powerpoint/2010/main" val="444464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Backup chart for the previous, with more detail on each condition. This could be from the tracker spread sheet also.</a:t>
            </a:r>
          </a:p>
          <a:p>
            <a:endParaRPr lang="en-US"/>
          </a:p>
          <a:p>
            <a:pPr marL="171450" indent="-171450">
              <a:buFont typeface="Arial" panose="020B0604020202020204" pitchFamily="34" charset="0"/>
              <a:buChar char="•"/>
            </a:pPr>
            <a:r>
              <a:rPr lang="en-US"/>
              <a:t>NOTE: Example from F-35 of condition status back up chart. These are more for the CRA/ISSM and team to drill down to make sure everyone is on board with what does “done” look like for each condition? How do we know it’s turned to green? Does it turn back to yellow if something happens? Etc.</a:t>
            </a:r>
          </a:p>
          <a:p>
            <a:endParaRPr lang="en-US"/>
          </a:p>
          <a:p>
            <a:pPr marL="171450" indent="-171450">
              <a:buFont typeface="Arial" panose="020B0604020202020204" pitchFamily="34" charset="0"/>
              <a:buChar char="•"/>
            </a:pPr>
            <a:r>
              <a:rPr lang="en-US"/>
              <a:t>Note 2: There needs to be a way to define what done looks like for each condition as there are many views on that, and we might need to be more specific when we write them originally.</a:t>
            </a:r>
          </a:p>
        </p:txBody>
      </p:sp>
      <p:sp>
        <p:nvSpPr>
          <p:cNvPr id="4" name="Slide Number Placeholder 3"/>
          <p:cNvSpPr>
            <a:spLocks noGrp="1"/>
          </p:cNvSpPr>
          <p:nvPr>
            <p:ph type="sldNum" sz="quarter" idx="5"/>
          </p:nvPr>
        </p:nvSpPr>
        <p:spPr/>
        <p:txBody>
          <a:bodyPr/>
          <a:lstStyle/>
          <a:p>
            <a:fld id="{BAD87E54-2C4E-45BB-A144-ED56195DCD1D}" type="slidenum">
              <a:rPr lang="en-US" smtClean="0"/>
              <a:pPr/>
              <a:t>23</a:t>
            </a:fld>
            <a:endParaRPr lang="en-US"/>
          </a:p>
        </p:txBody>
      </p:sp>
    </p:spTree>
    <p:extLst>
      <p:ext uri="{BB962C8B-B14F-4D97-AF65-F5344CB8AC3E}">
        <p14:creationId xmlns:p14="http://schemas.microsoft.com/office/powerpoint/2010/main" val="4010994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24</a:t>
            </a:fld>
            <a:endParaRPr lang="en-US"/>
          </a:p>
        </p:txBody>
      </p:sp>
    </p:spTree>
    <p:extLst>
      <p:ext uri="{BB962C8B-B14F-4D97-AF65-F5344CB8AC3E}">
        <p14:creationId xmlns:p14="http://schemas.microsoft.com/office/powerpoint/2010/main" val="246242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25</a:t>
            </a:fld>
            <a:endParaRPr lang="en-US"/>
          </a:p>
        </p:txBody>
      </p:sp>
    </p:spTree>
    <p:extLst>
      <p:ext uri="{BB962C8B-B14F-4D97-AF65-F5344CB8AC3E}">
        <p14:creationId xmlns:p14="http://schemas.microsoft.com/office/powerpoint/2010/main" val="1659757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This is the Back up for the Hygiene areas</a:t>
            </a:r>
          </a:p>
          <a:p>
            <a:endParaRPr lang="en-US" sz="1200" i="1" u="sng"/>
          </a:p>
          <a:p>
            <a:r>
              <a:rPr lang="en-US" sz="1200" i="1" u="sng"/>
              <a:t>EXAMPLE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REFERENCES (AC-2): </a:t>
            </a:r>
          </a:p>
          <a:p>
            <a:pPr marL="0" lvl="0" indent="0" algn="l" rtl="0">
              <a:lnSpc>
                <a:spcPct val="100000"/>
              </a:lnSpc>
              <a:spcBef>
                <a:spcPts val="0"/>
              </a:spcBef>
              <a:spcAft>
                <a:spcPts val="0"/>
              </a:spcAft>
              <a:buSzPts val="1400"/>
              <a:buNone/>
            </a:pPr>
            <a:r>
              <a:rPr lang="en-US"/>
              <a:t>1. SYSTEM NAME ALOU Standard Operating Procedures (SOP) DNPP6052  35P21.Q2 &gt; 4.2  System User Access Policy </a:t>
            </a:r>
          </a:p>
          <a:p>
            <a:pPr marL="0" lvl="0" indent="0" algn="l" rtl="0">
              <a:lnSpc>
                <a:spcPct val="100000"/>
              </a:lnSpc>
              <a:spcBef>
                <a:spcPts val="0"/>
              </a:spcBef>
              <a:spcAft>
                <a:spcPts val="0"/>
              </a:spcAft>
              <a:buSzPts val="1400"/>
              <a:buNone/>
            </a:pPr>
            <a:r>
              <a:rPr lang="en-US"/>
              <a:t>2. SYSTEM NAME Information System Owner (ISO) Standard Operating Procedures (SOP)</a:t>
            </a:r>
          </a:p>
          <a:p>
            <a:pPr marL="0" lvl="0" indent="0" algn="l" rtl="0">
              <a:lnSpc>
                <a:spcPct val="100000"/>
              </a:lnSpc>
              <a:spcBef>
                <a:spcPts val="0"/>
              </a:spcBef>
              <a:spcAft>
                <a:spcPts val="0"/>
              </a:spcAft>
              <a:buSzPts val="1400"/>
              <a:buNone/>
            </a:pPr>
            <a:r>
              <a:rPr lang="en-US"/>
              <a:t>3. SYSTEM NAME Site Assessment Procedures (SAP) Workbook</a:t>
            </a:r>
          </a:p>
          <a:p>
            <a:pPr marL="0" lvl="0" indent="0" algn="l" rtl="0">
              <a:lnSpc>
                <a:spcPct val="100000"/>
              </a:lnSpc>
              <a:spcBef>
                <a:spcPts val="0"/>
              </a:spcBef>
              <a:spcAft>
                <a:spcPts val="0"/>
              </a:spcAft>
              <a:buSzPts val="1400"/>
              <a:buNone/>
            </a:pPr>
            <a:r>
              <a:rPr lang="en-US"/>
              <a:t>4. SYSTEM NAME Standard Operating Procedures (SOP) DNPP6075  35P21.Q2 &gt; 4.2  System User Access Policy </a:t>
            </a:r>
          </a:p>
          <a:p>
            <a:pPr marL="0" lvl="0" indent="0" algn="l" rtl="0">
              <a:lnSpc>
                <a:spcPct val="100000"/>
              </a:lnSpc>
              <a:spcBef>
                <a:spcPts val="0"/>
              </a:spcBef>
              <a:spcAft>
                <a:spcPts val="0"/>
              </a:spcAft>
              <a:buSzPts val="1400"/>
              <a:buNone/>
            </a:pPr>
            <a:r>
              <a:rPr lang="en-US"/>
              <a:t>5. SYSTEM NAME System Security Plan DNPP6039  35P21.Q2 &gt; 3.3  Personnel Authorizations </a:t>
            </a:r>
          </a:p>
          <a:p>
            <a:pPr marL="0" lvl="0" indent="0" algn="l" rtl="0">
              <a:lnSpc>
                <a:spcPct val="100000"/>
              </a:lnSpc>
              <a:spcBef>
                <a:spcPts val="0"/>
              </a:spcBef>
              <a:spcAft>
                <a:spcPts val="0"/>
              </a:spcAft>
              <a:buSzPts val="1400"/>
              <a:buNone/>
            </a:pPr>
            <a:r>
              <a:rPr lang="en-US"/>
              <a:t>6. SYSTEM NAME System Security Plan REL DNPP6044  35P21.Q2 &gt; 3.3  Personnel Authorizations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i="1"/>
              <a:t>Admins at Sites are noted to have excessive privilege and access to various functions within the system</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REFERENCES (AC-6): </a:t>
            </a:r>
          </a:p>
          <a:p>
            <a:pPr marL="0" lvl="0" indent="0" algn="l" rtl="0">
              <a:lnSpc>
                <a:spcPct val="100000"/>
              </a:lnSpc>
              <a:spcBef>
                <a:spcPts val="0"/>
              </a:spcBef>
              <a:spcAft>
                <a:spcPts val="0"/>
              </a:spcAft>
              <a:buSzPts val="1400"/>
              <a:buNone/>
            </a:pPr>
            <a:r>
              <a:rPr lang="en-US"/>
              <a:t>1. SYSTEM NAME ALOU Media Transfer Procedures Appendix US Only DNPP6049  35P21.Q2 &gt; 2  Data Transfer Agent (DTA) </a:t>
            </a:r>
          </a:p>
          <a:p>
            <a:pPr marL="0" lvl="0" indent="0" algn="l" rtl="0">
              <a:lnSpc>
                <a:spcPct val="100000"/>
              </a:lnSpc>
              <a:spcBef>
                <a:spcPts val="0"/>
              </a:spcBef>
              <a:spcAft>
                <a:spcPts val="0"/>
              </a:spcAft>
              <a:buSzPts val="1400"/>
              <a:buNone/>
            </a:pPr>
            <a:r>
              <a:rPr lang="en-US"/>
              <a:t>2. SYSTEM NAME ALOU Standard Operating Procedures (SOP) DNPP6052  35P21.Q2 &gt; 2  SECURITY OVERVIEW </a:t>
            </a:r>
          </a:p>
          <a:p>
            <a:pPr marL="0" lvl="0" indent="0" algn="l" rtl="0">
              <a:lnSpc>
                <a:spcPct val="100000"/>
              </a:lnSpc>
              <a:spcBef>
                <a:spcPts val="0"/>
              </a:spcBef>
              <a:spcAft>
                <a:spcPts val="0"/>
              </a:spcAft>
              <a:buSzPts val="1400"/>
              <a:buNone/>
            </a:pPr>
            <a:r>
              <a:rPr lang="en-US"/>
              <a:t>3. SYSTEM NAME Standard Operating Procedures (SOP) DNPP6075  35P21.Q2 &gt; 2  SECURITY OVERVIEW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REFERENCES (AU-6): </a:t>
            </a:r>
          </a:p>
          <a:p>
            <a:pPr marL="0" lvl="0" indent="0" algn="l" rtl="0">
              <a:lnSpc>
                <a:spcPct val="100000"/>
              </a:lnSpc>
              <a:spcBef>
                <a:spcPts val="0"/>
              </a:spcBef>
              <a:spcAft>
                <a:spcPts val="0"/>
              </a:spcAft>
              <a:buSzPts val="1400"/>
              <a:buNone/>
            </a:pPr>
            <a:r>
              <a:rPr lang="en-US"/>
              <a:t>1. SYSTEM NAME ALOU Standard Operating Procedures (SOP) DNPP6052  35P21.Q2 &gt; 5.3.4  Audit Review </a:t>
            </a:r>
          </a:p>
          <a:p>
            <a:pPr marL="0" lvl="0" indent="0" algn="l" rtl="0">
              <a:lnSpc>
                <a:spcPct val="100000"/>
              </a:lnSpc>
              <a:spcBef>
                <a:spcPts val="0"/>
              </a:spcBef>
              <a:spcAft>
                <a:spcPts val="0"/>
              </a:spcAft>
              <a:buSzPts val="1400"/>
              <a:buNone/>
            </a:pPr>
            <a:r>
              <a:rPr lang="en-US"/>
              <a:t>2. SYSTEM NAME Information System Owner (ISO) Standard Operating Procedures (SOP)</a:t>
            </a:r>
          </a:p>
          <a:p>
            <a:pPr marL="0" lvl="0" indent="0" algn="l" rtl="0">
              <a:lnSpc>
                <a:spcPct val="100000"/>
              </a:lnSpc>
              <a:spcBef>
                <a:spcPts val="0"/>
              </a:spcBef>
              <a:spcAft>
                <a:spcPts val="0"/>
              </a:spcAft>
              <a:buSzPts val="1400"/>
              <a:buNone/>
            </a:pPr>
            <a:r>
              <a:rPr lang="en-US"/>
              <a:t>3. SYSTEM NAME Security Audit Guide DNPP6074  35P21.Q2 </a:t>
            </a:r>
          </a:p>
          <a:p>
            <a:pPr marL="0" lvl="0" indent="0" algn="l" rtl="0">
              <a:lnSpc>
                <a:spcPct val="100000"/>
              </a:lnSpc>
              <a:spcBef>
                <a:spcPts val="0"/>
              </a:spcBef>
              <a:spcAft>
                <a:spcPts val="0"/>
              </a:spcAft>
              <a:buSzPts val="1400"/>
              <a:buNone/>
            </a:pPr>
            <a:r>
              <a:rPr lang="en-US"/>
              <a:t>4. SYSTEM NAME Site Assessment Procedures (SAP) Workbook</a:t>
            </a:r>
          </a:p>
          <a:p>
            <a:pPr marL="0" lvl="0" indent="0" algn="l" rtl="0">
              <a:lnSpc>
                <a:spcPct val="100000"/>
              </a:lnSpc>
              <a:spcBef>
                <a:spcPts val="0"/>
              </a:spcBef>
              <a:spcAft>
                <a:spcPts val="0"/>
              </a:spcAft>
              <a:buSzPts val="1400"/>
              <a:buNone/>
            </a:pPr>
            <a:r>
              <a:rPr lang="en-US"/>
              <a:t>5. SYSTEM NAME Standard Operating Procedures (SOP) DNPP6075  35P21.Q2 &gt; 5.3.4  Audit Review </a:t>
            </a:r>
          </a:p>
          <a:p>
            <a:pPr marL="0" lvl="0" indent="0" algn="l" rtl="0">
              <a:lnSpc>
                <a:spcPct val="100000"/>
              </a:lnSpc>
              <a:spcBef>
                <a:spcPts val="0"/>
              </a:spcBef>
              <a:spcAft>
                <a:spcPts val="0"/>
              </a:spcAft>
              <a:buSzPts val="1400"/>
              <a:buNone/>
            </a:pPr>
            <a:endParaRPr lang="en-US"/>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26</a:t>
            </a:fld>
            <a:endParaRPr lang="en-US"/>
          </a:p>
        </p:txBody>
      </p:sp>
    </p:spTree>
    <p:extLst>
      <p:ext uri="{BB962C8B-B14F-4D97-AF65-F5344CB8AC3E}">
        <p14:creationId xmlns:p14="http://schemas.microsoft.com/office/powerpoint/2010/main" val="2612425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2:notes"/>
          <p:cNvSpPr txBox="1">
            <a:spLocks noGrp="1"/>
          </p:cNvSpPr>
          <p:nvPr>
            <p:ph type="body" idx="1"/>
          </p:nvPr>
        </p:nvSpPr>
        <p:spPr>
          <a:xfrm>
            <a:off x="914607" y="4344336"/>
            <a:ext cx="5028600" cy="4113300"/>
          </a:xfrm>
          <a:prstGeom prst="rect">
            <a:avLst/>
          </a:prstGeom>
          <a:noFill/>
          <a:ln>
            <a:noFill/>
          </a:ln>
        </p:spPr>
        <p:txBody>
          <a:bodyPr spcFirstLastPara="1" wrap="square" lIns="90775" tIns="45375" rIns="90775" bIns="453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This is the Back up for the Hygiene areas</a:t>
            </a:r>
          </a:p>
          <a:p>
            <a:endParaRPr lang="en-US" sz="1200" i="1" u="sng"/>
          </a:p>
          <a:p>
            <a:r>
              <a:rPr lang="en-US" sz="1200" i="1" u="sng"/>
              <a:t>EXAMPLE</a:t>
            </a:r>
            <a:endParaRPr lang="en-US" sz="1200" i="1" u="sng">
              <a:cs typeface="Calibri"/>
            </a:endParaRPr>
          </a:p>
          <a:p>
            <a:pPr marL="0" lvl="0" indent="0" algn="l" rtl="0">
              <a:lnSpc>
                <a:spcPct val="100000"/>
              </a:lnSpc>
              <a:spcBef>
                <a:spcPts val="0"/>
              </a:spcBef>
              <a:spcAft>
                <a:spcPts val="0"/>
              </a:spcAft>
              <a:buSzPts val="1400"/>
              <a:buNone/>
            </a:pPr>
            <a:endParaRPr lang="en-US"/>
          </a:p>
          <a:p>
            <a:pPr>
              <a:buSzPts val="1400"/>
            </a:pPr>
            <a:r>
              <a:rPr lang="en-US"/>
              <a:t>REFERENCES (CA-7): </a:t>
            </a:r>
          </a:p>
          <a:p>
            <a:pPr marL="0" lvl="0" indent="0" algn="l" rtl="0">
              <a:lnSpc>
                <a:spcPct val="100000"/>
              </a:lnSpc>
              <a:spcBef>
                <a:spcPts val="0"/>
              </a:spcBef>
              <a:spcAft>
                <a:spcPts val="0"/>
              </a:spcAft>
              <a:buSzPts val="1400"/>
              <a:buNone/>
            </a:pPr>
            <a:r>
              <a:rPr lang="en-US"/>
              <a:t>1. SYSTEM NAME Continuous Monitoring Plan</a:t>
            </a:r>
            <a:endParaRPr lang="en-US">
              <a:cs typeface="Calibri"/>
            </a:endParaRPr>
          </a:p>
          <a:p>
            <a:pPr marL="0" lvl="0" indent="0" algn="l" rtl="0">
              <a:lnSpc>
                <a:spcPct val="100000"/>
              </a:lnSpc>
              <a:spcBef>
                <a:spcPts val="0"/>
              </a:spcBef>
              <a:spcAft>
                <a:spcPts val="0"/>
              </a:spcAft>
              <a:buSzPts val="1400"/>
              <a:buNone/>
            </a:pPr>
            <a:r>
              <a:rPr lang="en-US"/>
              <a:t>2. SYSTEM NAME Information System Owner (ISO) Standard Operating Procedures (SOP)</a:t>
            </a:r>
            <a:endParaRPr lang="en-US">
              <a:cs typeface="Calibri"/>
            </a:endParaRPr>
          </a:p>
          <a:p>
            <a:pPr marL="0" lvl="0" indent="0" algn="l" rtl="0">
              <a:lnSpc>
                <a:spcPct val="100000"/>
              </a:lnSpc>
              <a:spcBef>
                <a:spcPts val="0"/>
              </a:spcBef>
              <a:spcAft>
                <a:spcPts val="0"/>
              </a:spcAft>
              <a:buSzPts val="1400"/>
              <a:buNone/>
            </a:pPr>
            <a:r>
              <a:rPr lang="en-US"/>
              <a:t>3. SYSTEM NAME Site Assessment Procedures (SAP) Workbook</a:t>
            </a:r>
            <a:endParaRPr lang="en-US">
              <a:cs typeface="Calibri"/>
            </a:endParaRPr>
          </a:p>
          <a:p>
            <a:pPr marL="0" lvl="0" indent="0" algn="l" rtl="0">
              <a:lnSpc>
                <a:spcPct val="100000"/>
              </a:lnSpc>
              <a:spcBef>
                <a:spcPts val="0"/>
              </a:spcBef>
              <a:spcAft>
                <a:spcPts val="0"/>
              </a:spcAft>
              <a:buSzPts val="1400"/>
              <a:buNone/>
            </a:pPr>
            <a:endParaRPr lang="en-US"/>
          </a:p>
          <a:p>
            <a:pPr>
              <a:buSzPts val="1400"/>
            </a:pPr>
            <a:r>
              <a:rPr lang="en-US" b="1" i="1"/>
              <a:t>Currently relying on local sites to support with </a:t>
            </a:r>
            <a:r>
              <a:rPr lang="en-US" b="1" i="1" err="1"/>
              <a:t>ConMon</a:t>
            </a:r>
            <a:r>
              <a:rPr lang="en-US" b="1" i="1"/>
              <a:t> activities. </a:t>
            </a:r>
            <a:endParaRPr lang="en-US" b="1" i="1">
              <a:cs typeface="Calibri"/>
            </a:endParaRPr>
          </a:p>
          <a:p>
            <a:pPr>
              <a:buSzPts val="1400"/>
            </a:pPr>
            <a:r>
              <a:rPr lang="en-US"/>
              <a:t>REFERENCES (SI-7): </a:t>
            </a:r>
            <a:endParaRPr lang="en-US">
              <a:cs typeface="Calibri"/>
            </a:endParaRPr>
          </a:p>
          <a:p>
            <a:pPr marL="0" lvl="0" indent="0" algn="l" rtl="0">
              <a:lnSpc>
                <a:spcPct val="100000"/>
              </a:lnSpc>
              <a:spcBef>
                <a:spcPts val="0"/>
              </a:spcBef>
              <a:spcAft>
                <a:spcPts val="0"/>
              </a:spcAft>
              <a:buSzPts val="1400"/>
              <a:buNone/>
            </a:pPr>
            <a:r>
              <a:rPr lang="en-US"/>
              <a:t>1. SYSTEM NAME Information System Owner (ISO) Standard Operating Procedures (SOP)</a:t>
            </a:r>
            <a:endParaRPr lang="en-US">
              <a:cs typeface="Calibri"/>
            </a:endParaRPr>
          </a:p>
          <a:p>
            <a:pPr>
              <a:buSzPts val="1400"/>
            </a:pPr>
            <a:r>
              <a:rPr lang="en-US"/>
              <a:t>2. SYSTEM NAME System Security Administration Guide DNPP6076  35P21.Q2 &gt; 23.2.15  Policy Auditor and System Monitoring </a:t>
            </a:r>
            <a:endParaRPr lang="en-US">
              <a:cs typeface="Calibri"/>
            </a:endParaRP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At this moment, there are no automated tools deployed to perform any validation of all electronically transmitted software and data.</a:t>
            </a:r>
            <a:endParaRPr lang="en-US">
              <a:cs typeface="Calibri"/>
            </a:endParaRPr>
          </a:p>
          <a:p>
            <a:pPr marL="0" lvl="0" indent="0" algn="l" rtl="0">
              <a:lnSpc>
                <a:spcPct val="100000"/>
              </a:lnSpc>
              <a:spcBef>
                <a:spcPts val="0"/>
              </a:spcBef>
              <a:spcAft>
                <a:spcPts val="0"/>
              </a:spcAft>
              <a:buSzPts val="1400"/>
              <a:buNone/>
            </a:pPr>
            <a:endParaRPr/>
          </a:p>
        </p:txBody>
      </p:sp>
      <p:sp>
        <p:nvSpPr>
          <p:cNvPr id="90" name="Google Shape;90;p2:notes"/>
          <p:cNvSpPr txBox="1">
            <a:spLocks noGrp="1"/>
          </p:cNvSpPr>
          <p:nvPr>
            <p:ph type="sldNum" idx="12"/>
          </p:nvPr>
        </p:nvSpPr>
        <p:spPr>
          <a:xfrm>
            <a:off x="3886304" y="8687113"/>
            <a:ext cx="2971800" cy="456900"/>
          </a:xfrm>
          <a:prstGeom prst="rect">
            <a:avLst/>
          </a:prstGeom>
          <a:noFill/>
          <a:ln>
            <a:noFill/>
          </a:ln>
        </p:spPr>
        <p:txBody>
          <a:bodyPr spcFirstLastPara="1" wrap="square" lIns="90775" tIns="45375" rIns="90775" bIns="45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3119941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2:notes"/>
          <p:cNvSpPr txBox="1">
            <a:spLocks noGrp="1"/>
          </p:cNvSpPr>
          <p:nvPr>
            <p:ph type="body" idx="1"/>
          </p:nvPr>
        </p:nvSpPr>
        <p:spPr>
          <a:xfrm>
            <a:off x="914607" y="4344336"/>
            <a:ext cx="5028600" cy="4113300"/>
          </a:xfrm>
          <a:prstGeom prst="rect">
            <a:avLst/>
          </a:prstGeom>
          <a:noFill/>
          <a:ln>
            <a:noFill/>
          </a:ln>
        </p:spPr>
        <p:txBody>
          <a:bodyPr spcFirstLastPara="1" wrap="square" lIns="90775" tIns="45375" rIns="90775" bIns="453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This is the Back up for the Hygiene areas</a:t>
            </a:r>
          </a:p>
          <a:p>
            <a:endParaRPr lang="en-US" sz="1200" i="1" u="sng"/>
          </a:p>
          <a:p>
            <a:r>
              <a:rPr lang="en-US" sz="1200" i="1" u="sng"/>
              <a:t>EXAMPLE</a:t>
            </a:r>
          </a:p>
          <a:p>
            <a:endParaRPr lang="en-US" sz="1200"/>
          </a:p>
          <a:p>
            <a:r>
              <a:rPr lang="en-US" sz="1200"/>
              <a:t>REFERENCES (CA-3): </a:t>
            </a:r>
          </a:p>
          <a:p>
            <a:r>
              <a:rPr lang="en-US" sz="1200"/>
              <a:t>1. SYSTEM NAME Information System Owner (ISO) Standard Operating Procedures (SOP)</a:t>
            </a:r>
          </a:p>
          <a:p>
            <a:r>
              <a:rPr lang="en-US" sz="1200"/>
              <a:t>2. SYSTEM NAME Site Assessment Procedures (SAP) Workbook</a:t>
            </a:r>
          </a:p>
          <a:p>
            <a:endParaRPr lang="en-US" sz="1200"/>
          </a:p>
          <a:p>
            <a:r>
              <a:rPr lang="en-US" sz="1200"/>
              <a:t>REFERENCES (MP-7): </a:t>
            </a:r>
          </a:p>
          <a:p>
            <a:r>
              <a:rPr lang="en-US" sz="1200"/>
              <a:t>1. SYSTEM NAME Information System Owner (ISO) Standard Operating Procedures (SOP)</a:t>
            </a:r>
          </a:p>
          <a:p>
            <a:r>
              <a:rPr lang="en-US" sz="1200"/>
              <a:t>2. SYSTEM NAME Site Assessment Procedures (SAP) Workbook"</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a:t>AC-4 – Partial due to STIG findings</a:t>
            </a:r>
            <a:endParaRPr b="1"/>
          </a:p>
        </p:txBody>
      </p:sp>
      <p:sp>
        <p:nvSpPr>
          <p:cNvPr id="90" name="Google Shape;90;p2:notes"/>
          <p:cNvSpPr txBox="1">
            <a:spLocks noGrp="1"/>
          </p:cNvSpPr>
          <p:nvPr>
            <p:ph type="sldNum" idx="12"/>
          </p:nvPr>
        </p:nvSpPr>
        <p:spPr>
          <a:xfrm>
            <a:off x="3886304" y="8687113"/>
            <a:ext cx="2971800" cy="456900"/>
          </a:xfrm>
          <a:prstGeom prst="rect">
            <a:avLst/>
          </a:prstGeom>
          <a:noFill/>
          <a:ln>
            <a:noFill/>
          </a:ln>
        </p:spPr>
        <p:txBody>
          <a:bodyPr spcFirstLastPara="1" wrap="square" lIns="90775" tIns="45375" rIns="90775" bIns="45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73823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Larger than just pen test view. More overall testing view.</a:t>
            </a:r>
          </a:p>
        </p:txBody>
      </p:sp>
      <p:sp>
        <p:nvSpPr>
          <p:cNvPr id="4" name="Slide Number Placeholder 3"/>
          <p:cNvSpPr>
            <a:spLocks noGrp="1"/>
          </p:cNvSpPr>
          <p:nvPr>
            <p:ph type="sldNum" sz="quarter" idx="5"/>
          </p:nvPr>
        </p:nvSpPr>
        <p:spPr/>
        <p:txBody>
          <a:bodyPr/>
          <a:lstStyle/>
          <a:p>
            <a:fld id="{BAD87E54-2C4E-45BB-A144-ED56195DCD1D}" type="slidenum">
              <a:rPr lang="en-US" smtClean="0"/>
              <a:pPr/>
              <a:t>29</a:t>
            </a:fld>
            <a:endParaRPr lang="en-US"/>
          </a:p>
        </p:txBody>
      </p:sp>
    </p:spTree>
    <p:extLst>
      <p:ext uri="{BB962C8B-B14F-4D97-AF65-F5344CB8AC3E}">
        <p14:creationId xmlns:p14="http://schemas.microsoft.com/office/powerpoint/2010/main" val="2128709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702310" y="4480007"/>
            <a:ext cx="5618480" cy="3665457"/>
          </a:xfrm>
          <a:prstGeom prst="rect">
            <a:avLst/>
          </a:prstGeom>
        </p:spPr>
        <p:txBody>
          <a:bodyPr spcFirstLastPara="1" wrap="square" lIns="91425" tIns="45700" rIns="91425" bIns="45700" anchor="t" anchorCtr="0">
            <a:noAutofit/>
          </a:bodyPr>
          <a:lstStyle/>
          <a:p>
            <a:pPr algn="l"/>
            <a:r>
              <a:rPr lang="en-US" b="0" i="0" u="none" cap="none" spc="0">
                <a:ln w="0"/>
                <a:solidFill>
                  <a:srgbClr val="C00000"/>
                </a:solidFill>
                <a:effectLst/>
              </a:rPr>
              <a:t>This chart and the next chart will show what pen tests or other tests are planned and when. There is a holistic site picture.</a:t>
            </a:r>
          </a:p>
          <a:p>
            <a:pPr algn="l"/>
            <a:r>
              <a:rPr lang="en-US" i="0" u="none">
                <a:ln w="0"/>
                <a:solidFill>
                  <a:srgbClr val="C00000"/>
                </a:solidFill>
                <a:effectLst/>
              </a:rPr>
              <a:t>Could also be augmented by a traditional schedule view</a:t>
            </a:r>
          </a:p>
          <a:p>
            <a:pPr algn="l"/>
            <a:endParaRPr lang="en-US"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Provide stakeholder agreed upon Testing Schedule in support of this specific effort</a:t>
            </a:r>
            <a:endParaRPr lang="en-US" sz="1200" b="0" i="1" u="sng" cap="none" spc="0">
              <a:ln w="0"/>
              <a:solidFill>
                <a:srgbClr val="C00000"/>
              </a:solidFill>
              <a:effectLst>
                <a:outerShdw blurRad="38100" dist="19050" dir="2700000" algn="tl" rotWithShape="0">
                  <a:schemeClr val="dk1">
                    <a:alpha val="40000"/>
                  </a:schemeClr>
                </a:outerShdw>
              </a:effectLst>
            </a:endParaRPr>
          </a:p>
          <a:p>
            <a:pPr algn="l"/>
            <a:endParaRPr lang="en-US" sz="1200"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If testing has been completed, provide results via appropriate channels.&gt;</a:t>
            </a:r>
            <a:endParaRPr lang="en-US" b="0" i="1" u="sng" cap="none" spc="0">
              <a:ln w="0"/>
              <a:solidFill>
                <a:srgbClr val="C00000"/>
              </a:solidFill>
              <a:effectLst>
                <a:outerShdw blurRad="38100" dist="19050" dir="2700000" algn="tl" rotWithShape="0">
                  <a:schemeClr val="dk1">
                    <a:alpha val="40000"/>
                  </a:schemeClr>
                </a:outerShdw>
              </a:effectLs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r>
              <a:rPr lang="en-US" sz="1200">
                <a:latin typeface="+mn-lt"/>
              </a:rPr>
              <a:t>Please see NIST SP 800-115, Technical Guide to Information Security Testing and Assessment</a:t>
            </a:r>
          </a:p>
          <a:p>
            <a:pPr marL="0" lvl="0" indent="0" algn="l" rtl="0">
              <a:lnSpc>
                <a:spcPct val="70000"/>
              </a:lnSpc>
              <a:spcBef>
                <a:spcPts val="333"/>
              </a:spcBef>
              <a:spcAft>
                <a:spcPts val="0"/>
              </a:spcAft>
              <a:buSzPts val="1400"/>
              <a:buNone/>
            </a:pPr>
            <a:endParaRPr lang="en-US" sz="1200">
              <a:latin typeface="+mn-lt"/>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A penetration test, aka known as a “Pen test” or “Ethical Hacking”, is an authorized simulated cyberattack on an Information System, performed to evaluate the security state of the system.  </a:t>
            </a:r>
            <a:endParaRPr lang="en-US" sz="1200">
              <a:latin typeface="+mn-lt"/>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800">
                <a:solidFill>
                  <a:srgbClr val="000000"/>
                </a:solidFill>
                <a:effectLst/>
                <a:latin typeface="Times New Roman" panose="02020603050405020304" pitchFamily="18" charset="0"/>
                <a:ea typeface="Times New Roman" panose="02020603050405020304" pitchFamily="18" charset="0"/>
              </a:rPr>
              <a:t>Pen testing is an augmentation to the overall risk assessment and continuous monitoring.  Not stand-alone or separate but augmented.</a:t>
            </a: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Coordinate and schedule with your contracted Pen testing team to ensure that you are getting your Information System Pen testing accomplished and the findings of the Pen test are published to the organization that are submitted up as part of the Authorizing Officials required Body of Evidence.</a:t>
            </a:r>
            <a:endParaRPr lang="en-US" sz="1200">
              <a:latin typeface="+mn-lt"/>
              <a:ea typeface="Calibri"/>
              <a:cs typeface="Calibri"/>
              <a:sym typeface="Calibri"/>
            </a:endParaRPr>
          </a:p>
          <a:p>
            <a:pPr marL="0" lvl="0" indent="0" algn="l" rtl="0">
              <a:lnSpc>
                <a:spcPct val="70000"/>
              </a:lnSpc>
              <a:spcBef>
                <a:spcPts val="11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r>
              <a:rPr lang="en-US" sz="1200" b="0" i="0">
                <a:solidFill>
                  <a:srgbClr val="FFFFFF"/>
                </a:solidFill>
                <a:latin typeface="+mn-lt"/>
                <a:ea typeface="Quattrocento Sans"/>
                <a:cs typeface="Quattrocento Sans"/>
                <a:sym typeface="Quattrocento Sans"/>
              </a:rPr>
              <a:t>Penetration testing usually relies on performing both network port/service identification and vulnerability scanning to identify hosts and services that may be targets for future penetration. Also, multiple technical ways exist to meet an assessment requirement, such as determining whether patches have been applied properly.</a:t>
            </a:r>
          </a:p>
          <a:p>
            <a:pPr marL="0" lvl="0" indent="0" algn="l" rtl="0">
              <a:lnSpc>
                <a:spcPct val="70000"/>
              </a:lnSpc>
              <a:spcBef>
                <a:spcPts val="1133"/>
              </a:spcBef>
              <a:spcAft>
                <a:spcPts val="0"/>
              </a:spcAft>
              <a:buSzPts val="1400"/>
              <a:buNone/>
            </a:pPr>
            <a:endParaRPr lang="en-US" sz="943"/>
          </a:p>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OPTIONAL</a:t>
            </a:r>
          </a:p>
          <a:p>
            <a:endParaRPr lang="en-US"/>
          </a:p>
          <a:p>
            <a:r>
              <a:rPr lang="en-US"/>
              <a:t>Please add the date and the slide number and title that have changed since the last tag up.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a:p>
        </p:txBody>
      </p:sp>
    </p:spTree>
    <p:extLst>
      <p:ext uri="{BB962C8B-B14F-4D97-AF65-F5344CB8AC3E}">
        <p14:creationId xmlns:p14="http://schemas.microsoft.com/office/powerpoint/2010/main" val="803219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a:ln w="0"/>
                <a:solidFill>
                  <a:srgbClr val="C00000"/>
                </a:solidFill>
                <a:effectLst/>
              </a:rPr>
              <a:t>For any tests that were conducted in the period of the briefing, a report would be provided.</a:t>
            </a:r>
            <a:endParaRPr lang="en-US" b="0" i="0" u="none" cap="none" spc="0">
              <a:ln w="0"/>
              <a:solidFill>
                <a:srgbClr val="C00000"/>
              </a:solidFill>
              <a:effectLst/>
            </a:endParaRPr>
          </a:p>
          <a:p>
            <a:endParaRPr lang="en-US"/>
          </a:p>
          <a:p>
            <a:r>
              <a:rPr lang="en-US"/>
              <a:t>NOTE: example from F-35 – results of any pen tests would go here.</a:t>
            </a:r>
          </a:p>
        </p:txBody>
      </p:sp>
      <p:sp>
        <p:nvSpPr>
          <p:cNvPr id="4" name="Slide Number Placeholder 3"/>
          <p:cNvSpPr>
            <a:spLocks noGrp="1"/>
          </p:cNvSpPr>
          <p:nvPr>
            <p:ph type="sldNum" sz="quarter" idx="5"/>
          </p:nvPr>
        </p:nvSpPr>
        <p:spPr/>
        <p:txBody>
          <a:bodyPr/>
          <a:lstStyle/>
          <a:p>
            <a:fld id="{BAD87E54-2C4E-45BB-A144-ED56195DCD1D}" type="slidenum">
              <a:rPr lang="en-US" smtClean="0"/>
              <a:pPr/>
              <a:t>31</a:t>
            </a:fld>
            <a:endParaRPr lang="en-US"/>
          </a:p>
        </p:txBody>
      </p:sp>
    </p:spTree>
    <p:extLst>
      <p:ext uri="{BB962C8B-B14F-4D97-AF65-F5344CB8AC3E}">
        <p14:creationId xmlns:p14="http://schemas.microsoft.com/office/powerpoint/2010/main" val="409495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a:ln w="0"/>
                <a:solidFill>
                  <a:srgbClr val="C00000"/>
                </a:solidFill>
                <a:effectLst/>
              </a:rPr>
              <a:t>What are the big challenges the program must deal with coming up? Things that might take help?</a:t>
            </a:r>
            <a:endParaRPr lang="en-US" b="0" i="0" u="none" cap="none" spc="0">
              <a:ln w="0"/>
              <a:solidFill>
                <a:srgbClr val="C00000"/>
              </a:solidFill>
              <a:effectLst/>
            </a:endParaRPr>
          </a:p>
          <a:p>
            <a:endParaRPr lang="en-US" i="1" u="sng"/>
          </a:p>
        </p:txBody>
      </p:sp>
      <p:sp>
        <p:nvSpPr>
          <p:cNvPr id="4" name="Slide Number Placeholder 3"/>
          <p:cNvSpPr>
            <a:spLocks noGrp="1"/>
          </p:cNvSpPr>
          <p:nvPr>
            <p:ph type="sldNum" sz="quarter" idx="5"/>
          </p:nvPr>
        </p:nvSpPr>
        <p:spPr/>
        <p:txBody>
          <a:bodyPr/>
          <a:lstStyle/>
          <a:p>
            <a:fld id="{BAD87E54-2C4E-45BB-A144-ED56195DCD1D}" type="slidenum">
              <a:rPr lang="en-US" smtClean="0"/>
              <a:pPr/>
              <a:t>32</a:t>
            </a:fld>
            <a:endParaRPr lang="en-US"/>
          </a:p>
        </p:txBody>
      </p:sp>
    </p:spTree>
    <p:extLst>
      <p:ext uri="{BB962C8B-B14F-4D97-AF65-F5344CB8AC3E}">
        <p14:creationId xmlns:p14="http://schemas.microsoft.com/office/powerpoint/2010/main" val="2847585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5: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0000"/>
              </a:lnSpc>
              <a:spcBef>
                <a:spcPts val="0"/>
              </a:spcBef>
              <a:spcAft>
                <a:spcPts val="0"/>
              </a:spcAft>
              <a:buClr>
                <a:schemeClr val="dk1"/>
              </a:buClr>
              <a:buSzPts val="300"/>
              <a:buFont typeface="Times New Roman"/>
              <a:buNone/>
              <a:tabLst/>
              <a:defRPr/>
            </a:pPr>
            <a:r>
              <a:rPr lang="en-US" sz="1200" b="1">
                <a:latin typeface="+mn-lt"/>
              </a:rPr>
              <a:t>Reference Only, replace with your programs Risk Scale Summary diagram.</a:t>
            </a:r>
          </a:p>
          <a:p>
            <a:pPr marL="0" marR="0" lvl="0" indent="0" algn="l" rtl="0">
              <a:lnSpc>
                <a:spcPct val="80000"/>
              </a:lnSpc>
              <a:spcBef>
                <a:spcPts val="0"/>
              </a:spcBef>
              <a:spcAft>
                <a:spcPts val="0"/>
              </a:spcAft>
              <a:buClr>
                <a:schemeClr val="dk1"/>
              </a:buClr>
              <a:buSzPts val="300"/>
              <a:buFont typeface="Times New Roman"/>
              <a:buNone/>
            </a:pPr>
            <a:endParaRPr lang="en-US" sz="1200">
              <a:latin typeface="+mn-lt"/>
            </a:endParaRPr>
          </a:p>
          <a:p>
            <a:pPr marL="0" marR="0" lvl="0" indent="0" algn="l" rtl="0">
              <a:lnSpc>
                <a:spcPct val="80000"/>
              </a:lnSpc>
              <a:spcBef>
                <a:spcPts val="0"/>
              </a:spcBef>
              <a:spcAft>
                <a:spcPts val="0"/>
              </a:spcAft>
              <a:buClr>
                <a:schemeClr val="dk1"/>
              </a:buClr>
              <a:buSzPts val="300"/>
              <a:buFont typeface="Times New Roman"/>
              <a:buNone/>
            </a:pPr>
            <a:r>
              <a:rPr lang="en-US" sz="1200">
                <a:latin typeface="+mn-lt"/>
              </a:rPr>
              <a:t>This table is from the DoD Risk Assessment Guide based on NIST SP 800-30, but reference NIST SP 800-39, Managing Information Security Risk to determine Level of Impact..</a:t>
            </a:r>
            <a:endParaRPr sz="1200">
              <a:latin typeface="+mn-lt"/>
            </a:endParaRPr>
          </a:p>
          <a:p>
            <a:pPr marL="0" lvl="0" indent="0" algn="l" rtl="0">
              <a:lnSpc>
                <a:spcPct val="80000"/>
              </a:lnSpc>
              <a:spcBef>
                <a:spcPts val="90"/>
              </a:spcBef>
              <a:spcAft>
                <a:spcPts val="0"/>
              </a:spcAft>
              <a:buSzPts val="1400"/>
              <a:buNone/>
            </a:pPr>
            <a:endParaRPr sz="1200">
              <a:latin typeface="+mn-lt"/>
            </a:endParaRPr>
          </a:p>
          <a:p>
            <a:pPr marL="0" lvl="0" indent="0" algn="l" rtl="0">
              <a:lnSpc>
                <a:spcPct val="80000"/>
              </a:lnSpc>
              <a:spcBef>
                <a:spcPts val="360"/>
              </a:spcBef>
              <a:spcAft>
                <a:spcPts val="0"/>
              </a:spcAft>
              <a:buClr>
                <a:schemeClr val="dk1"/>
              </a:buClr>
              <a:buSzPts val="300"/>
              <a:buFont typeface="Times New Roman"/>
              <a:buNone/>
            </a:pPr>
            <a:r>
              <a:rPr lang="en-US" sz="1200" b="0" i="0">
                <a:solidFill>
                  <a:srgbClr val="FFFFFF"/>
                </a:solidFill>
                <a:latin typeface="+mn-lt"/>
                <a:ea typeface="Quattrocento Sans"/>
                <a:cs typeface="Quattrocento Sans"/>
                <a:sym typeface="Quattrocento Sans"/>
              </a:rPr>
              <a:t>COMMUNICATE RISK ASSESSMENT RESULTS - TASK 3-1: Communicate risk assessment results to organizational decision makers to support risk responses.</a:t>
            </a:r>
            <a:endParaRPr sz="1200">
              <a:latin typeface="+mn-lt"/>
            </a:endParaRPr>
          </a:p>
        </p:txBody>
      </p:sp>
      <p:sp>
        <p:nvSpPr>
          <p:cNvPr id="212" name="Google Shape;212;p15: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defTabSz="914400" rtl="0" eaLnBrk="1" fontAlgn="auto" latinLnBrk="0" hangingPunct="1">
              <a:lnSpc>
                <a:spcPct val="50000"/>
              </a:lnSpc>
              <a:spcBef>
                <a:spcPts val="0"/>
              </a:spcBef>
              <a:spcAft>
                <a:spcPts val="0"/>
              </a:spcAft>
              <a:buClr>
                <a:schemeClr val="dk1"/>
              </a:buClr>
              <a:buSzPts val="320"/>
              <a:buFont typeface="Times New Roman"/>
              <a:buNone/>
              <a:tabLst/>
              <a:defRPr/>
            </a:pPr>
            <a:r>
              <a:rPr lang="en-US" sz="1200" b="1">
                <a:latin typeface="+mn-lt"/>
              </a:rPr>
              <a:t>Reference Only, replace with your programs Risk Analysis Report.</a:t>
            </a:r>
          </a:p>
          <a:p>
            <a:pPr marL="0" marR="0" lvl="0" indent="0" algn="l" rtl="0">
              <a:lnSpc>
                <a:spcPct val="50000"/>
              </a:lnSpc>
              <a:spcBef>
                <a:spcPts val="0"/>
              </a:spcBef>
              <a:spcAft>
                <a:spcPts val="0"/>
              </a:spcAft>
              <a:buClr>
                <a:schemeClr val="dk1"/>
              </a:buClr>
              <a:buSzPts val="320"/>
              <a:buFont typeface="Times New Roman"/>
              <a:buNone/>
            </a:pPr>
            <a:endParaRPr lang="en-US"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Reference NIST SP 800-30 Rev1</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The process of identifying, estimating, and prioritizing risks to organizational operations (including mission, functions, image, reputation), organizational assets, individuals, other organizations, and the Nation, resulting from the operation of an information system.  Part of risk management, incorporates threat and vulnerability analyses, and considers mitigations provided by security risks planned or in place.  Synonymous with risk analysis.</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320"/>
          </a:p>
          <a:p>
            <a:pPr marL="0" marR="0" lvl="0" indent="0" algn="l" rtl="0">
              <a:lnSpc>
                <a:spcPct val="50000"/>
              </a:lnSpc>
              <a:spcBef>
                <a:spcPts val="0"/>
              </a:spcBef>
              <a:spcAft>
                <a:spcPts val="0"/>
              </a:spcAft>
              <a:buClr>
                <a:schemeClr val="dk1"/>
              </a:buClr>
              <a:buSzPts val="320"/>
              <a:buFont typeface="Times New Roman"/>
              <a:buNone/>
            </a:pPr>
            <a:endParaRPr sz="320"/>
          </a:p>
          <a:p>
            <a:pPr marL="0" lvl="0" indent="0" algn="l" rtl="0">
              <a:lnSpc>
                <a:spcPct val="70000"/>
              </a:lnSpc>
              <a:spcBef>
                <a:spcPts val="144"/>
              </a:spcBef>
              <a:spcAft>
                <a:spcPts val="0"/>
              </a:spcAft>
              <a:buSzPts val="1400"/>
              <a:buNone/>
            </a:pPr>
            <a:endParaRPr sz="480"/>
          </a:p>
        </p:txBody>
      </p:sp>
      <p:sp>
        <p:nvSpPr>
          <p:cNvPr id="227" name="Google Shape;227;p1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
        <p:nvSpPr>
          <p:cNvPr id="228" name="Google Shape;228;p16: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29" name="Google Shape;229;p16: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i="0" u="none">
                <a:latin typeface="+mn-lt"/>
              </a:rPr>
              <a:t>Re-used from the determination briefing and updated based on the previous risk chart.</a:t>
            </a:r>
            <a:br>
              <a:rPr lang="en-US" i="0" u="none">
                <a:latin typeface="+mn-lt"/>
              </a:rPr>
            </a:br>
            <a:endParaRPr lang="en-US">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mn-lt"/>
              </a:rPr>
              <a:t>Now that risks have been identified, please explain how to mitigate each of the findings.</a:t>
            </a:r>
            <a:endParaRPr>
              <a:latin typeface="+mn-lt"/>
            </a:endParaRPr>
          </a:p>
          <a:p>
            <a:pPr marL="171450" lvl="0" indent="-171450" algn="l" rtl="0">
              <a:lnSpc>
                <a:spcPct val="100000"/>
              </a:lnSpc>
              <a:spcBef>
                <a:spcPts val="360"/>
              </a:spcBef>
              <a:spcAft>
                <a:spcPts val="0"/>
              </a:spcAft>
              <a:buSzPts val="1400"/>
              <a:buFont typeface="Arial" panose="020B0604020202020204" pitchFamily="34" charset="0"/>
              <a:buChar char="•"/>
            </a:pPr>
            <a:endParaRPr>
              <a:latin typeface="+mn-lt"/>
            </a:endParaRPr>
          </a:p>
          <a:p>
            <a:pPr marL="171450" lvl="0" indent="-171450" algn="l" rtl="0">
              <a:lnSpc>
                <a:spcPct val="100000"/>
              </a:lnSpc>
              <a:spcBef>
                <a:spcPts val="360"/>
              </a:spcBef>
              <a:spcAft>
                <a:spcPts val="0"/>
              </a:spcAft>
              <a:buSzPts val="1400"/>
              <a:buFont typeface="Arial" panose="020B0604020202020204" pitchFamily="34" charset="0"/>
              <a:buChar char="•"/>
            </a:pPr>
            <a:r>
              <a:rPr lang="en-US">
                <a:latin typeface="+mn-lt"/>
              </a:rPr>
              <a:t>Refer to NIST SP 800-39, Managing Information Security Risk</a:t>
            </a:r>
          </a:p>
          <a:p>
            <a:pPr marL="171450" lvl="0" indent="-171450" algn="l" rtl="0">
              <a:lnSpc>
                <a:spcPct val="100000"/>
              </a:lnSpc>
              <a:spcBef>
                <a:spcPts val="360"/>
              </a:spcBef>
              <a:spcAft>
                <a:spcPts val="0"/>
              </a:spcAft>
              <a:buSzPts val="1400"/>
              <a:buFont typeface="Arial" panose="020B0604020202020204" pitchFamily="34" charset="0"/>
              <a:buChar char="•"/>
            </a:pPr>
            <a:endParaRPr lang="en-US">
              <a:latin typeface="+mn-lt"/>
            </a:endParaRPr>
          </a:p>
          <a:p>
            <a:pPr marL="171450" lvl="0" indent="-171450" algn="l" rtl="0">
              <a:lnSpc>
                <a:spcPct val="100000"/>
              </a:lnSpc>
              <a:spcBef>
                <a:spcPts val="360"/>
              </a:spcBef>
              <a:spcAft>
                <a:spcPts val="0"/>
              </a:spcAft>
              <a:buSzPts val="1400"/>
              <a:buFont typeface="Arial" panose="020B0604020202020204" pitchFamily="34" charset="0"/>
              <a:buChar char="•"/>
            </a:pPr>
            <a:r>
              <a:rPr lang="en-US">
                <a:latin typeface="+mn-lt"/>
              </a:rPr>
              <a:t>(i.e. Scan Results, Penetration Test Findings, PPSM)</a:t>
            </a:r>
            <a:endParaRPr/>
          </a:p>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is the summary template chart. </a:t>
            </a:r>
            <a:br>
              <a:rPr lang="en-US" b="0" i="0" u="none" cap="none" spc="0">
                <a:ln w="0"/>
                <a:solidFill>
                  <a:srgbClr val="C00000"/>
                </a:solidFill>
                <a:effectLst/>
              </a:rPr>
            </a:br>
            <a:endParaRPr lang="en-US" b="0" i="0" u="none" cap="none" spc="0">
              <a:ln w="0"/>
              <a:solidFill>
                <a:srgbClr val="C00000"/>
              </a:solidFill>
              <a:effectLst/>
            </a:endParaRPr>
          </a:p>
          <a:p>
            <a:pPr marL="171450" indent="-171450" algn="l">
              <a:buFont typeface="Arial" panose="020B0604020202020204" pitchFamily="34" charset="0"/>
              <a:buChar char="•"/>
            </a:pPr>
            <a:r>
              <a:rPr lang="en-US" i="0" u="none">
                <a:ln w="0"/>
                <a:solidFill>
                  <a:srgbClr val="C00000"/>
                </a:solidFill>
                <a:effectLst/>
              </a:rPr>
              <a:t>The intent is a program would add its own summary here.</a:t>
            </a:r>
            <a:endParaRPr lang="en-US" b="0" i="0" u="none" cap="none" spc="0">
              <a:ln w="0"/>
              <a:solidFill>
                <a:srgbClr val="C00000"/>
              </a:solidFill>
              <a:effectLst/>
            </a:endParaRPr>
          </a:p>
          <a:p>
            <a:pPr marL="171450" indent="-171450" algn="l">
              <a:buFont typeface="Arial" panose="020B0604020202020204" pitchFamily="34" charset="0"/>
              <a:buChar char="•"/>
            </a:pPr>
            <a:endParaRPr lang="en-US"/>
          </a:p>
          <a:p>
            <a:pPr marL="171450" indent="-171450" algn="l">
              <a:buFont typeface="Arial" panose="020B0604020202020204" pitchFamily="34" charset="0"/>
              <a:buChar char="•"/>
            </a:pPr>
            <a:r>
              <a:rPr lang="en-US"/>
              <a:t>NOTE: this is not the AO summary template chart – need programs to add their own summary.</a:t>
            </a:r>
          </a:p>
        </p:txBody>
      </p:sp>
      <p:sp>
        <p:nvSpPr>
          <p:cNvPr id="4" name="Slide Number Placeholder 3"/>
          <p:cNvSpPr>
            <a:spLocks noGrp="1"/>
          </p:cNvSpPr>
          <p:nvPr>
            <p:ph type="sldNum" sz="quarter" idx="5"/>
          </p:nvPr>
        </p:nvSpPr>
        <p:spPr/>
        <p:txBody>
          <a:bodyPr/>
          <a:lstStyle/>
          <a:p>
            <a:fld id="{BAD87E54-2C4E-45BB-A144-ED56195DCD1D}" type="slidenum">
              <a:rPr lang="en-US" smtClean="0"/>
              <a:pPr/>
              <a:t>36</a:t>
            </a:fld>
            <a:endParaRPr lang="en-US"/>
          </a:p>
        </p:txBody>
      </p:sp>
    </p:spTree>
    <p:extLst>
      <p:ext uri="{BB962C8B-B14F-4D97-AF65-F5344CB8AC3E}">
        <p14:creationId xmlns:p14="http://schemas.microsoft.com/office/powerpoint/2010/main" val="1393331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u="sng" cap="none" spc="0">
                <a:ln w="0"/>
                <a:solidFill>
                  <a:srgbClr val="C00000"/>
                </a:solidFill>
                <a:effectLst>
                  <a:outerShdw blurRad="38100" dist="19050" dir="2700000" algn="tl" rotWithShape="0">
                    <a:schemeClr val="dk1">
                      <a:alpha val="40000"/>
                    </a:schemeClr>
                  </a:outerShdw>
                </a:effectLst>
              </a:rPr>
              <a:t>MISC data / info </a:t>
            </a:r>
          </a:p>
          <a:p>
            <a:endParaRPr lang="en-US" i="1" u="sng"/>
          </a:p>
        </p:txBody>
      </p:sp>
      <p:sp>
        <p:nvSpPr>
          <p:cNvPr id="4" name="Slide Number Placeholder 3"/>
          <p:cNvSpPr>
            <a:spLocks noGrp="1"/>
          </p:cNvSpPr>
          <p:nvPr>
            <p:ph type="sldNum" sz="quarter" idx="5"/>
          </p:nvPr>
        </p:nvSpPr>
        <p:spPr/>
        <p:txBody>
          <a:bodyPr/>
          <a:lstStyle/>
          <a:p>
            <a:fld id="{F6233D85-C845-4111-9379-DD80C728AE4D}" type="slidenum">
              <a:rPr lang="en-US" smtClean="0"/>
              <a:t>38</a:t>
            </a:fld>
            <a:endParaRPr lang="en-US"/>
          </a:p>
        </p:txBody>
      </p:sp>
    </p:spTree>
    <p:extLst>
      <p:ext uri="{BB962C8B-B14F-4D97-AF65-F5344CB8AC3E}">
        <p14:creationId xmlns:p14="http://schemas.microsoft.com/office/powerpoint/2010/main" val="3384382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0"/>
              </a:spcBef>
              <a:spcAft>
                <a:spcPts val="0"/>
              </a:spcAft>
              <a:buSzPts val="1400"/>
              <a:buNone/>
            </a:pPr>
            <a:r>
              <a:rPr lang="en-US" sz="1200">
                <a:solidFill>
                  <a:srgbClr val="FF0000"/>
                </a:solidFill>
                <a:latin typeface="+mn-lt"/>
              </a:rPr>
              <a:t>If you are providing your own services, please explain what services are being conducted and please include what DoD support has been approved or needed.</a:t>
            </a:r>
            <a:endParaRPr sz="1200">
              <a:latin typeface="+mn-lt"/>
            </a:endParaRPr>
          </a:p>
          <a:p>
            <a:pPr marL="0" lvl="0" indent="0" algn="l" rtl="0">
              <a:lnSpc>
                <a:spcPct val="80000"/>
              </a:lnSpc>
              <a:spcBef>
                <a:spcPts val="408"/>
              </a:spcBef>
              <a:spcAft>
                <a:spcPts val="0"/>
              </a:spcAft>
              <a:buSzPts val="1400"/>
              <a:buNone/>
            </a:pPr>
            <a:endParaRPr sz="1200">
              <a:solidFill>
                <a:srgbClr val="FF0000"/>
              </a:solidFill>
              <a:latin typeface="+mn-lt"/>
            </a:endParaRPr>
          </a:p>
          <a:p>
            <a:pPr marL="0" marR="0" lvl="0" indent="0" algn="l" rtl="0">
              <a:lnSpc>
                <a:spcPct val="87000"/>
              </a:lnSpc>
              <a:spcBef>
                <a:spcPts val="0"/>
              </a:spcBef>
              <a:spcAft>
                <a:spcPts val="0"/>
              </a:spcAft>
              <a:buSzPts val="1400"/>
              <a:buNone/>
            </a:pPr>
            <a:r>
              <a:rPr lang="en-US" sz="1200">
                <a:latin typeface="+mn-lt"/>
                <a:ea typeface="Times New Roman"/>
                <a:cs typeface="Times New Roman"/>
                <a:sym typeface="Times New Roman"/>
              </a:rPr>
              <a:t>Per DoD Mandate 17-0019, DoDI 8530.01 you need a Cybersecurity Service Provider (CSSP), or your organization needs to be able to support similar services that meet the DoD requirements.  CSSP are required for both on premises and cloud Information Systems.  Establish Cyber Defense (CD) services through one of the 23 DoD certified Cyber Security Service Providers (CSSP) for Mission Cyber Defense (MCD)</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408"/>
              </a:spcBef>
              <a:spcAft>
                <a:spcPts val="0"/>
              </a:spcAft>
              <a:buSzPts val="1400"/>
              <a:buNone/>
            </a:pPr>
            <a:endParaRPr sz="1360">
              <a:solidFill>
                <a:srgbClr val="FF0000"/>
              </a:solidFill>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3530382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cap="none" spc="0">
                <a:ln w="0"/>
                <a:solidFill>
                  <a:srgbClr val="C00000"/>
                </a:solidFill>
                <a:effectLst/>
              </a:rPr>
              <a:t>Having a summary of the encryption used in the system is becoming more important.  </a:t>
            </a:r>
            <a:r>
              <a:rPr lang="en-US" i="0" u="none" strike="noStrike">
                <a:ln w="0"/>
                <a:solidFill>
                  <a:srgbClr val="C00000"/>
                </a:solidFill>
                <a:effectLst/>
              </a:rPr>
              <a:t>Also a summary of CDS and status.</a:t>
            </a:r>
            <a:endParaRPr lang="en-US" b="0" i="0" u="none" strike="noStrike" cap="none" spc="0">
              <a:ln w="0"/>
              <a:solidFill>
                <a:srgbClr val="C00000"/>
              </a:solidFill>
              <a:effectLst/>
            </a:endParaRPr>
          </a:p>
          <a:p>
            <a:pPr algn="l"/>
            <a:endParaRPr lang="en-US" i="1" u="sng"/>
          </a:p>
        </p:txBody>
      </p:sp>
      <p:sp>
        <p:nvSpPr>
          <p:cNvPr id="4" name="Slide Number Placeholder 3"/>
          <p:cNvSpPr>
            <a:spLocks noGrp="1"/>
          </p:cNvSpPr>
          <p:nvPr>
            <p:ph type="sldNum" sz="quarter" idx="5"/>
          </p:nvPr>
        </p:nvSpPr>
        <p:spPr/>
        <p:txBody>
          <a:bodyPr/>
          <a:lstStyle/>
          <a:p>
            <a:fld id="{F6233D85-C845-4111-9379-DD80C728AE4D}" type="slidenum">
              <a:rPr lang="en-US" smtClean="0"/>
              <a:t>41</a:t>
            </a:fld>
            <a:endParaRPr lang="en-US"/>
          </a:p>
        </p:txBody>
      </p:sp>
    </p:spTree>
    <p:extLst>
      <p:ext uri="{BB962C8B-B14F-4D97-AF65-F5344CB8AC3E}">
        <p14:creationId xmlns:p14="http://schemas.microsoft.com/office/powerpoint/2010/main" val="17609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t>OPTIONAL</a:t>
            </a:r>
          </a:p>
          <a:p>
            <a:endParaRPr lang="en-US"/>
          </a:p>
          <a:p>
            <a:pPr marL="171450" indent="-171450">
              <a:buFont typeface="Arial" panose="020B0604020202020204" pitchFamily="34" charset="0"/>
              <a:buChar char="•"/>
            </a:pPr>
            <a:r>
              <a:rPr lang="en-US"/>
              <a:t>The agenda overview of this Tag up – as there are common elements to all Tag ups, but it’s also variable depending on the system type and state of the system.</a:t>
            </a:r>
            <a:br>
              <a:rPr lang="en-US"/>
            </a:br>
            <a:endParaRPr lang="en-US"/>
          </a:p>
          <a:p>
            <a:pPr marL="171450" indent="-171450">
              <a:buFont typeface="Arial" panose="020B0604020202020204" pitchFamily="34" charset="0"/>
              <a:buChar char="•"/>
            </a:pPr>
            <a:r>
              <a:rPr lang="en-US"/>
              <a:t>Cloud vs DevSecOps vs Weapon System vs Enterprise system etc. Each have unique aspects to each as well as common aspects.</a:t>
            </a:r>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4</a:t>
            </a:fld>
            <a:endParaRPr lang="en-US"/>
          </a:p>
        </p:txBody>
      </p:sp>
    </p:spTree>
    <p:extLst>
      <p:ext uri="{BB962C8B-B14F-4D97-AF65-F5344CB8AC3E}">
        <p14:creationId xmlns:p14="http://schemas.microsoft.com/office/powerpoint/2010/main" val="2438379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3266669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latin typeface="+mn-lt"/>
              </a:rPr>
              <a:t>You’ve identified the risks, please explain how to mitigate each of the findings.</a:t>
            </a:r>
            <a:endParaRPr>
              <a:latin typeface="+mn-lt"/>
            </a:endParaRPr>
          </a:p>
          <a:p>
            <a:pPr marL="0" lvl="0" indent="0" algn="l" rtl="0">
              <a:lnSpc>
                <a:spcPct val="100000"/>
              </a:lnSpc>
              <a:spcBef>
                <a:spcPts val="360"/>
              </a:spcBef>
              <a:spcAft>
                <a:spcPts val="0"/>
              </a:spcAft>
              <a:buSzPts val="1400"/>
              <a:buNone/>
            </a:pPr>
            <a:endParaRPr>
              <a:latin typeface="+mn-lt"/>
            </a:endParaRPr>
          </a:p>
          <a:p>
            <a:pPr marL="0" lvl="0" indent="0" algn="l" rtl="0">
              <a:lnSpc>
                <a:spcPct val="100000"/>
              </a:lnSpc>
              <a:spcBef>
                <a:spcPts val="360"/>
              </a:spcBef>
              <a:spcAft>
                <a:spcPts val="0"/>
              </a:spcAft>
              <a:buSzPts val="1400"/>
              <a:buNone/>
            </a:pPr>
            <a:r>
              <a:rPr lang="en-US">
                <a:latin typeface="+mn-lt"/>
              </a:rPr>
              <a:t>Refer to NIST SP 800-39, Managing Information Security Risk</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(i.e. Scan Results, Penetration Test Findings, PPSM)</a:t>
            </a:r>
            <a:endParaRPr/>
          </a:p>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160470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rtl="0">
              <a:lnSpc>
                <a:spcPct val="50000"/>
              </a:lnSpc>
              <a:spcBef>
                <a:spcPts val="0"/>
              </a:spcBef>
              <a:spcAft>
                <a:spcPts val="0"/>
              </a:spcAft>
              <a:buClr>
                <a:schemeClr val="dk1"/>
              </a:buClr>
              <a:buSzPts val="320"/>
              <a:buFont typeface="Times New Roman"/>
              <a:buNone/>
            </a:pPr>
            <a:endParaRPr sz="320"/>
          </a:p>
          <a:p>
            <a:pPr marL="0" marR="0" lvl="0" indent="0" algn="l" rtl="0">
              <a:lnSpc>
                <a:spcPct val="50000"/>
              </a:lnSpc>
              <a:spcBef>
                <a:spcPts val="0"/>
              </a:spcBef>
              <a:spcAft>
                <a:spcPts val="0"/>
              </a:spcAft>
              <a:buClr>
                <a:schemeClr val="dk1"/>
              </a:buClr>
              <a:buSzPts val="320"/>
              <a:buFont typeface="Times New Roman"/>
              <a:buNone/>
            </a:pPr>
            <a:endParaRPr sz="320"/>
          </a:p>
          <a:p>
            <a:pPr marL="0" lvl="0" indent="0" algn="l" rtl="0">
              <a:lnSpc>
                <a:spcPct val="70000"/>
              </a:lnSpc>
              <a:spcBef>
                <a:spcPts val="144"/>
              </a:spcBef>
              <a:spcAft>
                <a:spcPts val="0"/>
              </a:spcAft>
              <a:buSzPts val="1400"/>
              <a:buNone/>
            </a:pPr>
            <a:endParaRPr sz="480"/>
          </a:p>
        </p:txBody>
      </p:sp>
      <p:sp>
        <p:nvSpPr>
          <p:cNvPr id="227" name="Google Shape;227;p1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
        <p:nvSpPr>
          <p:cNvPr id="228" name="Google Shape;228;p16: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29" name="Google Shape;229;p16: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a:p>
        </p:txBody>
      </p:sp>
      <p:sp>
        <p:nvSpPr>
          <p:cNvPr id="4" name="Slide Number Placeholder 3"/>
          <p:cNvSpPr>
            <a:spLocks noGrp="1"/>
          </p:cNvSpPr>
          <p:nvPr>
            <p:ph type="sldNum" sz="quarter" idx="5"/>
          </p:nvPr>
        </p:nvSpPr>
        <p:spPr/>
        <p:txBody>
          <a:bodyPr/>
          <a:lstStyle/>
          <a:p>
            <a:fld id="{F6233D85-C845-4111-9379-DD80C728AE4D}" type="slidenum">
              <a:rPr lang="en-US" smtClean="0"/>
              <a:t>6</a:t>
            </a:fld>
            <a:endParaRPr lang="en-US"/>
          </a:p>
        </p:txBody>
      </p:sp>
    </p:spTree>
    <p:extLst>
      <p:ext uri="{BB962C8B-B14F-4D97-AF65-F5344CB8AC3E}">
        <p14:creationId xmlns:p14="http://schemas.microsoft.com/office/powerpoint/2010/main" val="268388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98157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sz="1200" b="0" i="0" u="none" cap="none" spc="0">
                <a:ln w="0"/>
                <a:solidFill>
                  <a:srgbClr val="C00000"/>
                </a:solidFill>
                <a:effectLst/>
              </a:rPr>
              <a:t>This is the level of detail that is needed.</a:t>
            </a:r>
          </a:p>
          <a:p>
            <a:pPr marL="0" lvl="0" indent="0" algn="l" rtl="0">
              <a:lnSpc>
                <a:spcPct val="100000"/>
              </a:lnSpc>
              <a:spcBef>
                <a:spcPts val="0"/>
              </a:spcBef>
              <a:spcAft>
                <a:spcPts val="0"/>
              </a:spcAft>
              <a:buSzPts val="1400"/>
              <a:buNone/>
            </a:pPr>
            <a:endParaRPr lang="en-US" sz="120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mn-lt"/>
              </a:rPr>
              <a:t>The system architecture should show the AO what the architecture is, physical location, encryption, interfaces and protocols, physical and technical protection mechanisms, vendor access, etc.</a:t>
            </a:r>
          </a:p>
          <a:p>
            <a:pPr marL="0" lvl="0" indent="0" algn="l" rtl="0">
              <a:lnSpc>
                <a:spcPct val="100000"/>
              </a:lnSpc>
              <a:spcBef>
                <a:spcPts val="360"/>
              </a:spcBef>
              <a:spcAft>
                <a:spcPts val="0"/>
              </a:spcAft>
              <a:buSzPts val="1400"/>
              <a:buNone/>
            </a:pPr>
            <a:endParaRPr lang="en-US" sz="1200">
              <a:latin typeface="+mn-lt"/>
            </a:endParaRPr>
          </a:p>
          <a:p>
            <a:pPr marL="171450" marR="0" lvl="0" indent="-171450" algn="l" rtl="0">
              <a:lnSpc>
                <a:spcPct val="100000"/>
              </a:lnSpc>
              <a:spcBef>
                <a:spcPts val="540"/>
              </a:spcBef>
              <a:spcAft>
                <a:spcPts val="0"/>
              </a:spcAft>
              <a:buClr>
                <a:srgbClr val="000000"/>
              </a:buClr>
              <a:buSzPts val="1800"/>
              <a:buFont typeface="Arial" panose="020B0604020202020204" pitchFamily="34" charset="0"/>
              <a:buChar char="•"/>
            </a:pPr>
            <a:r>
              <a:rPr lang="en-US" sz="1200">
                <a:solidFill>
                  <a:srgbClr val="000000"/>
                </a:solidFill>
                <a:latin typeface="+mn-lt"/>
                <a:ea typeface="Times New Roman"/>
                <a:cs typeface="Times New Roman"/>
                <a:sym typeface="Times New Roman"/>
              </a:rPr>
              <a:t>A system architecture is the conceptual model that defines the structure, behavior, and views of a system.  An architecture description is a formal description and representation of a system, organized in a way that supports reasoning about the structures and behaviors of the system.  Identify the architecture, locations, encryption, interfaces, protocols, physical and technical protection measures, vendor access, etc.</a:t>
            </a:r>
            <a:endParaRPr lang="en-US" sz="1200">
              <a:solidFill>
                <a:srgbClr val="FF0000"/>
              </a:solidFill>
              <a:latin typeface="+mn-lt"/>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Describe</a:t>
            </a:r>
            <a:r>
              <a:rPr lang="en-US" baseline="0"/>
              <a:t> the interconnections/data flows this system has with any external systems or networks. </a:t>
            </a:r>
            <a:r>
              <a:rPr lang="en-US"/>
              <a:t>Describe what the external connections are: PITIs, other external connections, standalone systems</a:t>
            </a:r>
            <a:r>
              <a:rPr lang="en-US" baseline="0"/>
              <a:t>, etc.</a:t>
            </a:r>
            <a:endParaRPr lang="en-US"/>
          </a:p>
          <a:p>
            <a:pPr marL="0" lvl="0" indent="0" algn="l" rtl="0">
              <a:lnSpc>
                <a:spcPct val="100000"/>
              </a:lnSpc>
              <a:spcBef>
                <a:spcPts val="360"/>
              </a:spcBef>
              <a:spcAft>
                <a:spcPts val="0"/>
              </a:spcAft>
              <a:buSzPts val="1400"/>
              <a:buNone/>
            </a:pPr>
            <a:endParaRPr lang="en-US" sz="1200"/>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i="0" u="none"/>
              <a:t>This is the level of detail on the communications needed – all in/out links</a:t>
            </a:r>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endParaRPr lang="en-US" i="0" u="none"/>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sz="1200" b="0" i="0" u="none" cap="none" spc="0">
                <a:ln w="0"/>
                <a:solidFill>
                  <a:srgbClr val="C00000"/>
                </a:solidFill>
                <a:effectLst>
                  <a:outerShdw blurRad="38100" dist="19050" dir="2700000" algn="tl" rotWithShape="0">
                    <a:schemeClr val="dk1">
                      <a:alpha val="40000"/>
                    </a:schemeClr>
                  </a:outerShdw>
                </a:effectLst>
              </a:rPr>
              <a:t>Thi</a:t>
            </a:r>
            <a:r>
              <a:rPr lang="en-US" sz="1200" i="0" u="none">
                <a:ln w="0"/>
                <a:solidFill>
                  <a:srgbClr val="C00000"/>
                </a:solidFill>
                <a:effectLst>
                  <a:outerShdw blurRad="38100" dist="19050" dir="2700000" algn="tl" rotWithShape="0">
                    <a:schemeClr val="dk1">
                      <a:alpha val="40000"/>
                    </a:schemeClr>
                  </a:outerShdw>
                </a:effectLst>
              </a:rPr>
              <a:t>s is reused from the determination briefing and updated</a:t>
            </a:r>
            <a:endParaRPr lang="en-US" sz="1200" b="0" i="0" u="none" cap="none" spc="0">
              <a:ln w="0"/>
              <a:solidFill>
                <a:srgbClr val="C00000"/>
              </a:solidFill>
              <a:effectLst>
                <a:outerShdw blurRad="38100" dist="19050" dir="2700000" algn="tl" rotWithShape="0">
                  <a:schemeClr val="dk1">
                    <a:alpha val="40000"/>
                  </a:schemeClr>
                </a:outerShdw>
              </a:effectLst>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1699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8" name="Rectangle 7">
            <a:extLst>
              <a:ext uri="{FF2B5EF4-FFF2-40B4-BE49-F238E27FC236}">
                <a16:creationId xmlns:a16="http://schemas.microsoft.com/office/drawing/2014/main" id="{74A86BBE-5987-2DE0-E64E-1BD888D42A98}"/>
              </a:ext>
            </a:extLst>
          </p:cNvPr>
          <p:cNvSpPr/>
          <p:nvPr userDrawn="1"/>
        </p:nvSpPr>
        <p:spPr>
          <a:xfrm>
            <a:off x="451028" y="3571056"/>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
        <p:nvSpPr>
          <p:cNvPr id="14" name="Text Placeholder 12">
            <a:extLst>
              <a:ext uri="{FF2B5EF4-FFF2-40B4-BE49-F238E27FC236}">
                <a16:creationId xmlns:a16="http://schemas.microsoft.com/office/drawing/2014/main" id="{C34944C8-BFF9-84FD-3C9E-2EBE243C9E54}"/>
              </a:ext>
            </a:extLst>
          </p:cNvPr>
          <p:cNvSpPr>
            <a:spLocks noGrp="1"/>
          </p:cNvSpPr>
          <p:nvPr>
            <p:ph type="body" sz="quarter" idx="26" hasCustomPrompt="1"/>
          </p:nvPr>
        </p:nvSpPr>
        <p:spPr>
          <a:xfrm>
            <a:off x="509366" y="3691465"/>
            <a:ext cx="8634412" cy="647501"/>
          </a:xfrm>
        </p:spPr>
        <p:txBody>
          <a:bodyPr>
            <a:normAutofit/>
          </a:bodyPr>
          <a:lstStyle>
            <a:lvl1pPr marL="0" indent="0">
              <a:buFontTx/>
              <a:buNone/>
              <a:defRPr sz="4000" b="1">
                <a:solidFill>
                  <a:schemeClr val="bg2">
                    <a:lumMod val="95000"/>
                    <a:lumOff val="5000"/>
                  </a:schemeClr>
                </a:solidFill>
                <a:latin typeface="Helvetica" pitchFamily="2" charset="0"/>
              </a:defRPr>
            </a:lvl1pPr>
          </a:lstStyle>
          <a:p>
            <a:pPr lvl="0"/>
            <a:r>
              <a:rPr lang="en-US"/>
              <a:t>Click to add title</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pic>
        <p:nvPicPr>
          <p:cNvPr id="3" name="Picture 2">
            <a:extLst>
              <a:ext uri="{FF2B5EF4-FFF2-40B4-BE49-F238E27FC236}">
                <a16:creationId xmlns:a16="http://schemas.microsoft.com/office/drawing/2014/main" id="{35BE7532-4A45-2354-7A3C-D1CAE559267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13B817B3-FF13-5E06-8337-8FD686C1E7B2}"/>
              </a:ext>
            </a:extLst>
          </p:cNvPr>
          <p:cNvPicPr>
            <a:picLocks noChangeAspect="1"/>
          </p:cNvPicPr>
          <p:nvPr userDrawn="1"/>
        </p:nvPicPr>
        <p:blipFill>
          <a:blip r:embed="rId6"/>
          <a:stretch>
            <a:fillRect/>
          </a:stretch>
        </p:blipFill>
        <p:spPr>
          <a:xfrm>
            <a:off x="7801092" y="5568984"/>
            <a:ext cx="1225403" cy="1229975"/>
          </a:xfrm>
          <a:prstGeom prst="rect">
            <a:avLst/>
          </a:prstGeom>
        </p:spPr>
      </p:pic>
      <p:sp>
        <p:nvSpPr>
          <p:cNvPr id="9" name="Text Placeholder 18">
            <a:extLst>
              <a:ext uri="{FF2B5EF4-FFF2-40B4-BE49-F238E27FC236}">
                <a16:creationId xmlns:a16="http://schemas.microsoft.com/office/drawing/2014/main" id="{2411B2BD-DC1A-6A22-137B-077DF7C91D99}"/>
              </a:ext>
            </a:extLst>
          </p:cNvPr>
          <p:cNvSpPr>
            <a:spLocks noGrp="1"/>
          </p:cNvSpPr>
          <p:nvPr>
            <p:ph type="body" sz="quarter" idx="24" hasCustomPrompt="1"/>
          </p:nvPr>
        </p:nvSpPr>
        <p:spPr>
          <a:xfrm>
            <a:off x="5161826" y="4459375"/>
            <a:ext cx="3178175" cy="962990"/>
          </a:xfrm>
          <a:prstGeom prst="rect">
            <a:avLst/>
          </a:prstGeom>
        </p:spPr>
        <p:txBody>
          <a:bodyPr>
            <a:noAutofit/>
          </a:bodyPr>
          <a:lstStyle>
            <a:lvl1pPr marL="0" indent="0">
              <a:buFontTx/>
              <a:buNone/>
              <a:defRPr sz="1100" b="1" i="1"/>
            </a:lvl1pPr>
            <a:lvl2pPr>
              <a:defRPr sz="1400"/>
            </a:lvl2pPr>
            <a:lvl3pPr>
              <a:defRPr sz="1200"/>
            </a:lvl3pPr>
            <a:lvl4pPr>
              <a:defRPr sz="1100"/>
            </a:lvl4pPr>
            <a:lvl5pPr>
              <a:defRPr sz="1100"/>
            </a:lvl5pPr>
          </a:lstStyle>
          <a:p>
            <a:pPr lvl="0"/>
            <a:r>
              <a:rPr lang="en-US"/>
              <a:t>Controlled by: CDAO</a:t>
            </a:r>
            <a:br>
              <a:rPr lang="en-US"/>
            </a:br>
            <a:r>
              <a:rPr lang="en-US"/>
              <a:t>Controlled by: --Directorate/Division</a:t>
            </a:r>
            <a:br>
              <a:rPr lang="en-US"/>
            </a:br>
            <a:r>
              <a:rPr lang="en-US"/>
              <a:t>CUI Category:  --Category--</a:t>
            </a:r>
            <a:br>
              <a:rPr lang="en-US"/>
            </a:br>
            <a:r>
              <a:rPr lang="en-US"/>
              <a:t>Distribution/Dissemination Control: --Insert--</a:t>
            </a:r>
            <a:br>
              <a:rPr lang="en-US"/>
            </a:br>
            <a:r>
              <a:rPr lang="en-US"/>
              <a:t>POC: email.email@mail.mil</a:t>
            </a:r>
          </a:p>
        </p:txBody>
      </p:sp>
    </p:spTree>
    <p:extLst>
      <p:ext uri="{BB962C8B-B14F-4D97-AF65-F5344CB8AC3E}">
        <p14:creationId xmlns:p14="http://schemas.microsoft.com/office/powerpoint/2010/main" val="37580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7D0707-4361-B6F6-166E-C4A31DBEC154}"/>
              </a:ext>
            </a:extLst>
          </p:cNvPr>
          <p:cNvSpPr/>
          <p:nvPr userDrawn="1"/>
        </p:nvSpPr>
        <p:spPr>
          <a:xfrm>
            <a:off x="0" y="0"/>
            <a:ext cx="9144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34">
            <a:extLst>
              <a:ext uri="{FF2B5EF4-FFF2-40B4-BE49-F238E27FC236}">
                <a16:creationId xmlns:a16="http://schemas.microsoft.com/office/drawing/2014/main" id="{AD08D184-2D16-C8C7-722C-A17F9AF3486A}"/>
              </a:ext>
            </a:extLst>
          </p:cNvPr>
          <p:cNvSpPr>
            <a:spLocks noGrp="1"/>
          </p:cNvSpPr>
          <p:nvPr>
            <p:ph type="body" sz="quarter" idx="22" hasCustomPrompt="1"/>
          </p:nvPr>
        </p:nvSpPr>
        <p:spPr>
          <a:xfrm>
            <a:off x="628650" y="6506880"/>
            <a:ext cx="7886700" cy="235221"/>
          </a:xfrm>
          <a:prstGeom prst="rect">
            <a:avLst/>
          </a:prstGeom>
        </p:spPr>
        <p:txBody>
          <a:bodyPr>
            <a:noAutofit/>
          </a:bodyPr>
          <a:lstStyle>
            <a:lvl1pPr marL="0" indent="0" algn="ctr">
              <a:spcBef>
                <a:spcPts val="0"/>
              </a:spcBef>
              <a:buFontTx/>
              <a:buNone/>
              <a:defRPr sz="825">
                <a:solidFill>
                  <a:schemeClr val="tx1"/>
                </a:solidFill>
              </a:defRPr>
            </a:lvl1pPr>
          </a:lstStyle>
          <a:p>
            <a:pPr lvl="0"/>
            <a:r>
              <a:rPr lang="en-US"/>
              <a:t>Click to add classification</a:t>
            </a:r>
          </a:p>
        </p:txBody>
      </p:sp>
      <p:sp>
        <p:nvSpPr>
          <p:cNvPr id="14" name="Title 17">
            <a:extLst>
              <a:ext uri="{FF2B5EF4-FFF2-40B4-BE49-F238E27FC236}">
                <a16:creationId xmlns:a16="http://schemas.microsoft.com/office/drawing/2014/main" id="{AAB54B71-E29F-AF80-7440-AA3B8CDFADF6}"/>
              </a:ext>
            </a:extLst>
          </p:cNvPr>
          <p:cNvSpPr>
            <a:spLocks noGrp="1"/>
          </p:cNvSpPr>
          <p:nvPr>
            <p:ph type="title" hasCustomPrompt="1"/>
          </p:nvPr>
        </p:nvSpPr>
        <p:spPr>
          <a:xfrm>
            <a:off x="275778" y="4068121"/>
            <a:ext cx="7932882" cy="613283"/>
          </a:xfrm>
        </p:spPr>
        <p:txBody>
          <a:bodyPr>
            <a:normAutofit fontScale="90000"/>
          </a:bodyPr>
          <a:lstStyle>
            <a:lvl1pPr>
              <a:defRPr>
                <a:solidFill>
                  <a:schemeClr val="bg2"/>
                </a:solidFill>
              </a:defRPr>
            </a:lvl1pPr>
          </a:lstStyle>
          <a:p>
            <a:r>
              <a:rPr lang="en-US"/>
              <a:t>Headline</a:t>
            </a:r>
          </a:p>
        </p:txBody>
      </p:sp>
      <p:sp>
        <p:nvSpPr>
          <p:cNvPr id="23" name="Text Placeholder 22">
            <a:extLst>
              <a:ext uri="{FF2B5EF4-FFF2-40B4-BE49-F238E27FC236}">
                <a16:creationId xmlns:a16="http://schemas.microsoft.com/office/drawing/2014/main" id="{DF769B60-8E41-4D6B-FBA6-166F4505E59A}"/>
              </a:ext>
            </a:extLst>
          </p:cNvPr>
          <p:cNvSpPr>
            <a:spLocks noGrp="1"/>
          </p:cNvSpPr>
          <p:nvPr>
            <p:ph type="body" sz="quarter" idx="23" hasCustomPrompt="1"/>
          </p:nvPr>
        </p:nvSpPr>
        <p:spPr>
          <a:xfrm>
            <a:off x="263852" y="2867958"/>
            <a:ext cx="5149257" cy="1022371"/>
          </a:xfrm>
        </p:spPr>
        <p:txBody>
          <a:bodyPr>
            <a:noAutofit/>
          </a:bodyPr>
          <a:lstStyle>
            <a:lvl1pPr marL="0" indent="0">
              <a:buNone/>
              <a:defRPr sz="3000" b="1">
                <a:solidFill>
                  <a:schemeClr val="tx1"/>
                </a:solidFill>
                <a:latin typeface="Helvetica" pitchFamily="2" charset="0"/>
              </a:defRPr>
            </a:lvl1pPr>
          </a:lstStyle>
          <a:p>
            <a:pPr lvl="0"/>
            <a:r>
              <a:rPr lang="en-US"/>
              <a:t>Click to add title</a:t>
            </a:r>
          </a:p>
        </p:txBody>
      </p:sp>
      <p:sp>
        <p:nvSpPr>
          <p:cNvPr id="4" name="Rectangle 3">
            <a:extLst>
              <a:ext uri="{FF2B5EF4-FFF2-40B4-BE49-F238E27FC236}">
                <a16:creationId xmlns:a16="http://schemas.microsoft.com/office/drawing/2014/main" id="{92530185-8C4A-94E4-159A-36FAD93CE89E}"/>
              </a:ext>
            </a:extLst>
          </p:cNvPr>
          <p:cNvSpPr/>
          <p:nvPr userDrawn="1"/>
        </p:nvSpPr>
        <p:spPr>
          <a:xfrm>
            <a:off x="0" y="3990041"/>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95000"/>
                  <a:lumOff val="5000"/>
                </a:schemeClr>
              </a:solidFill>
            </a:endParaRPr>
          </a:p>
        </p:txBody>
      </p:sp>
      <p:pic>
        <p:nvPicPr>
          <p:cNvPr id="5" name="Picture 4">
            <a:extLst>
              <a:ext uri="{FF2B5EF4-FFF2-40B4-BE49-F238E27FC236}">
                <a16:creationId xmlns:a16="http://schemas.microsoft.com/office/drawing/2014/main" id="{EB87819A-CD22-542A-2AF6-9110EC70C5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DA4F9137-A0D0-8178-8F90-516BB1FA4B5C}"/>
              </a:ext>
            </a:extLst>
          </p:cNvPr>
          <p:cNvPicPr>
            <a:picLocks noChangeAspect="1"/>
          </p:cNvPicPr>
          <p:nvPr userDrawn="1"/>
        </p:nvPicPr>
        <p:blipFill>
          <a:blip r:embed="rId3"/>
          <a:stretch>
            <a:fillRect/>
          </a:stretch>
        </p:blipFill>
        <p:spPr>
          <a:xfrm>
            <a:off x="7801092" y="5568984"/>
            <a:ext cx="1225403" cy="1229975"/>
          </a:xfrm>
          <a:prstGeom prst="rect">
            <a:avLst/>
          </a:prstGeom>
        </p:spPr>
      </p:pic>
      <p:pic>
        <p:nvPicPr>
          <p:cNvPr id="8" name="Picture 7">
            <a:extLst>
              <a:ext uri="{FF2B5EF4-FFF2-40B4-BE49-F238E27FC236}">
                <a16:creationId xmlns:a16="http://schemas.microsoft.com/office/drawing/2014/main" id="{A463E58F-B811-0425-5126-EF96DC3AB62D}"/>
              </a:ext>
            </a:extLst>
          </p:cNvPr>
          <p:cNvPicPr>
            <a:picLocks noChangeAspect="1"/>
          </p:cNvPicPr>
          <p:nvPr userDrawn="1"/>
        </p:nvPicPr>
        <p:blipFill>
          <a:blip r:embed="rId4"/>
          <a:stretch>
            <a:fillRect/>
          </a:stretch>
        </p:blipFill>
        <p:spPr>
          <a:xfrm>
            <a:off x="339295" y="131885"/>
            <a:ext cx="640080" cy="826769"/>
          </a:xfrm>
          <a:prstGeom prst="rect">
            <a:avLst/>
          </a:prstGeom>
        </p:spPr>
      </p:pic>
      <p:sp>
        <p:nvSpPr>
          <p:cNvPr id="11" name="Text Placeholder 32">
            <a:extLst>
              <a:ext uri="{FF2B5EF4-FFF2-40B4-BE49-F238E27FC236}">
                <a16:creationId xmlns:a16="http://schemas.microsoft.com/office/drawing/2014/main" id="{76E86F79-8471-B93B-EA33-D4D54F2BB1FF}"/>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Tree>
    <p:extLst>
      <p:ext uri="{BB962C8B-B14F-4D97-AF65-F5344CB8AC3E}">
        <p14:creationId xmlns:p14="http://schemas.microsoft.com/office/powerpoint/2010/main" val="354850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normAutofit/>
          </a:bodyPr>
          <a:lstStyle>
            <a:lvl1pPr>
              <a:defRPr sz="3000" b="1">
                <a:latin typeface="Helvetica" pitchFamily="2" charset="0"/>
              </a:defRPr>
            </a:lvl1pPr>
          </a:lstStyle>
          <a:p>
            <a:r>
              <a:rPr lang="en-US"/>
              <a:t>Click to add title</a:t>
            </a:r>
          </a:p>
        </p:txBody>
      </p:sp>
      <p:sp>
        <p:nvSpPr>
          <p:cNvPr id="8" name="Content Placeholder 2">
            <a:extLst>
              <a:ext uri="{FF2B5EF4-FFF2-40B4-BE49-F238E27FC236}">
                <a16:creationId xmlns:a16="http://schemas.microsoft.com/office/drawing/2014/main" id="{C2EAFD85-B580-0B12-B9C3-95C769C49C5C}"/>
              </a:ext>
            </a:extLst>
          </p:cNvPr>
          <p:cNvSpPr>
            <a:spLocks noGrp="1"/>
          </p:cNvSpPr>
          <p:nvPr>
            <p:ph idx="1"/>
          </p:nvPr>
        </p:nvSpPr>
        <p:spPr>
          <a:xfrm>
            <a:off x="628650" y="1308100"/>
            <a:ext cx="7886700" cy="4499888"/>
          </a:xfrm>
          <a:prstGeom prst="rect">
            <a:avLst/>
          </a:prstGeo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r>
              <a:rPr lang="en-US">
                <a:latin typeface="Arial" panose="020B0604020202020204" pitchFamily="34" charset="0"/>
                <a:cs typeface="Arial" panose="020B0604020202020204" pitchFamily="34" charset="0"/>
              </a:rPr>
              <a:t>Click to edit Master text styles</a:t>
            </a:r>
          </a:p>
          <a:p>
            <a:pPr lvl="1"/>
            <a:r>
              <a:rPr lang="en-US">
                <a:latin typeface="Arial" panose="020B0604020202020204" pitchFamily="34" charset="0"/>
                <a:cs typeface="Arial" panose="020B0604020202020204" pitchFamily="34" charset="0"/>
              </a:rPr>
              <a:t>Second level</a:t>
            </a:r>
          </a:p>
          <a:p>
            <a:pPr lvl="2"/>
            <a:r>
              <a:rPr lang="en-US">
                <a:latin typeface="Arial" panose="020B0604020202020204" pitchFamily="34" charset="0"/>
                <a:cs typeface="Arial" panose="020B0604020202020204" pitchFamily="34" charset="0"/>
              </a:rPr>
              <a:t>Third level</a:t>
            </a:r>
          </a:p>
          <a:p>
            <a:pPr lvl="3"/>
            <a:r>
              <a:rPr lang="en-US">
                <a:latin typeface="Arial" panose="020B0604020202020204" pitchFamily="34" charset="0"/>
                <a:cs typeface="Arial" panose="020B0604020202020204" pitchFamily="34" charset="0"/>
              </a:rPr>
              <a:t>Fourth level</a:t>
            </a:r>
          </a:p>
          <a:p>
            <a:pPr lvl="4"/>
            <a:r>
              <a:rPr lang="en-US">
                <a:latin typeface="Arial" panose="020B0604020202020204" pitchFamily="34" charset="0"/>
                <a:cs typeface="Arial" panose="020B0604020202020204" pitchFamily="34" charset="0"/>
              </a:rPr>
              <a:t>Fifth level</a:t>
            </a:r>
          </a:p>
          <a:p>
            <a:pPr lvl="0"/>
            <a:endParaRPr lang="en-US"/>
          </a:p>
          <a:p>
            <a:pPr lvl="0"/>
            <a:endParaRPr lang="en-US"/>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3"/>
          <a:stretch>
            <a:fillRect/>
          </a:stretch>
        </p:blipFill>
        <p:spPr>
          <a:xfrm>
            <a:off x="8199992" y="6042008"/>
            <a:ext cx="819901" cy="822960"/>
          </a:xfrm>
          <a:prstGeom prst="rect">
            <a:avLst/>
          </a:prstGeom>
        </p:spPr>
      </p:pic>
    </p:spTree>
    <p:extLst>
      <p:ext uri="{BB962C8B-B14F-4D97-AF65-F5344CB8AC3E}">
        <p14:creationId xmlns:p14="http://schemas.microsoft.com/office/powerpoint/2010/main" val="38213111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black and white, design, pattern&#10;&#10;Description automatically generated">
            <a:extLst>
              <a:ext uri="{FF2B5EF4-FFF2-40B4-BE49-F238E27FC236}">
                <a16:creationId xmlns:a16="http://schemas.microsoft.com/office/drawing/2014/main" id="{095AF413-2814-6D61-9DD0-7A32A605C812}"/>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43549" y="6206314"/>
            <a:ext cx="9144000" cy="959930"/>
          </a:xfrm>
          <a:prstGeom prst="rect">
            <a:avLst/>
          </a:prstGeom>
          <a:ln>
            <a:noFill/>
          </a:ln>
          <a:effectLst>
            <a:softEdge rad="258679"/>
          </a:effectLst>
        </p:spPr>
      </p:pic>
      <p:pic>
        <p:nvPicPr>
          <p:cNvPr id="6" name="Picture 5" descr="A picture containing black and white, design, pattern&#10;&#10;Description automatically generated">
            <a:extLst>
              <a:ext uri="{FF2B5EF4-FFF2-40B4-BE49-F238E27FC236}">
                <a16:creationId xmlns:a16="http://schemas.microsoft.com/office/drawing/2014/main" id="{57855295-85D3-4266-569B-350CF0C1FB2E}"/>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8851" y="6053914"/>
            <a:ext cx="9144000" cy="959930"/>
          </a:xfrm>
          <a:prstGeom prst="rect">
            <a:avLst/>
          </a:prstGeom>
          <a:ln>
            <a:noFill/>
          </a:ln>
          <a:effectLst>
            <a:softEdge rad="258679"/>
          </a:effectLst>
        </p:spPr>
      </p:pic>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lstStyle>
            <a:lvl1pPr>
              <a:defRPr b="1">
                <a:latin typeface="Helvetica" pitchFamily="2" charset="0"/>
              </a:defRPr>
            </a:lvl1pPr>
          </a:lstStyle>
          <a:p>
            <a:r>
              <a:rPr lang="en-US"/>
              <a:t>Click to add title</a:t>
            </a:r>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3"/>
          <a:stretch>
            <a:fillRect/>
          </a:stretch>
        </p:blipFill>
        <p:spPr>
          <a:xfrm>
            <a:off x="339295" y="131885"/>
            <a:ext cx="640080" cy="826769"/>
          </a:xfrm>
          <a:prstGeom prst="rect">
            <a:avLst/>
          </a:prstGeom>
        </p:spPr>
      </p:pic>
      <p:sp>
        <p:nvSpPr>
          <p:cNvPr id="4" name="Content Placeholder 2">
            <a:extLst>
              <a:ext uri="{FF2B5EF4-FFF2-40B4-BE49-F238E27FC236}">
                <a16:creationId xmlns:a16="http://schemas.microsoft.com/office/drawing/2014/main" id="{C48B4A31-44F2-B2D6-C7DE-C15966856FFD}"/>
              </a:ext>
            </a:extLst>
          </p:cNvPr>
          <p:cNvSpPr>
            <a:spLocks noGrp="1"/>
          </p:cNvSpPr>
          <p:nvPr>
            <p:ph sz="half" idx="1"/>
          </p:nvPr>
        </p:nvSpPr>
        <p:spPr>
          <a:xfrm>
            <a:off x="6286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F88DCE6-7316-5F8E-10EC-08FFE5D37A57}"/>
              </a:ext>
            </a:extLst>
          </p:cNvPr>
          <p:cNvSpPr>
            <a:spLocks noGrp="1"/>
          </p:cNvSpPr>
          <p:nvPr>
            <p:ph sz="half" idx="2"/>
          </p:nvPr>
        </p:nvSpPr>
        <p:spPr>
          <a:xfrm>
            <a:off x="46291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4"/>
          <a:stretch>
            <a:fillRect/>
          </a:stretch>
        </p:blipFill>
        <p:spPr>
          <a:xfrm>
            <a:off x="8199992" y="6028072"/>
            <a:ext cx="819901" cy="822960"/>
          </a:xfrm>
          <a:prstGeom prst="rect">
            <a:avLst/>
          </a:prstGeom>
        </p:spPr>
      </p:pic>
      <p:sp>
        <p:nvSpPr>
          <p:cNvPr id="17" name="Title 1">
            <a:extLst>
              <a:ext uri="{FF2B5EF4-FFF2-40B4-BE49-F238E27FC236}">
                <a16:creationId xmlns:a16="http://schemas.microsoft.com/office/drawing/2014/main" id="{C6E4AACF-FD8B-D8E5-3BAF-3B5973B25FC1}"/>
              </a:ext>
            </a:extLst>
          </p:cNvPr>
          <p:cNvSpPr txBox="1">
            <a:spLocks/>
          </p:cNvSpPr>
          <p:nvPr userDrawn="1"/>
        </p:nvSpPr>
        <p:spPr>
          <a:xfrm>
            <a:off x="1074346" y="323941"/>
            <a:ext cx="7870923" cy="61525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a:lstStyle>
          <a:p>
            <a:r>
              <a:rPr lang="en-US" sz="3000"/>
              <a:t>Click to add title</a:t>
            </a:r>
          </a:p>
        </p:txBody>
      </p:sp>
    </p:spTree>
    <p:extLst>
      <p:ext uri="{BB962C8B-B14F-4D97-AF65-F5344CB8AC3E}">
        <p14:creationId xmlns:p14="http://schemas.microsoft.com/office/powerpoint/2010/main" val="40149624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47E6E5A-8315-1D94-8D65-6CACB16726BA}"/>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Text Placeholder 32">
            <a:extLst>
              <a:ext uri="{FF2B5EF4-FFF2-40B4-BE49-F238E27FC236}">
                <a16:creationId xmlns:a16="http://schemas.microsoft.com/office/drawing/2014/main" id="{1E33C078-D16B-CAE3-8836-D4D85E503736}"/>
              </a:ext>
            </a:extLst>
          </p:cNvPr>
          <p:cNvSpPr>
            <a:spLocks noGrp="1"/>
          </p:cNvSpPr>
          <p:nvPr>
            <p:ph type="body" sz="quarter" idx="21" hasCustomPrompt="1"/>
          </p:nvPr>
        </p:nvSpPr>
        <p:spPr>
          <a:xfrm>
            <a:off x="628650" y="105770"/>
            <a:ext cx="7886700" cy="198514"/>
          </a:xfrm>
          <a:prstGeom prst="rect">
            <a:avLst/>
          </a:prstGeom>
        </p:spPr>
        <p:txBody>
          <a:bodyPr>
            <a:noAutofit/>
          </a:bodyPr>
          <a:lstStyle>
            <a:lvl1pPr marL="0" indent="0" algn="ctr">
              <a:spcBef>
                <a:spcPts val="0"/>
              </a:spcBef>
              <a:buFontTx/>
              <a:buNone/>
              <a:defRPr sz="825">
                <a:solidFill>
                  <a:schemeClr val="bg2">
                    <a:lumMod val="95000"/>
                    <a:lumOff val="5000"/>
                  </a:schemeClr>
                </a:solidFill>
              </a:defRPr>
            </a:lvl1pPr>
          </a:lstStyle>
          <a:p>
            <a:pPr lvl="0"/>
            <a:r>
              <a:rPr lang="en-US"/>
              <a:t>Click to add classification</a:t>
            </a:r>
          </a:p>
        </p:txBody>
      </p:sp>
      <p:sp>
        <p:nvSpPr>
          <p:cNvPr id="5" name="Title 1">
            <a:extLst>
              <a:ext uri="{FF2B5EF4-FFF2-40B4-BE49-F238E27FC236}">
                <a16:creationId xmlns:a16="http://schemas.microsoft.com/office/drawing/2014/main" id="{827E55D9-0EF4-2BC9-3E88-D7B5C5ADC7CC}"/>
              </a:ext>
            </a:extLst>
          </p:cNvPr>
          <p:cNvSpPr>
            <a:spLocks noGrp="1"/>
          </p:cNvSpPr>
          <p:nvPr>
            <p:ph type="title" hasCustomPrompt="1"/>
          </p:nvPr>
        </p:nvSpPr>
        <p:spPr>
          <a:xfrm>
            <a:off x="1070304" y="297267"/>
            <a:ext cx="7870923" cy="615258"/>
          </a:xfrm>
          <a:prstGeom prst="rect">
            <a:avLst/>
          </a:prstGeom>
        </p:spPr>
        <p:txBody>
          <a:bodyPr>
            <a:normAutofit/>
          </a:bodyPr>
          <a:lstStyle>
            <a:lvl1pPr algn="l">
              <a:defRPr sz="3000" b="1">
                <a:solidFill>
                  <a:srgbClr val="1D385B"/>
                </a:solidFill>
                <a:latin typeface="Helvetica" pitchFamily="2" charset="0"/>
              </a:defRPr>
            </a:lvl1pPr>
          </a:lstStyle>
          <a:p>
            <a:r>
              <a:rPr lang="en-US"/>
              <a:t>Click to add title</a:t>
            </a:r>
          </a:p>
        </p:txBody>
      </p:sp>
      <p:sp>
        <p:nvSpPr>
          <p:cNvPr id="6" name="Rectangle 5">
            <a:extLst>
              <a:ext uri="{FF2B5EF4-FFF2-40B4-BE49-F238E27FC236}">
                <a16:creationId xmlns:a16="http://schemas.microsoft.com/office/drawing/2014/main" id="{C8EBA3C5-1AB7-75F5-D5FC-F38F9A2DF551}"/>
              </a:ext>
            </a:extLst>
          </p:cNvPr>
          <p:cNvSpPr/>
          <p:nvPr userDrawn="1"/>
        </p:nvSpPr>
        <p:spPr>
          <a:xfrm>
            <a:off x="329185" y="1016341"/>
            <a:ext cx="8814815" cy="84126"/>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21C4A4E9-D5E9-6933-4D87-F5B7B20AB86D}"/>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11" name="Picture 10">
            <a:extLst>
              <a:ext uri="{FF2B5EF4-FFF2-40B4-BE49-F238E27FC236}">
                <a16:creationId xmlns:a16="http://schemas.microsoft.com/office/drawing/2014/main" id="{006825B5-DE0F-7CDB-7767-83F6DC60D6DF}"/>
              </a:ext>
            </a:extLst>
          </p:cNvPr>
          <p:cNvPicPr>
            <a:picLocks noChangeAspect="1"/>
          </p:cNvPicPr>
          <p:nvPr userDrawn="1"/>
        </p:nvPicPr>
        <p:blipFill>
          <a:blip r:embed="rId3"/>
          <a:stretch>
            <a:fillRect/>
          </a:stretch>
        </p:blipFill>
        <p:spPr>
          <a:xfrm>
            <a:off x="8199992" y="6028072"/>
            <a:ext cx="819901" cy="822960"/>
          </a:xfrm>
          <a:prstGeom prst="rect">
            <a:avLst/>
          </a:prstGeom>
        </p:spPr>
      </p:pic>
    </p:spTree>
    <p:extLst>
      <p:ext uri="{BB962C8B-B14F-4D97-AF65-F5344CB8AC3E}">
        <p14:creationId xmlns:p14="http://schemas.microsoft.com/office/powerpoint/2010/main" val="7565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sp>
        <p:nvSpPr>
          <p:cNvPr id="5" name="Graphic 17">
            <a:extLst>
              <a:ext uri="{FF2B5EF4-FFF2-40B4-BE49-F238E27FC236}">
                <a16:creationId xmlns:a16="http://schemas.microsoft.com/office/drawing/2014/main" id="{01941704-E201-A533-0093-7609A66D9420}"/>
              </a:ext>
            </a:extLst>
          </p:cNvPr>
          <p:cNvSpPr/>
          <p:nvPr userDrawn="1"/>
        </p:nvSpPr>
        <p:spPr>
          <a:xfrm>
            <a:off x="2726079" y="3932882"/>
            <a:ext cx="501984" cy="457200"/>
          </a:xfrm>
          <a:custGeom>
            <a:avLst/>
            <a:gdLst>
              <a:gd name="connsiteX0" fmla="*/ 5063109 w 5063109"/>
              <a:gd name="connsiteY0" fmla="*/ 487299 h 4114895"/>
              <a:gd name="connsiteX1" fmla="*/ 4466559 w 5063109"/>
              <a:gd name="connsiteY1" fmla="*/ 650748 h 4114895"/>
              <a:gd name="connsiteX2" fmla="*/ 4923282 w 5063109"/>
              <a:gd name="connsiteY2" fmla="*/ 75914 h 4114895"/>
              <a:gd name="connsiteX3" fmla="*/ 4263676 w 5063109"/>
              <a:gd name="connsiteY3" fmla="*/ 327946 h 4114895"/>
              <a:gd name="connsiteX4" fmla="*/ 3505486 w 5063109"/>
              <a:gd name="connsiteY4" fmla="*/ 0 h 4114895"/>
              <a:gd name="connsiteX5" fmla="*/ 2466689 w 5063109"/>
              <a:gd name="connsiteY5" fmla="*/ 1038892 h 4114895"/>
              <a:gd name="connsiteX6" fmla="*/ 2493550 w 5063109"/>
              <a:gd name="connsiteY6" fmla="*/ 1275493 h 4114895"/>
              <a:gd name="connsiteX7" fmla="*/ 352235 w 5063109"/>
              <a:gd name="connsiteY7" fmla="*/ 190119 h 4114895"/>
              <a:gd name="connsiteX8" fmla="*/ 211741 w 5063109"/>
              <a:gd name="connsiteY8" fmla="*/ 712280 h 4114895"/>
              <a:gd name="connsiteX9" fmla="*/ 673894 w 5063109"/>
              <a:gd name="connsiteY9" fmla="*/ 1576959 h 4114895"/>
              <a:gd name="connsiteX10" fmla="*/ 203264 w 5063109"/>
              <a:gd name="connsiteY10" fmla="*/ 1447133 h 4114895"/>
              <a:gd name="connsiteX11" fmla="*/ 203264 w 5063109"/>
              <a:gd name="connsiteY11" fmla="*/ 1459992 h 4114895"/>
              <a:gd name="connsiteX12" fmla="*/ 1036701 w 5063109"/>
              <a:gd name="connsiteY12" fmla="*/ 2478786 h 4114895"/>
              <a:gd name="connsiteX13" fmla="*/ 763048 w 5063109"/>
              <a:gd name="connsiteY13" fmla="*/ 2515076 h 4114895"/>
              <a:gd name="connsiteX14" fmla="*/ 567404 w 5063109"/>
              <a:gd name="connsiteY14" fmla="*/ 2496693 h 4114895"/>
              <a:gd name="connsiteX15" fmla="*/ 1537811 w 5063109"/>
              <a:gd name="connsiteY15" fmla="*/ 3217926 h 4114895"/>
              <a:gd name="connsiteX16" fmla="*/ 247745 w 5063109"/>
              <a:gd name="connsiteY16" fmla="*/ 3662744 h 4114895"/>
              <a:gd name="connsiteX17" fmla="*/ 0 w 5063109"/>
              <a:gd name="connsiteY17" fmla="*/ 3648170 h 4114895"/>
              <a:gd name="connsiteX18" fmla="*/ 1592294 w 5063109"/>
              <a:gd name="connsiteY18" fmla="*/ 4114895 h 4114895"/>
              <a:gd name="connsiteX19" fmla="*/ 4547902 w 5063109"/>
              <a:gd name="connsiteY19" fmla="*/ 1159383 h 4114895"/>
              <a:gd name="connsiteX20" fmla="*/ 4544759 w 5063109"/>
              <a:gd name="connsiteY20" fmla="*/ 1024890 h 4114895"/>
              <a:gd name="connsiteX21" fmla="*/ 5063109 w 5063109"/>
              <a:gd name="connsiteY21" fmla="*/ 487299 h 411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63109" h="4114895">
                <a:moveTo>
                  <a:pt x="5063109" y="487299"/>
                </a:moveTo>
                <a:cubicBezTo>
                  <a:pt x="4876800" y="569786"/>
                  <a:pt x="4676775" y="625602"/>
                  <a:pt x="4466559" y="650748"/>
                </a:cubicBezTo>
                <a:cubicBezTo>
                  <a:pt x="4681061" y="522161"/>
                  <a:pt x="4845749" y="318421"/>
                  <a:pt x="4923282" y="75914"/>
                </a:cubicBezTo>
                <a:cubicBezTo>
                  <a:pt x="4722591" y="194977"/>
                  <a:pt x="4500372" y="281559"/>
                  <a:pt x="4263676" y="327946"/>
                </a:cubicBezTo>
                <a:cubicBezTo>
                  <a:pt x="4074128" y="126302"/>
                  <a:pt x="3804381" y="0"/>
                  <a:pt x="3505486" y="0"/>
                </a:cubicBezTo>
                <a:cubicBezTo>
                  <a:pt x="2931890" y="0"/>
                  <a:pt x="2466689" y="465106"/>
                  <a:pt x="2466689" y="1038892"/>
                </a:cubicBezTo>
                <a:cubicBezTo>
                  <a:pt x="2466689" y="1120331"/>
                  <a:pt x="2476024" y="1199293"/>
                  <a:pt x="2493550" y="1275493"/>
                </a:cubicBezTo>
                <a:cubicBezTo>
                  <a:pt x="1629918" y="1232059"/>
                  <a:pt x="864775" y="818674"/>
                  <a:pt x="352235" y="190119"/>
                </a:cubicBezTo>
                <a:cubicBezTo>
                  <a:pt x="262890" y="343757"/>
                  <a:pt x="211741" y="522065"/>
                  <a:pt x="211741" y="712280"/>
                </a:cubicBezTo>
                <a:cubicBezTo>
                  <a:pt x="211741" y="1072706"/>
                  <a:pt x="395287" y="1390745"/>
                  <a:pt x="673894" y="1576959"/>
                </a:cubicBezTo>
                <a:cubicBezTo>
                  <a:pt x="503587" y="1571530"/>
                  <a:pt x="343472" y="1524857"/>
                  <a:pt x="203264" y="1447133"/>
                </a:cubicBezTo>
                <a:cubicBezTo>
                  <a:pt x="203264" y="1451420"/>
                  <a:pt x="203264" y="1455896"/>
                  <a:pt x="203264" y="1459992"/>
                </a:cubicBezTo>
                <a:cubicBezTo>
                  <a:pt x="203264" y="1963388"/>
                  <a:pt x="561404" y="2383346"/>
                  <a:pt x="1036701" y="2478786"/>
                </a:cubicBezTo>
                <a:cubicBezTo>
                  <a:pt x="949357" y="2502313"/>
                  <a:pt x="857726" y="2515076"/>
                  <a:pt x="763048" y="2515076"/>
                </a:cubicBezTo>
                <a:cubicBezTo>
                  <a:pt x="695897" y="2515076"/>
                  <a:pt x="630746" y="2508885"/>
                  <a:pt x="567404" y="2496693"/>
                </a:cubicBezTo>
                <a:cubicBezTo>
                  <a:pt x="699707" y="2909221"/>
                  <a:pt x="1083183" y="3209735"/>
                  <a:pt x="1537811" y="3217926"/>
                </a:cubicBezTo>
                <a:cubicBezTo>
                  <a:pt x="1182243" y="3496532"/>
                  <a:pt x="734187" y="3662744"/>
                  <a:pt x="247745" y="3662744"/>
                </a:cubicBezTo>
                <a:cubicBezTo>
                  <a:pt x="164021" y="3662744"/>
                  <a:pt x="81439" y="3657886"/>
                  <a:pt x="0" y="3648170"/>
                </a:cubicBezTo>
                <a:cubicBezTo>
                  <a:pt x="459677" y="3943160"/>
                  <a:pt x="1005745" y="4114895"/>
                  <a:pt x="1592294" y="4114895"/>
                </a:cubicBezTo>
                <a:cubicBezTo>
                  <a:pt x="3503105" y="4114895"/>
                  <a:pt x="4547902" y="2532031"/>
                  <a:pt x="4547902" y="1159383"/>
                </a:cubicBezTo>
                <a:cubicBezTo>
                  <a:pt x="4547902" y="1114330"/>
                  <a:pt x="4546854" y="1069372"/>
                  <a:pt x="4544759" y="1024890"/>
                </a:cubicBezTo>
                <a:cubicBezTo>
                  <a:pt x="4747736" y="878396"/>
                  <a:pt x="4923854" y="695515"/>
                  <a:pt x="5063109" y="487299"/>
                </a:cubicBezTo>
              </a:path>
            </a:pathLst>
          </a:custGeom>
          <a:solidFill>
            <a:srgbClr val="65BAF5"/>
          </a:solidFill>
          <a:ln w="9525" cap="flat">
            <a:noFill/>
            <a:prstDash val="solid"/>
            <a:miter/>
          </a:ln>
        </p:spPr>
        <p:txBody>
          <a:bodyPr rtlCol="0" anchor="ctr"/>
          <a:lstStyle/>
          <a:p>
            <a:endParaRPr lang="en-US" sz="1350">
              <a:solidFill>
                <a:srgbClr val="65BAF5"/>
              </a:solidFill>
            </a:endParaRPr>
          </a:p>
        </p:txBody>
      </p:sp>
      <p:sp>
        <p:nvSpPr>
          <p:cNvPr id="10" name="Graphic 22">
            <a:extLst>
              <a:ext uri="{FF2B5EF4-FFF2-40B4-BE49-F238E27FC236}">
                <a16:creationId xmlns:a16="http://schemas.microsoft.com/office/drawing/2014/main" id="{B927064E-6BBE-3FF8-1290-F383F5A212FE}"/>
              </a:ext>
            </a:extLst>
          </p:cNvPr>
          <p:cNvSpPr/>
          <p:nvPr userDrawn="1"/>
        </p:nvSpPr>
        <p:spPr>
          <a:xfrm>
            <a:off x="2726079" y="4604929"/>
            <a:ext cx="501984" cy="502920"/>
          </a:xfrm>
          <a:custGeom>
            <a:avLst/>
            <a:gdLst>
              <a:gd name="connsiteX0" fmla="*/ 2764428 w 3491909"/>
              <a:gd name="connsiteY0" fmla="*/ 0 h 3491909"/>
              <a:gd name="connsiteX1" fmla="*/ 727481 w 3491909"/>
              <a:gd name="connsiteY1" fmla="*/ 0 h 3491909"/>
              <a:gd name="connsiteX2" fmla="*/ 0 w 3491909"/>
              <a:gd name="connsiteY2" fmla="*/ 727481 h 3491909"/>
              <a:gd name="connsiteX3" fmla="*/ 0 w 3491909"/>
              <a:gd name="connsiteY3" fmla="*/ 2764428 h 3491909"/>
              <a:gd name="connsiteX4" fmla="*/ 727481 w 3491909"/>
              <a:gd name="connsiteY4" fmla="*/ 3491909 h 3491909"/>
              <a:gd name="connsiteX5" fmla="*/ 2764428 w 3491909"/>
              <a:gd name="connsiteY5" fmla="*/ 3491909 h 3491909"/>
              <a:gd name="connsiteX6" fmla="*/ 3491909 w 3491909"/>
              <a:gd name="connsiteY6" fmla="*/ 2764428 h 3491909"/>
              <a:gd name="connsiteX7" fmla="*/ 3491909 w 3491909"/>
              <a:gd name="connsiteY7" fmla="*/ 727481 h 3491909"/>
              <a:gd name="connsiteX8" fmla="*/ 2764428 w 3491909"/>
              <a:gd name="connsiteY8" fmla="*/ 0 h 3491909"/>
              <a:gd name="connsiteX9" fmla="*/ 1163970 w 3491909"/>
              <a:gd name="connsiteY9" fmla="*/ 2764428 h 3491909"/>
              <a:gd name="connsiteX10" fmla="*/ 727481 w 3491909"/>
              <a:gd name="connsiteY10" fmla="*/ 2764428 h 3491909"/>
              <a:gd name="connsiteX11" fmla="*/ 727481 w 3491909"/>
              <a:gd name="connsiteY11" fmla="*/ 1163970 h 3491909"/>
              <a:gd name="connsiteX12" fmla="*/ 1163970 w 3491909"/>
              <a:gd name="connsiteY12" fmla="*/ 1163970 h 3491909"/>
              <a:gd name="connsiteX13" fmla="*/ 1163970 w 3491909"/>
              <a:gd name="connsiteY13" fmla="*/ 2764428 h 3491909"/>
              <a:gd name="connsiteX14" fmla="*/ 945725 w 3491909"/>
              <a:gd name="connsiteY14" fmla="*/ 979190 h 3491909"/>
              <a:gd name="connsiteX15" fmla="*/ 691107 w 3491909"/>
              <a:gd name="connsiteY15" fmla="*/ 723116 h 3491909"/>
              <a:gd name="connsiteX16" fmla="*/ 945725 w 3491909"/>
              <a:gd name="connsiteY16" fmla="*/ 467043 h 3491909"/>
              <a:gd name="connsiteX17" fmla="*/ 1200344 w 3491909"/>
              <a:gd name="connsiteY17" fmla="*/ 723116 h 3491909"/>
              <a:gd name="connsiteX18" fmla="*/ 945725 w 3491909"/>
              <a:gd name="connsiteY18" fmla="*/ 979190 h 3491909"/>
              <a:gd name="connsiteX19" fmla="*/ 2909924 w 3491909"/>
              <a:gd name="connsiteY19" fmla="*/ 2764428 h 3491909"/>
              <a:gd name="connsiteX20" fmla="*/ 2473436 w 3491909"/>
              <a:gd name="connsiteY20" fmla="*/ 2764428 h 3491909"/>
              <a:gd name="connsiteX21" fmla="*/ 2473436 w 3491909"/>
              <a:gd name="connsiteY21" fmla="*/ 1949649 h 3491909"/>
              <a:gd name="connsiteX22" fmla="*/ 1891451 w 3491909"/>
              <a:gd name="connsiteY22" fmla="*/ 1949649 h 3491909"/>
              <a:gd name="connsiteX23" fmla="*/ 1891451 w 3491909"/>
              <a:gd name="connsiteY23" fmla="*/ 2764428 h 3491909"/>
              <a:gd name="connsiteX24" fmla="*/ 1454962 w 3491909"/>
              <a:gd name="connsiteY24" fmla="*/ 2764428 h 3491909"/>
              <a:gd name="connsiteX25" fmla="*/ 1454962 w 3491909"/>
              <a:gd name="connsiteY25" fmla="*/ 1163970 h 3491909"/>
              <a:gd name="connsiteX26" fmla="*/ 1891451 w 3491909"/>
              <a:gd name="connsiteY26" fmla="*/ 1163970 h 3491909"/>
              <a:gd name="connsiteX27" fmla="*/ 1891451 w 3491909"/>
              <a:gd name="connsiteY27" fmla="*/ 1421498 h 3491909"/>
              <a:gd name="connsiteX28" fmla="*/ 2909924 w 3491909"/>
              <a:gd name="connsiteY28" fmla="*/ 1782329 h 3491909"/>
              <a:gd name="connsiteX29" fmla="*/ 2909924 w 3491909"/>
              <a:gd name="connsiteY29" fmla="*/ 2765883 h 34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1909" h="3491909">
                <a:moveTo>
                  <a:pt x="2764428" y="0"/>
                </a:moveTo>
                <a:lnTo>
                  <a:pt x="727481" y="0"/>
                </a:lnTo>
                <a:cubicBezTo>
                  <a:pt x="325912" y="0"/>
                  <a:pt x="0" y="325912"/>
                  <a:pt x="0" y="727481"/>
                </a:cubicBezTo>
                <a:lnTo>
                  <a:pt x="0" y="2764428"/>
                </a:lnTo>
                <a:cubicBezTo>
                  <a:pt x="0" y="3165998"/>
                  <a:pt x="325912" y="3491909"/>
                  <a:pt x="727481" y="3491909"/>
                </a:cubicBezTo>
                <a:lnTo>
                  <a:pt x="2764428" y="3491909"/>
                </a:lnTo>
                <a:cubicBezTo>
                  <a:pt x="3165998" y="3491909"/>
                  <a:pt x="3491909" y="3165998"/>
                  <a:pt x="3491909" y="2764428"/>
                </a:cubicBezTo>
                <a:lnTo>
                  <a:pt x="3491909" y="727481"/>
                </a:lnTo>
                <a:cubicBezTo>
                  <a:pt x="3491909" y="325912"/>
                  <a:pt x="3165998" y="0"/>
                  <a:pt x="2764428" y="0"/>
                </a:cubicBezTo>
                <a:close/>
                <a:moveTo>
                  <a:pt x="1163970" y="2764428"/>
                </a:moveTo>
                <a:lnTo>
                  <a:pt x="727481" y="2764428"/>
                </a:lnTo>
                <a:lnTo>
                  <a:pt x="727481" y="1163970"/>
                </a:lnTo>
                <a:lnTo>
                  <a:pt x="1163970" y="1163970"/>
                </a:lnTo>
                <a:lnTo>
                  <a:pt x="1163970" y="2764428"/>
                </a:lnTo>
                <a:close/>
                <a:moveTo>
                  <a:pt x="945725" y="979190"/>
                </a:moveTo>
                <a:cubicBezTo>
                  <a:pt x="804594" y="979190"/>
                  <a:pt x="691107" y="864248"/>
                  <a:pt x="691107" y="723116"/>
                </a:cubicBezTo>
                <a:cubicBezTo>
                  <a:pt x="691107" y="581985"/>
                  <a:pt x="804594" y="467043"/>
                  <a:pt x="945725" y="467043"/>
                </a:cubicBezTo>
                <a:cubicBezTo>
                  <a:pt x="1086857" y="467043"/>
                  <a:pt x="1200344" y="581985"/>
                  <a:pt x="1200344" y="723116"/>
                </a:cubicBezTo>
                <a:cubicBezTo>
                  <a:pt x="1200344" y="864248"/>
                  <a:pt x="1086857" y="979190"/>
                  <a:pt x="945725" y="979190"/>
                </a:cubicBezTo>
                <a:close/>
                <a:moveTo>
                  <a:pt x="2909924" y="2764428"/>
                </a:moveTo>
                <a:lnTo>
                  <a:pt x="2473436" y="2764428"/>
                </a:lnTo>
                <a:lnTo>
                  <a:pt x="2473436" y="1949649"/>
                </a:lnTo>
                <a:cubicBezTo>
                  <a:pt x="2473436" y="1459327"/>
                  <a:pt x="1891451" y="1497156"/>
                  <a:pt x="1891451" y="1949649"/>
                </a:cubicBezTo>
                <a:lnTo>
                  <a:pt x="1891451" y="2764428"/>
                </a:lnTo>
                <a:lnTo>
                  <a:pt x="1454962" y="2764428"/>
                </a:lnTo>
                <a:lnTo>
                  <a:pt x="1454962" y="1163970"/>
                </a:lnTo>
                <a:lnTo>
                  <a:pt x="1891451" y="1163970"/>
                </a:lnTo>
                <a:lnTo>
                  <a:pt x="1891451" y="1421498"/>
                </a:lnTo>
                <a:cubicBezTo>
                  <a:pt x="2095145" y="1044663"/>
                  <a:pt x="2909924" y="1017018"/>
                  <a:pt x="2909924" y="1782329"/>
                </a:cubicBezTo>
                <a:lnTo>
                  <a:pt x="2909924" y="2765883"/>
                </a:lnTo>
                <a:close/>
              </a:path>
            </a:pathLst>
          </a:custGeom>
          <a:solidFill>
            <a:srgbClr val="65BAF5"/>
          </a:solidFill>
          <a:ln w="145256" cap="flat">
            <a:noFill/>
            <a:prstDash val="solid"/>
            <a:miter/>
          </a:ln>
        </p:spPr>
        <p:txBody>
          <a:bodyPr rtlCol="0" anchor="ctr"/>
          <a:lstStyle/>
          <a:p>
            <a:endParaRPr lang="en-US" sz="1350"/>
          </a:p>
        </p:txBody>
      </p:sp>
      <p:pic>
        <p:nvPicPr>
          <p:cNvPr id="11" name="Graphic 10" descr="World with solid fill">
            <a:extLst>
              <a:ext uri="{FF2B5EF4-FFF2-40B4-BE49-F238E27FC236}">
                <a16:creationId xmlns:a16="http://schemas.microsoft.com/office/drawing/2014/main" id="{A0F021FB-1C28-E448-2DAD-BA3A0064C877}"/>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2726079" y="3169161"/>
            <a:ext cx="548640" cy="548640"/>
          </a:xfrm>
          <a:prstGeom prst="rect">
            <a:avLst/>
          </a:prstGeom>
        </p:spPr>
      </p:pic>
      <p:sp>
        <p:nvSpPr>
          <p:cNvPr id="12" name="Text Placeholder 2">
            <a:extLst>
              <a:ext uri="{FF2B5EF4-FFF2-40B4-BE49-F238E27FC236}">
                <a16:creationId xmlns:a16="http://schemas.microsoft.com/office/drawing/2014/main" id="{4BC1E852-AF53-8EF6-536A-69D5B47340AB}"/>
              </a:ext>
            </a:extLst>
          </p:cNvPr>
          <p:cNvSpPr>
            <a:spLocks noGrp="1"/>
          </p:cNvSpPr>
          <p:nvPr>
            <p:ph type="body" sz="quarter" idx="24" hasCustomPrompt="1"/>
          </p:nvPr>
        </p:nvSpPr>
        <p:spPr>
          <a:xfrm>
            <a:off x="3406378" y="3219644"/>
            <a:ext cx="5046297" cy="447675"/>
          </a:xfrm>
          <a:prstGeom prst="rect">
            <a:avLst/>
          </a:prstGeom>
        </p:spPr>
        <p:txBody>
          <a:bodyPr anchor="ctr">
            <a:normAutofit/>
          </a:bodyPr>
          <a:lstStyle>
            <a:lvl1pPr marL="0" indent="0">
              <a:buFontTx/>
              <a:buNone/>
              <a:defRPr sz="1600" b="1">
                <a:solidFill>
                  <a:schemeClr val="tx1"/>
                </a:solidFill>
              </a:defRPr>
            </a:lvl1pPr>
          </a:lstStyle>
          <a:p>
            <a:pPr lvl="0"/>
            <a:r>
              <a:rPr lang="en-US" err="1"/>
              <a:t>www.ai.mil</a:t>
            </a:r>
            <a:endParaRPr lang="en-US"/>
          </a:p>
        </p:txBody>
      </p:sp>
      <p:sp>
        <p:nvSpPr>
          <p:cNvPr id="13" name="Text Placeholder 15">
            <a:extLst>
              <a:ext uri="{FF2B5EF4-FFF2-40B4-BE49-F238E27FC236}">
                <a16:creationId xmlns:a16="http://schemas.microsoft.com/office/drawing/2014/main" id="{5343A6CE-418A-103E-8722-1FB91DCD8E71}"/>
              </a:ext>
            </a:extLst>
          </p:cNvPr>
          <p:cNvSpPr>
            <a:spLocks noGrp="1"/>
          </p:cNvSpPr>
          <p:nvPr>
            <p:ph type="body" sz="quarter" idx="26" hasCustomPrompt="1"/>
          </p:nvPr>
        </p:nvSpPr>
        <p:spPr>
          <a:xfrm>
            <a:off x="3406378" y="4687581"/>
            <a:ext cx="5073889" cy="337616"/>
          </a:xfrm>
          <a:prstGeom prst="rect">
            <a:avLst/>
          </a:prstGeom>
        </p:spPr>
        <p:txBody>
          <a:bodyPr anchor="ctr">
            <a:normAutofit/>
          </a:bodyPr>
          <a:lstStyle>
            <a:lvl1pPr marL="0" indent="0">
              <a:buFontTx/>
              <a:buNone/>
              <a:defRPr sz="1600" b="1">
                <a:solidFill>
                  <a:schemeClr val="tx1"/>
                </a:solidFill>
              </a:defRPr>
            </a:lvl1pPr>
          </a:lstStyle>
          <a:p>
            <a:pPr lvl="0"/>
            <a:r>
              <a:rPr lang="en-US"/>
              <a:t>DoD Chief Digital and Artificial Intelligence Office</a:t>
            </a:r>
          </a:p>
        </p:txBody>
      </p:sp>
      <p:sp>
        <p:nvSpPr>
          <p:cNvPr id="15" name="Text Placeholder 20">
            <a:extLst>
              <a:ext uri="{FF2B5EF4-FFF2-40B4-BE49-F238E27FC236}">
                <a16:creationId xmlns:a16="http://schemas.microsoft.com/office/drawing/2014/main" id="{DDD5F77E-8FF9-F5AF-663E-0431F196989F}"/>
              </a:ext>
            </a:extLst>
          </p:cNvPr>
          <p:cNvSpPr>
            <a:spLocks noGrp="1"/>
          </p:cNvSpPr>
          <p:nvPr>
            <p:ph type="body" sz="quarter" idx="27" hasCustomPrompt="1"/>
          </p:nvPr>
        </p:nvSpPr>
        <p:spPr>
          <a:xfrm>
            <a:off x="3406378" y="3962649"/>
            <a:ext cx="5046296" cy="397667"/>
          </a:xfrm>
          <a:prstGeom prst="rect">
            <a:avLst/>
          </a:prstGeom>
        </p:spPr>
        <p:txBody>
          <a:bodyPr anchor="ctr">
            <a:normAutofit/>
          </a:bodyPr>
          <a:lstStyle>
            <a:lvl1pPr marL="0" indent="0">
              <a:buFontTx/>
              <a:buNone/>
              <a:defRPr sz="1600" b="1">
                <a:solidFill>
                  <a:schemeClr val="tx1"/>
                </a:solidFill>
              </a:defRPr>
            </a:lvl1pPr>
          </a:lstStyle>
          <a:p>
            <a:pPr lvl="0"/>
            <a:r>
              <a:rPr lang="en-US"/>
              <a:t>@</a:t>
            </a:r>
            <a:r>
              <a:rPr lang="en-US" err="1"/>
              <a:t>DoDCDAO</a:t>
            </a:r>
            <a:endParaRPr lang="en-US"/>
          </a:p>
        </p:txBody>
      </p:sp>
    </p:spTree>
    <p:extLst>
      <p:ext uri="{BB962C8B-B14F-4D97-AF65-F5344CB8AC3E}">
        <p14:creationId xmlns:p14="http://schemas.microsoft.com/office/powerpoint/2010/main" val="259696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black and white, design, pattern&#10;&#10;Description automatically generated">
            <a:extLst>
              <a:ext uri="{FF2B5EF4-FFF2-40B4-BE49-F238E27FC236}">
                <a16:creationId xmlns:a16="http://schemas.microsoft.com/office/drawing/2014/main" id="{095AF413-2814-6D61-9DD0-7A32A605C812}"/>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43549" y="6206314"/>
            <a:ext cx="9144000" cy="959930"/>
          </a:xfrm>
          <a:prstGeom prst="rect">
            <a:avLst/>
          </a:prstGeom>
          <a:ln>
            <a:noFill/>
          </a:ln>
          <a:effectLst>
            <a:softEdge rad="258679"/>
          </a:effectLst>
        </p:spPr>
      </p:pic>
      <p:pic>
        <p:nvPicPr>
          <p:cNvPr id="6" name="Picture 5" descr="A picture containing black and white, design, pattern&#10;&#10;Description automatically generated">
            <a:extLst>
              <a:ext uri="{FF2B5EF4-FFF2-40B4-BE49-F238E27FC236}">
                <a16:creationId xmlns:a16="http://schemas.microsoft.com/office/drawing/2014/main" id="{57855295-85D3-4266-569B-350CF0C1FB2E}"/>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8851" y="6053914"/>
            <a:ext cx="9144000" cy="959930"/>
          </a:xfrm>
          <a:prstGeom prst="rect">
            <a:avLst/>
          </a:prstGeom>
          <a:ln>
            <a:noFill/>
          </a:ln>
          <a:effectLst>
            <a:softEdge rad="258679"/>
          </a:effectLst>
        </p:spPr>
      </p:pic>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lstStyle>
            <a:lvl1pPr>
              <a:defRPr b="1">
                <a:latin typeface="Helvetica" pitchFamily="2" charset="0"/>
              </a:defRPr>
            </a:lvl1pPr>
          </a:lstStyle>
          <a:p>
            <a:r>
              <a:rPr lang="en-US"/>
              <a:t>Click to add title</a:t>
            </a:r>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3"/>
          <a:stretch>
            <a:fillRect/>
          </a:stretch>
        </p:blipFill>
        <p:spPr>
          <a:xfrm>
            <a:off x="339295" y="131885"/>
            <a:ext cx="640080" cy="826769"/>
          </a:xfrm>
          <a:prstGeom prst="rect">
            <a:avLst/>
          </a:prstGeom>
        </p:spPr>
      </p:pic>
      <p:sp>
        <p:nvSpPr>
          <p:cNvPr id="4" name="Content Placeholder 2">
            <a:extLst>
              <a:ext uri="{FF2B5EF4-FFF2-40B4-BE49-F238E27FC236}">
                <a16:creationId xmlns:a16="http://schemas.microsoft.com/office/drawing/2014/main" id="{C48B4A31-44F2-B2D6-C7DE-C15966856FFD}"/>
              </a:ext>
            </a:extLst>
          </p:cNvPr>
          <p:cNvSpPr>
            <a:spLocks noGrp="1"/>
          </p:cNvSpPr>
          <p:nvPr>
            <p:ph sz="half" idx="1"/>
          </p:nvPr>
        </p:nvSpPr>
        <p:spPr>
          <a:xfrm>
            <a:off x="6286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F88DCE6-7316-5F8E-10EC-08FFE5D37A57}"/>
              </a:ext>
            </a:extLst>
          </p:cNvPr>
          <p:cNvSpPr>
            <a:spLocks noGrp="1"/>
          </p:cNvSpPr>
          <p:nvPr>
            <p:ph sz="half" idx="2"/>
          </p:nvPr>
        </p:nvSpPr>
        <p:spPr>
          <a:xfrm>
            <a:off x="46291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4"/>
          <a:stretch>
            <a:fillRect/>
          </a:stretch>
        </p:blipFill>
        <p:spPr>
          <a:xfrm>
            <a:off x="8199992" y="6028072"/>
            <a:ext cx="819901" cy="822960"/>
          </a:xfrm>
          <a:prstGeom prst="rect">
            <a:avLst/>
          </a:prstGeom>
        </p:spPr>
      </p:pic>
      <p:sp>
        <p:nvSpPr>
          <p:cNvPr id="19" name="Content Placeholder 18">
            <a:extLst>
              <a:ext uri="{FF2B5EF4-FFF2-40B4-BE49-F238E27FC236}">
                <a16:creationId xmlns:a16="http://schemas.microsoft.com/office/drawing/2014/main" id="{1589D9F2-0BF8-5A3F-BCA0-B6BD1C627330}"/>
              </a:ext>
            </a:extLst>
          </p:cNvPr>
          <p:cNvSpPr>
            <a:spLocks noGrp="1"/>
          </p:cNvSpPr>
          <p:nvPr>
            <p:ph sz="quarter" idx="10" hasCustomPrompt="1"/>
          </p:nvPr>
        </p:nvSpPr>
        <p:spPr>
          <a:xfrm>
            <a:off x="1172331" y="351533"/>
            <a:ext cx="5985733" cy="505431"/>
          </a:xfrm>
        </p:spPr>
        <p:txBody>
          <a:bodyPr/>
          <a:lstStyle>
            <a:lvl1pPr marL="0" indent="0" algn="l" defTabSz="685800" rtl="0" eaLnBrk="1" latinLnBrk="0" hangingPunct="1">
              <a:lnSpc>
                <a:spcPct val="90000"/>
              </a:lnSpc>
              <a:spcBef>
                <a:spcPct val="0"/>
              </a:spcBef>
              <a:buNone/>
              <a:defRPr lang="en-US" sz="3300" b="1" kern="1200" dirty="0" smtClean="0">
                <a:solidFill>
                  <a:schemeClr val="tx1"/>
                </a:solidFill>
                <a:latin typeface="Helvetica" pitchFamily="2" charset="0"/>
                <a:ea typeface="+mj-ea"/>
                <a:cs typeface="+mj-cs"/>
              </a:defRPr>
            </a:lvl1pPr>
          </a:lstStyle>
          <a:p>
            <a:pPr lvl="0"/>
            <a:r>
              <a:rPr lang="en-US"/>
              <a:t>Click to add title</a:t>
            </a:r>
          </a:p>
        </p:txBody>
      </p:sp>
    </p:spTree>
    <p:extLst>
      <p:ext uri="{BB962C8B-B14F-4D97-AF65-F5344CB8AC3E}">
        <p14:creationId xmlns:p14="http://schemas.microsoft.com/office/powerpoint/2010/main" val="26653388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A956E43-9EB0-B8B2-3754-F84DBFA7D7BC}"/>
              </a:ext>
            </a:extLst>
          </p:cNvPr>
          <p:cNvSpPr>
            <a:spLocks noGrp="1"/>
          </p:cNvSpPr>
          <p:nvPr>
            <p:ph type="body" idx="1"/>
          </p:nvPr>
        </p:nvSpPr>
        <p:spPr>
          <a:xfrm>
            <a:off x="628650" y="130810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Placeholder 24">
            <a:extLst>
              <a:ext uri="{FF2B5EF4-FFF2-40B4-BE49-F238E27FC236}">
                <a16:creationId xmlns:a16="http://schemas.microsoft.com/office/drawing/2014/main" id="{E1E7F3B9-BF11-2C83-7DA0-B35AFBE051A3}"/>
              </a:ext>
            </a:extLst>
          </p:cNvPr>
          <p:cNvSpPr>
            <a:spLocks noGrp="1"/>
          </p:cNvSpPr>
          <p:nvPr>
            <p:ph type="title"/>
          </p:nvPr>
        </p:nvSpPr>
        <p:spPr>
          <a:xfrm>
            <a:off x="263852" y="403059"/>
            <a:ext cx="8251498" cy="613283"/>
          </a:xfrm>
          <a:prstGeom prst="rect">
            <a:avLst/>
          </a:prstGeom>
        </p:spPr>
        <p:txBody>
          <a:bodyPr vert="horz" lIns="91440" tIns="45720" rIns="91440" bIns="45720" rtlCol="0" anchor="ctr">
            <a:normAutofit/>
          </a:bodyPr>
          <a:lstStyle/>
          <a:p>
            <a:r>
              <a:rPr lang="en-US"/>
              <a:t>Click to add title</a:t>
            </a:r>
          </a:p>
        </p:txBody>
      </p:sp>
    </p:spTree>
    <p:extLst>
      <p:ext uri="{BB962C8B-B14F-4D97-AF65-F5344CB8AC3E}">
        <p14:creationId xmlns:p14="http://schemas.microsoft.com/office/powerpoint/2010/main" val="3176743936"/>
      </p:ext>
    </p:extLst>
  </p:cSld>
  <p:clrMap bg1="lt1" tx1="dk1" bg2="lt2" tx2="dk2" accent1="accent1" accent2="accent2" accent3="accent3" accent4="accent4" accent5="accent5" accent6="accent6" hlink="hlink" folHlink="folHlink"/>
  <p:sldLayoutIdLst>
    <p:sldLayoutId id="2147483820" r:id="rId1"/>
    <p:sldLayoutId id="2147483760" r:id="rId2"/>
    <p:sldLayoutId id="2147483753" r:id="rId3"/>
    <p:sldLayoutId id="2147483879" r:id="rId4"/>
    <p:sldLayoutId id="2147483770" r:id="rId5"/>
    <p:sldLayoutId id="2147483880" r:id="rId6"/>
    <p:sldLayoutId id="2147483881" r:id="rId7"/>
  </p:sldLayoutIdLst>
  <p:txStyles>
    <p:title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CA335799-BD0C-3C43-B221-5F9CBDC5D06C}"/>
              </a:ext>
            </a:extLst>
          </p:cNvPr>
          <p:cNvSpPr>
            <a:spLocks noGrp="1"/>
          </p:cNvSpPr>
          <p:nvPr>
            <p:ph type="title"/>
          </p:nvPr>
        </p:nvSpPr>
        <p:spPr/>
        <p:txBody>
          <a:bodyPr/>
          <a:lstStyle/>
          <a:p>
            <a:r>
              <a:rPr lang="en-US"/>
              <a:t>Instructions - Slide Content</a:t>
            </a:r>
          </a:p>
        </p:txBody>
      </p:sp>
      <p:sp>
        <p:nvSpPr>
          <p:cNvPr id="101" name="Google Shape;101;p1"/>
          <p:cNvSpPr txBox="1">
            <a:spLocks noGrp="1"/>
          </p:cNvSpPr>
          <p:nvPr>
            <p:ph idx="1"/>
          </p:nvPr>
        </p:nvSpPr>
        <p:spPr>
          <a:xfrm>
            <a:off x="613741" y="1869961"/>
            <a:ext cx="7886700" cy="4499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SzPts val="1728"/>
              <a:buNone/>
            </a:pPr>
            <a:r>
              <a:rPr lang="en-US" sz="1400">
                <a:ea typeface="Arial"/>
                <a:sym typeface="Arial"/>
              </a:rPr>
              <a:t>Instructions: </a:t>
            </a:r>
            <a:endParaRPr sz="1400" i="1">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Text in </a:t>
            </a:r>
            <a:r>
              <a:rPr lang="en-US" sz="1400" b="1">
                <a:solidFill>
                  <a:srgbClr val="00B0F0"/>
                </a:solidFill>
                <a:ea typeface="Arial"/>
                <a:sym typeface="Arial"/>
              </a:rPr>
              <a:t>&lt;brackets and bold</a:t>
            </a:r>
            <a:r>
              <a:rPr lang="en-US" sz="1400" b="1">
                <a:solidFill>
                  <a:srgbClr val="00B0F0"/>
                </a:solidFill>
              </a:rPr>
              <a:t> blue</a:t>
            </a:r>
            <a:r>
              <a:rPr lang="en-US" sz="1400" b="1">
                <a:solidFill>
                  <a:srgbClr val="00B0F0"/>
                </a:solidFill>
                <a:ea typeface="Arial"/>
                <a:sym typeface="Arial"/>
              </a:rPr>
              <a:t> text&gt; </a:t>
            </a:r>
            <a:r>
              <a:rPr lang="en-US" sz="1400" b="0">
                <a:ea typeface="Arial"/>
                <a:sym typeface="Arial"/>
              </a:rPr>
              <a:t>is instruction and should be removed prior to presenting the brief.</a:t>
            </a:r>
            <a:endParaRPr sz="1400">
              <a:ea typeface="Arial"/>
              <a:sym typeface="Arial"/>
            </a:endParaRPr>
          </a:p>
          <a:p>
            <a:pPr marL="742950" lvl="1" indent="-285750">
              <a:lnSpc>
                <a:spcPct val="100000"/>
              </a:lnSpc>
              <a:spcBef>
                <a:spcPts val="1200"/>
              </a:spcBef>
              <a:buSzPts val="1440"/>
            </a:pPr>
            <a:r>
              <a:rPr lang="en-US" sz="1400" b="0">
                <a:ea typeface="Arial"/>
                <a:sym typeface="Arial"/>
              </a:rPr>
              <a:t>Text in </a:t>
            </a:r>
            <a:r>
              <a:rPr lang="en-US" sz="1400" b="1">
                <a:solidFill>
                  <a:srgbClr val="00B0F0"/>
                </a:solidFill>
              </a:rPr>
              <a:t>bold </a:t>
            </a:r>
            <a:r>
              <a:rPr lang="en-US" sz="1400" b="1">
                <a:solidFill>
                  <a:srgbClr val="00B0F0"/>
                </a:solidFill>
                <a:ea typeface="Arial"/>
                <a:sym typeface="Arial"/>
              </a:rPr>
              <a:t>blue</a:t>
            </a:r>
            <a:r>
              <a:rPr lang="en-US" sz="1400" b="1">
                <a:solidFill>
                  <a:srgbClr val="00B0F0"/>
                </a:solidFill>
              </a:rPr>
              <a:t>, without brackets, </a:t>
            </a:r>
            <a:r>
              <a:rPr lang="en-US" sz="1400" b="0">
                <a:ea typeface="Arial"/>
                <a:sym typeface="Arial"/>
              </a:rPr>
              <a:t>is an example of one way to complete the slide </a:t>
            </a:r>
            <a:r>
              <a:rPr lang="en-US" sz="1400" b="1">
                <a:ea typeface="Arial"/>
                <a:sym typeface="Arial"/>
              </a:rPr>
              <a:t>text</a:t>
            </a:r>
            <a:r>
              <a:rPr lang="en-US" sz="1400">
                <a:ea typeface="Arial"/>
                <a:sym typeface="Arial"/>
              </a:rPr>
              <a:t> </a:t>
            </a:r>
            <a:r>
              <a:rPr lang="en-US" sz="1400" b="0">
                <a:ea typeface="Arial"/>
                <a:sym typeface="Arial"/>
              </a:rPr>
              <a:t>and should be addressed, removed, or replaced prior to presenting the brief. Please change the added text back to black. </a:t>
            </a:r>
          </a:p>
          <a:p>
            <a:pPr marL="742950" lvl="1" indent="-285750" algn="l" rtl="0">
              <a:lnSpc>
                <a:spcPct val="100000"/>
              </a:lnSpc>
              <a:spcBef>
                <a:spcPts val="1200"/>
              </a:spcBef>
              <a:spcAft>
                <a:spcPts val="0"/>
              </a:spcAft>
              <a:buSzPts val="1440"/>
            </a:pPr>
            <a:r>
              <a:rPr lang="en-US" sz="1400" b="0">
                <a:ea typeface="Arial"/>
                <a:sym typeface="Arial"/>
              </a:rPr>
              <a:t>See the </a:t>
            </a:r>
            <a:r>
              <a:rPr lang="en-US" sz="1400" b="0">
                <a:solidFill>
                  <a:srgbClr val="000000"/>
                </a:solidFill>
                <a:ea typeface="Arial"/>
                <a:sym typeface="Arial"/>
              </a:rPr>
              <a:t>Slide Notes </a:t>
            </a:r>
            <a:r>
              <a:rPr lang="en-US" sz="1400" b="0">
                <a:ea typeface="Arial"/>
                <a:sym typeface="Arial"/>
              </a:rPr>
              <a:t>supporting each individual slide.</a:t>
            </a:r>
          </a:p>
          <a:p>
            <a:pPr marL="742950" lvl="1" indent="-285750" algn="l" rtl="0">
              <a:lnSpc>
                <a:spcPct val="100000"/>
              </a:lnSpc>
              <a:spcBef>
                <a:spcPts val="1200"/>
              </a:spcBef>
              <a:spcAft>
                <a:spcPts val="0"/>
              </a:spcAft>
              <a:buSzPts val="1440"/>
            </a:pPr>
            <a:r>
              <a:rPr lang="en-US" sz="1400" b="0"/>
              <a:t>Slides do not need to be 100% completed for AO presentation.</a:t>
            </a:r>
            <a:endParaRPr lang="en-US" sz="1400">
              <a:ea typeface="Arial"/>
              <a:sym typeface="Arial"/>
            </a:endParaRPr>
          </a:p>
          <a:p>
            <a:pPr marL="742950" lvl="1" indent="-285750">
              <a:spcBef>
                <a:spcPts val="1200"/>
              </a:spcBef>
              <a:buSzPts val="1440"/>
            </a:pPr>
            <a:r>
              <a:rPr lang="en-US" sz="1400" b="0">
                <a:ea typeface="Arial"/>
                <a:sym typeface="Arial"/>
              </a:rPr>
              <a:t>Apply applicable markings to the briefing as well as the </a:t>
            </a:r>
            <a:r>
              <a:rPr lang="en-US" sz="1400" b="0"/>
              <a:t>Body of Evidence (</a:t>
            </a:r>
            <a:r>
              <a:rPr lang="en-US" sz="1400" b="0">
                <a:ea typeface="Arial"/>
                <a:sym typeface="Arial"/>
              </a:rPr>
              <a:t>BOE) in accordance w</a:t>
            </a:r>
            <a:r>
              <a:rPr lang="en-US" sz="1400" b="0"/>
              <a:t>ith Program Security Classification Guide (SCG).</a:t>
            </a:r>
            <a:endParaRPr lang="en-US" sz="1400" b="0">
              <a:ea typeface="Arial"/>
              <a:sym typeface="Arial"/>
            </a:endParaRPr>
          </a:p>
        </p:txBody>
      </p:sp>
      <p:sp>
        <p:nvSpPr>
          <p:cNvPr id="102" name="Google Shape;102;p1"/>
          <p:cNvSpPr txBox="1"/>
          <p:nvPr/>
        </p:nvSpPr>
        <p:spPr>
          <a:xfrm>
            <a:off x="522784" y="1345894"/>
            <a:ext cx="841844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rPr>
              <a:t>&lt;</a:t>
            </a:r>
            <a:r>
              <a:rPr lang="en-US" sz="1400" b="1" i="0" strike="noStrike" cap="none">
                <a:solidFill>
                  <a:srgbClr val="00B0F0"/>
                </a:solidFill>
                <a:latin typeface="Arial" panose="020B0604020202020204" pitchFamily="34" charset="0"/>
                <a:ea typeface="Arial"/>
                <a:cs typeface="Arial" panose="020B0604020202020204" pitchFamily="34" charset="0"/>
                <a:sym typeface="Arial"/>
              </a:rPr>
              <a:t>Note: Remove this first slide</a:t>
            </a:r>
            <a:r>
              <a:rPr lang="en-US" sz="1400" b="1">
                <a:solidFill>
                  <a:srgbClr val="00B0F0"/>
                </a:solidFill>
                <a:latin typeface="Arial" panose="020B0604020202020204" pitchFamily="34" charset="0"/>
                <a:ea typeface="Arial"/>
                <a:cs typeface="Arial" panose="020B0604020202020204" pitchFamily="34" charset="0"/>
                <a:sym typeface="Arial"/>
              </a:rPr>
              <a:t> </a:t>
            </a:r>
            <a:r>
              <a:rPr lang="en-US" sz="1400" b="1" i="0" strike="noStrike" cap="none">
                <a:solidFill>
                  <a:srgbClr val="00B0F0"/>
                </a:solidFill>
                <a:latin typeface="Arial" panose="020B0604020202020204" pitchFamily="34" charset="0"/>
                <a:ea typeface="Arial"/>
                <a:cs typeface="Arial" panose="020B0604020202020204" pitchFamily="34" charset="0"/>
                <a:sym typeface="Arial"/>
              </a:rPr>
              <a:t>before presenting the brief. See Slide Notes for additional information&gt;</a:t>
            </a:r>
            <a:endParaRPr sz="1000" b="0" i="0" strike="noStrike" cap="none">
              <a:solidFill>
                <a:srgbClr val="00B0F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a:t>Interconnection(s)/Interface(s)</a:t>
            </a:r>
            <a:endParaRPr b="1"/>
          </a:p>
        </p:txBody>
      </p:sp>
      <p:graphicFrame>
        <p:nvGraphicFramePr>
          <p:cNvPr id="7" name="Object 6">
            <a:extLst>
              <a:ext uri="{FF2B5EF4-FFF2-40B4-BE49-F238E27FC236}">
                <a16:creationId xmlns:a16="http://schemas.microsoft.com/office/drawing/2014/main" id="{1E916BBA-F9FE-4545-ADCD-C14796061927}"/>
              </a:ext>
            </a:extLst>
          </p:cNvPr>
          <p:cNvGraphicFramePr>
            <a:graphicFrameLocks noChangeAspect="1"/>
          </p:cNvGraphicFramePr>
          <p:nvPr/>
        </p:nvGraphicFramePr>
        <p:xfrm>
          <a:off x="403638" y="1327619"/>
          <a:ext cx="8362937" cy="4698426"/>
        </p:xfrm>
        <a:graphic>
          <a:graphicData uri="http://schemas.openxmlformats.org/presentationml/2006/ole">
            <mc:AlternateContent xmlns:mc="http://schemas.openxmlformats.org/markup-compatibility/2006">
              <mc:Choice xmlns:v="urn:schemas-microsoft-com:vml" Requires="v">
                <p:oleObj name="Presentation" r:id="rId3" imgW="5611601" imgH="3156319" progId="PowerPoint.Show.12">
                  <p:embed/>
                </p:oleObj>
              </mc:Choice>
              <mc:Fallback>
                <p:oleObj name="Presentation" r:id="rId3" imgW="5611601" imgH="3156319" progId="PowerPoint.Show.12">
                  <p:embed/>
                  <p:pic>
                    <p:nvPicPr>
                      <p:cNvPr id="7" name="Object 6">
                        <a:extLst>
                          <a:ext uri="{FF2B5EF4-FFF2-40B4-BE49-F238E27FC236}">
                            <a16:creationId xmlns:a16="http://schemas.microsoft.com/office/drawing/2014/main" id="{1E916BBA-F9FE-4545-ADCD-C14796061927}"/>
                          </a:ext>
                        </a:extLst>
                      </p:cNvPr>
                      <p:cNvPicPr>
                        <a:picLocks noChangeAspect="1" noChangeArrowheads="1"/>
                      </p:cNvPicPr>
                      <p:nvPr/>
                    </p:nvPicPr>
                    <p:blipFill>
                      <a:blip r:embed="rId4"/>
                      <a:srcRect/>
                      <a:stretch>
                        <a:fillRect/>
                      </a:stretch>
                    </p:blipFill>
                    <p:spPr bwMode="auto">
                      <a:xfrm>
                        <a:off x="403638" y="1327619"/>
                        <a:ext cx="8362937" cy="4698426"/>
                      </a:xfrm>
                      <a:prstGeom prst="rect">
                        <a:avLst/>
                      </a:prstGeom>
                      <a:noFill/>
                    </p:spPr>
                  </p:pic>
                </p:oleObj>
              </mc:Fallback>
            </mc:AlternateContent>
          </a:graphicData>
        </a:graphic>
      </p:graphicFrame>
      <p:sp>
        <p:nvSpPr>
          <p:cNvPr id="4" name="Rectangle: Rounded Corners 3">
            <a:extLst>
              <a:ext uri="{FF2B5EF4-FFF2-40B4-BE49-F238E27FC236}">
                <a16:creationId xmlns:a16="http://schemas.microsoft.com/office/drawing/2014/main" id="{E44CA50A-89E8-43C6-91CA-8F6483A8DC95}"/>
              </a:ext>
            </a:extLst>
          </p:cNvPr>
          <p:cNvSpPr/>
          <p:nvPr/>
        </p:nvSpPr>
        <p:spPr>
          <a:xfrm>
            <a:off x="403638" y="1600200"/>
            <a:ext cx="1272621" cy="464270"/>
          </a:xfrm>
          <a:prstGeom prst="roundRect">
            <a:avLst/>
          </a:prstGeom>
          <a:solidFill>
            <a:srgbClr val="FAC09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Represents External Interfaces/AO Boundaries</a:t>
            </a:r>
          </a:p>
        </p:txBody>
      </p:sp>
      <p:sp>
        <p:nvSpPr>
          <p:cNvPr id="2" name="TextBox 1">
            <a:extLst>
              <a:ext uri="{FF2B5EF4-FFF2-40B4-BE49-F238E27FC236}">
                <a16:creationId xmlns:a16="http://schemas.microsoft.com/office/drawing/2014/main" id="{1B03815D-0010-BFA5-3DC4-276017F99B23}"/>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3" name="Rectangle: Rounded Corners 2">
            <a:extLst>
              <a:ext uri="{FF2B5EF4-FFF2-40B4-BE49-F238E27FC236}">
                <a16:creationId xmlns:a16="http://schemas.microsoft.com/office/drawing/2014/main" id="{C8E7A854-B12B-4A8D-2C21-319D43BE06F3}"/>
              </a:ext>
            </a:extLst>
          </p:cNvPr>
          <p:cNvSpPr/>
          <p:nvPr/>
        </p:nvSpPr>
        <p:spPr>
          <a:xfrm>
            <a:off x="1070304" y="6049664"/>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Identify all interfaces, data flows, connections in/out of the authorization boundary.</a:t>
            </a:r>
          </a:p>
          <a:p>
            <a:pPr algn="ctr"/>
            <a:r>
              <a:rPr lang="en-US" sz="1200" b="1">
                <a:solidFill>
                  <a:srgbClr val="C00000"/>
                </a:solidFill>
                <a:latin typeface="Arial" panose="020B0604020202020204" pitchFamily="34" charset="0"/>
                <a:cs typeface="Arial" panose="020B0604020202020204" pitchFamily="34" charset="0"/>
              </a:rPr>
              <a:t>Every interface represents a connection to another system/capability and AO boundary that needs to be addressed.</a:t>
            </a:r>
          </a:p>
        </p:txBody>
      </p:sp>
    </p:spTree>
    <p:extLst>
      <p:ext uri="{BB962C8B-B14F-4D97-AF65-F5344CB8AC3E}">
        <p14:creationId xmlns:p14="http://schemas.microsoft.com/office/powerpoint/2010/main" val="369997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a:t>Authorization Boundary</a:t>
            </a:r>
            <a:endParaRPr b="1"/>
          </a:p>
        </p:txBody>
      </p:sp>
      <p:pic>
        <p:nvPicPr>
          <p:cNvPr id="2" name="Picture 1" descr="A diagram of an aircraft&#10;&#10;Description automatically generated">
            <a:extLst>
              <a:ext uri="{FF2B5EF4-FFF2-40B4-BE49-F238E27FC236}">
                <a16:creationId xmlns:a16="http://schemas.microsoft.com/office/drawing/2014/main" id="{D2FACDC8-C0E0-5529-C93A-F065B120D3DE}"/>
              </a:ext>
            </a:extLst>
          </p:cNvPr>
          <p:cNvPicPr>
            <a:picLocks noChangeAspect="1"/>
          </p:cNvPicPr>
          <p:nvPr/>
        </p:nvPicPr>
        <p:blipFill rotWithShape="1">
          <a:blip r:embed="rId3">
            <a:extLst>
              <a:ext uri="{28A0092B-C50C-407E-A947-70E740481C1C}">
                <a14:useLocalDpi xmlns:a14="http://schemas.microsoft.com/office/drawing/2010/main" val="0"/>
              </a:ext>
            </a:extLst>
          </a:blip>
          <a:srcRect l="3499" t="4825" r="5248"/>
          <a:stretch/>
        </p:blipFill>
        <p:spPr>
          <a:xfrm>
            <a:off x="394772" y="1198167"/>
            <a:ext cx="8051421" cy="4769495"/>
          </a:xfrm>
          <a:prstGeom prst="rect">
            <a:avLst/>
          </a:prstGeom>
        </p:spPr>
      </p:pic>
      <p:sp>
        <p:nvSpPr>
          <p:cNvPr id="3" name="TextBox 2">
            <a:extLst>
              <a:ext uri="{FF2B5EF4-FFF2-40B4-BE49-F238E27FC236}">
                <a16:creationId xmlns:a16="http://schemas.microsoft.com/office/drawing/2014/main" id="{6C175A35-1516-1A3B-8BF8-C3042A865817}"/>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4" name="Rectangle: Rounded Corners 3">
            <a:extLst>
              <a:ext uri="{FF2B5EF4-FFF2-40B4-BE49-F238E27FC236}">
                <a16:creationId xmlns:a16="http://schemas.microsoft.com/office/drawing/2014/main" id="{1CEF3382-7B85-BA56-A52D-FDFDF1660E47}"/>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The Red dashed box in this example is showing the boundary of the authorization. Everything inside the Red dashed box is part of the authorization. ALL connections and data flows in/out of the red dashed box represent areas that require being addressed as connections and data flows in/out of the authorization boundary</a:t>
            </a:r>
          </a:p>
        </p:txBody>
      </p:sp>
    </p:spTree>
    <p:extLst>
      <p:ext uri="{BB962C8B-B14F-4D97-AF65-F5344CB8AC3E}">
        <p14:creationId xmlns:p14="http://schemas.microsoft.com/office/powerpoint/2010/main" val="356397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C894D-4344-A701-4031-A9BBD1FD1287}"/>
              </a:ext>
            </a:extLst>
          </p:cNvPr>
          <p:cNvSpPr>
            <a:spLocks noGrp="1"/>
          </p:cNvSpPr>
          <p:nvPr>
            <p:ph type="title"/>
          </p:nvPr>
        </p:nvSpPr>
        <p:spPr/>
        <p:txBody>
          <a:bodyPr>
            <a:normAutofit/>
          </a:bodyPr>
          <a:lstStyle/>
          <a:p>
            <a:r>
              <a:rPr lang="en-US">
                <a:solidFill>
                  <a:srgbClr val="00B0F0"/>
                </a:solidFill>
              </a:rPr>
              <a:t>SYSTEM NAME </a:t>
            </a:r>
            <a:r>
              <a:rPr lang="en-US"/>
              <a:t>Authorization Boundary</a:t>
            </a:r>
          </a:p>
        </p:txBody>
      </p:sp>
      <p:pic>
        <p:nvPicPr>
          <p:cNvPr id="2" name="Picture 1" descr="A diagram of a network&#10;&#10;Description automatically generated">
            <a:extLst>
              <a:ext uri="{FF2B5EF4-FFF2-40B4-BE49-F238E27FC236}">
                <a16:creationId xmlns:a16="http://schemas.microsoft.com/office/drawing/2014/main" id="{CCD401D7-1357-35A9-89A3-E2ED7D805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28" y="1217760"/>
            <a:ext cx="6929444" cy="5243157"/>
          </a:xfrm>
          <a:prstGeom prst="rect">
            <a:avLst/>
          </a:prstGeom>
        </p:spPr>
      </p:pic>
      <p:sp>
        <p:nvSpPr>
          <p:cNvPr id="5" name="TextBox 4">
            <a:extLst>
              <a:ext uri="{FF2B5EF4-FFF2-40B4-BE49-F238E27FC236}">
                <a16:creationId xmlns:a16="http://schemas.microsoft.com/office/drawing/2014/main" id="{E17B2D79-1FE0-153C-7813-DD118CFB1B16}"/>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3" name="Rectangle: Rounded Corners 2">
            <a:extLst>
              <a:ext uri="{FF2B5EF4-FFF2-40B4-BE49-F238E27FC236}">
                <a16:creationId xmlns:a16="http://schemas.microsoft.com/office/drawing/2014/main" id="{AA0A0C54-8C42-B64C-2E1F-CF6C8E8F9D6D}"/>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92731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30F625A-DD13-A540-56EA-09D365934202}"/>
              </a:ext>
            </a:extLst>
          </p:cNvPr>
          <p:cNvCxnSpPr>
            <a:cxnSpLocks/>
          </p:cNvCxnSpPr>
          <p:nvPr/>
        </p:nvCxnSpPr>
        <p:spPr>
          <a:xfrm>
            <a:off x="4498621" y="1485252"/>
            <a:ext cx="0" cy="4499815"/>
          </a:xfrm>
          <a:prstGeom prst="line">
            <a:avLst/>
          </a:prstGeom>
          <a:ln w="38100">
            <a:solidFill>
              <a:srgbClr val="0C2D8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31514B-407D-7803-4758-56EAFE8B18A6}"/>
              </a:ext>
            </a:extLst>
          </p:cNvPr>
          <p:cNvSpPr txBox="1"/>
          <p:nvPr/>
        </p:nvSpPr>
        <p:spPr>
          <a:xfrm>
            <a:off x="1716156" y="1277266"/>
            <a:ext cx="2066591" cy="461665"/>
          </a:xfrm>
          <a:prstGeom prst="rect">
            <a:avLst/>
          </a:prstGeom>
          <a:noFill/>
        </p:spPr>
        <p:txBody>
          <a:bodyPr wrap="none" rtlCol="0">
            <a:spAutoFit/>
          </a:bodyPr>
          <a:lstStyle/>
          <a:p>
            <a:r>
              <a:rPr lang="en-US" sz="2400" b="1">
                <a:solidFill>
                  <a:schemeClr val="bg2"/>
                </a:solidFill>
                <a:latin typeface="Arial" panose="020B0604020202020204" pitchFamily="34" charset="0"/>
                <a:cs typeface="Arial" panose="020B0604020202020204" pitchFamily="34" charset="0"/>
              </a:rPr>
              <a:t>On Premises</a:t>
            </a:r>
          </a:p>
        </p:txBody>
      </p:sp>
      <p:sp>
        <p:nvSpPr>
          <p:cNvPr id="29" name="TextBox 28">
            <a:extLst>
              <a:ext uri="{FF2B5EF4-FFF2-40B4-BE49-F238E27FC236}">
                <a16:creationId xmlns:a16="http://schemas.microsoft.com/office/drawing/2014/main" id="{B0604559-88B0-285F-35DF-3AC7E2643E68}"/>
              </a:ext>
            </a:extLst>
          </p:cNvPr>
          <p:cNvSpPr txBox="1"/>
          <p:nvPr/>
        </p:nvSpPr>
        <p:spPr>
          <a:xfrm>
            <a:off x="7198402" y="1277266"/>
            <a:ext cx="1055097" cy="461665"/>
          </a:xfrm>
          <a:prstGeom prst="rect">
            <a:avLst/>
          </a:prstGeom>
          <a:noFill/>
        </p:spPr>
        <p:txBody>
          <a:bodyPr wrap="none" rtlCol="0">
            <a:spAutoFit/>
          </a:bodyPr>
          <a:lstStyle/>
          <a:p>
            <a:r>
              <a:rPr lang="en-US" sz="2400" b="1">
                <a:solidFill>
                  <a:schemeClr val="bg2"/>
                </a:solidFill>
                <a:latin typeface="Arial" panose="020B0604020202020204" pitchFamily="34" charset="0"/>
                <a:cs typeface="Arial" panose="020B0604020202020204" pitchFamily="34" charset="0"/>
              </a:rPr>
              <a:t>Cloud</a:t>
            </a:r>
          </a:p>
        </p:txBody>
      </p:sp>
      <p:sp>
        <p:nvSpPr>
          <p:cNvPr id="5" name="Title 4">
            <a:extLst>
              <a:ext uri="{FF2B5EF4-FFF2-40B4-BE49-F238E27FC236}">
                <a16:creationId xmlns:a16="http://schemas.microsoft.com/office/drawing/2014/main" id="{F9E0FFC8-3BFE-1FB0-6163-D5E20CE493EB}"/>
              </a:ext>
            </a:extLst>
          </p:cNvPr>
          <p:cNvSpPr>
            <a:spLocks noGrp="1"/>
          </p:cNvSpPr>
          <p:nvPr>
            <p:ph type="title"/>
          </p:nvPr>
        </p:nvSpPr>
        <p:spPr/>
        <p:txBody>
          <a:bodyPr>
            <a:normAutofit fontScale="90000"/>
          </a:bodyPr>
          <a:lstStyle/>
          <a:p>
            <a:r>
              <a:rPr lang="en-US" sz="3300"/>
              <a:t>Mission Partners in </a:t>
            </a:r>
            <a:r>
              <a:rPr lang="en-US" sz="3300">
                <a:solidFill>
                  <a:srgbClr val="00B0F0"/>
                </a:solidFill>
              </a:rPr>
              <a:t>SYSTEM NAME</a:t>
            </a:r>
            <a:br>
              <a:rPr lang="en-US"/>
            </a:br>
            <a:r>
              <a:rPr lang="en-US" sz="1800"/>
              <a:t>As of </a:t>
            </a:r>
            <a:r>
              <a:rPr lang="en-US" sz="1800">
                <a:solidFill>
                  <a:srgbClr val="00B0F0"/>
                </a:solidFill>
              </a:rPr>
              <a:t>Date</a:t>
            </a:r>
            <a:endParaRPr lang="en-US">
              <a:solidFill>
                <a:srgbClr val="00B0F0"/>
              </a:solidFill>
            </a:endParaRPr>
          </a:p>
        </p:txBody>
      </p:sp>
      <p:pic>
        <p:nvPicPr>
          <p:cNvPr id="3" name="Picture 2" descr="A diagram of a system&#10;&#10;Description automatically generated">
            <a:extLst>
              <a:ext uri="{FF2B5EF4-FFF2-40B4-BE49-F238E27FC236}">
                <a16:creationId xmlns:a16="http://schemas.microsoft.com/office/drawing/2014/main" id="{C6EED025-8B24-DA2B-0096-52F44770E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37" y="1993904"/>
            <a:ext cx="3570901" cy="3780418"/>
          </a:xfrm>
          <a:prstGeom prst="rect">
            <a:avLst/>
          </a:prstGeom>
        </p:spPr>
      </p:pic>
      <p:pic>
        <p:nvPicPr>
          <p:cNvPr id="4" name="Picture 3" descr="A diagram of a cloud service&#10;&#10;Description automatically generated">
            <a:extLst>
              <a:ext uri="{FF2B5EF4-FFF2-40B4-BE49-F238E27FC236}">
                <a16:creationId xmlns:a16="http://schemas.microsoft.com/office/drawing/2014/main" id="{C7560A7E-E43A-AFC2-DE12-AAA6B0268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05" y="1716084"/>
            <a:ext cx="3570901" cy="4647693"/>
          </a:xfrm>
          <a:prstGeom prst="rect">
            <a:avLst/>
          </a:prstGeom>
        </p:spPr>
      </p:pic>
      <p:sp>
        <p:nvSpPr>
          <p:cNvPr id="6" name="TextBox 5">
            <a:extLst>
              <a:ext uri="{FF2B5EF4-FFF2-40B4-BE49-F238E27FC236}">
                <a16:creationId xmlns:a16="http://schemas.microsoft.com/office/drawing/2014/main" id="{A72C0ED9-B21C-0D47-071E-D81C29E4D278}"/>
              </a:ext>
            </a:extLst>
          </p:cNvPr>
          <p:cNvSpPr txBox="1"/>
          <p:nvPr/>
        </p:nvSpPr>
        <p:spPr>
          <a:xfrm rot="19440013">
            <a:off x="2477699" y="2937263"/>
            <a:ext cx="3576461"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EXAMPLES</a:t>
            </a:r>
          </a:p>
        </p:txBody>
      </p:sp>
      <p:sp>
        <p:nvSpPr>
          <p:cNvPr id="2" name="Rectangle: Rounded Corners 1">
            <a:extLst>
              <a:ext uri="{FF2B5EF4-FFF2-40B4-BE49-F238E27FC236}">
                <a16:creationId xmlns:a16="http://schemas.microsoft.com/office/drawing/2014/main" id="{F7DB81F6-F326-E1AF-F5A7-61CD17B4F85A}"/>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155855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7" name="Picture 6">
            <a:extLst>
              <a:ext uri="{FF2B5EF4-FFF2-40B4-BE49-F238E27FC236}">
                <a16:creationId xmlns:a16="http://schemas.microsoft.com/office/drawing/2014/main" id="{2CBAC896-7E04-DF90-0BE6-49D8D71B61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5374" y="1267866"/>
            <a:ext cx="3808111" cy="5363455"/>
          </a:xfrm>
          <a:prstGeom prst="rect">
            <a:avLst/>
          </a:prstGeom>
          <a:effectLst>
            <a:outerShdw blurRad="50800" dist="38100" dir="2700000" algn="tl" rotWithShape="0">
              <a:prstClr val="black">
                <a:alpha val="40000"/>
              </a:prstClr>
            </a:outerShdw>
          </a:effectLst>
        </p:spPr>
      </p:pic>
      <p:sp>
        <p:nvSpPr>
          <p:cNvPr id="10" name="Title 3">
            <a:extLst>
              <a:ext uri="{FF2B5EF4-FFF2-40B4-BE49-F238E27FC236}">
                <a16:creationId xmlns:a16="http://schemas.microsoft.com/office/drawing/2014/main" id="{BE71B7C7-DCA8-296B-A0EE-E95C7454A6F2}"/>
              </a:ext>
            </a:extLst>
          </p:cNvPr>
          <p:cNvSpPr>
            <a:spLocks noGrp="1"/>
          </p:cNvSpPr>
          <p:nvPr>
            <p:ph type="title"/>
          </p:nvPr>
        </p:nvSpPr>
        <p:spPr>
          <a:xfrm>
            <a:off x="1070304" y="297267"/>
            <a:ext cx="7870923" cy="615258"/>
          </a:xfrm>
        </p:spPr>
        <p:txBody>
          <a:bodyPr>
            <a:noAutofit/>
          </a:bodyPr>
          <a:lstStyle/>
          <a:p>
            <a:r>
              <a:rPr lang="en-US" sz="3000"/>
              <a:t>Cyber Tech Order and Continuous Monitoring</a:t>
            </a:r>
          </a:p>
        </p:txBody>
      </p:sp>
      <p:sp>
        <p:nvSpPr>
          <p:cNvPr id="3" name="TextBox 2">
            <a:extLst>
              <a:ext uri="{FF2B5EF4-FFF2-40B4-BE49-F238E27FC236}">
                <a16:creationId xmlns:a16="http://schemas.microsoft.com/office/drawing/2014/main" id="{E12F1377-96A2-C34B-1DA7-808D008DA0E9}"/>
              </a:ext>
            </a:extLst>
          </p:cNvPr>
          <p:cNvSpPr txBox="1"/>
          <p:nvPr/>
        </p:nvSpPr>
        <p:spPr>
          <a:xfrm>
            <a:off x="622406" y="1267866"/>
            <a:ext cx="3370985" cy="523220"/>
          </a:xfrm>
          <a:prstGeom prst="rect">
            <a:avLst/>
          </a:prstGeom>
          <a:noFill/>
        </p:spPr>
        <p:txBody>
          <a:bodyPr wrap="square" rtlCol="0">
            <a:spAutoFit/>
          </a:bodyPr>
          <a:lstStyle/>
          <a:p>
            <a:r>
              <a:rPr lang="en-US" sz="1400" b="1">
                <a:solidFill>
                  <a:srgbClr val="00B0F0"/>
                </a:solidFill>
                <a:latin typeface="Arial" panose="020B0604020202020204" pitchFamily="34" charset="0"/>
                <a:cs typeface="Arial" panose="020B0604020202020204" pitchFamily="34" charset="0"/>
              </a:rPr>
              <a:t>Provide the status and location of the items listed in the table to the right. </a:t>
            </a:r>
          </a:p>
        </p:txBody>
      </p:sp>
      <p:sp>
        <p:nvSpPr>
          <p:cNvPr id="4" name="TextBox 3">
            <a:extLst>
              <a:ext uri="{FF2B5EF4-FFF2-40B4-BE49-F238E27FC236}">
                <a16:creationId xmlns:a16="http://schemas.microsoft.com/office/drawing/2014/main" id="{7635E93D-B759-905F-1254-2072F91970E5}"/>
              </a:ext>
            </a:extLst>
          </p:cNvPr>
          <p:cNvSpPr txBox="1">
            <a:spLocks noChangeArrowheads="1"/>
          </p:cNvSpPr>
          <p:nvPr/>
        </p:nvSpPr>
        <p:spPr>
          <a:xfrm>
            <a:off x="622406" y="1791086"/>
            <a:ext cx="3370986" cy="45264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50"/>
              </a:spcBef>
              <a:buClrTx/>
              <a:buSzPct val="100000"/>
              <a:defRPr/>
            </a:pPr>
            <a:r>
              <a:rPr lang="en-US" altLang="en-US" b="1">
                <a:solidFill>
                  <a:srgbClr val="000000"/>
                </a:solidFill>
              </a:rPr>
              <a:t>Cyber Tech Order:</a:t>
            </a:r>
          </a:p>
          <a:p>
            <a:pPr marL="285750" indent="-285750">
              <a:spcBef>
                <a:spcPts val="350"/>
              </a:spcBef>
              <a:buClrTx/>
              <a:buSzPct val="100000"/>
              <a:buFont typeface="Arial" panose="020B0604020202020204" pitchFamily="34" charset="0"/>
              <a:buChar char="•"/>
              <a:defRPr/>
            </a:pPr>
            <a:r>
              <a:rPr lang="en-US" altLang="en-US">
                <a:solidFill>
                  <a:srgbClr val="000000"/>
                </a:solidFill>
              </a:rPr>
              <a:t>Communicate the “How” to maintain systems for Secure Resiliency.</a:t>
            </a:r>
          </a:p>
          <a:p>
            <a:pPr marL="285750" indent="-285750">
              <a:spcBef>
                <a:spcPts val="350"/>
              </a:spcBef>
              <a:buClrTx/>
              <a:buSzPct val="100000"/>
              <a:buFont typeface="Arial" panose="020B0604020202020204" pitchFamily="34" charset="0"/>
              <a:buChar char="•"/>
              <a:defRPr/>
            </a:pPr>
            <a:r>
              <a:rPr lang="en-US" altLang="en-US">
                <a:solidFill>
                  <a:srgbClr val="000000"/>
                </a:solidFill>
              </a:rPr>
              <a:t>Provide clear operating instructions for users and maintainers.</a:t>
            </a:r>
          </a:p>
          <a:p>
            <a:pPr marL="285750" indent="-285750">
              <a:spcBef>
                <a:spcPts val="350"/>
              </a:spcBef>
              <a:buClrTx/>
              <a:buSzPct val="100000"/>
              <a:buFont typeface="Arial" panose="020B0604020202020204" pitchFamily="34" charset="0"/>
              <a:buChar char="•"/>
              <a:defRPr/>
            </a:pPr>
            <a:r>
              <a:rPr lang="en-US" altLang="en-US">
                <a:solidFill>
                  <a:srgbClr val="000000"/>
                </a:solidFill>
              </a:rPr>
              <a:t>Educate, enable, and execute.</a:t>
            </a:r>
          </a:p>
          <a:p>
            <a:pPr marL="285750" lvl="1" indent="-285750">
              <a:spcBef>
                <a:spcPts val="350"/>
              </a:spcBef>
              <a:buClrTx/>
              <a:buSzPct val="100000"/>
              <a:buFont typeface="Arial" panose="020B0604020202020204" pitchFamily="34" charset="0"/>
              <a:buChar char="•"/>
              <a:defRPr/>
            </a:pPr>
            <a:endParaRPr lang="en-US" altLang="en-US">
              <a:solidFill>
                <a:srgbClr val="000000"/>
              </a:solidFill>
            </a:endParaRPr>
          </a:p>
          <a:p>
            <a:pPr>
              <a:spcBef>
                <a:spcPts val="350"/>
              </a:spcBef>
              <a:buClrTx/>
              <a:buSzPct val="100000"/>
              <a:defRPr/>
            </a:pPr>
            <a:r>
              <a:rPr lang="en-US" altLang="en-US" b="1">
                <a:solidFill>
                  <a:srgbClr val="000000"/>
                </a:solidFill>
              </a:rPr>
              <a:t>Continuous Monitoring:</a:t>
            </a:r>
          </a:p>
          <a:p>
            <a:pPr marL="285750" indent="-285750">
              <a:spcBef>
                <a:spcPts val="350"/>
              </a:spcBef>
              <a:buClrTx/>
              <a:buSzPct val="100000"/>
              <a:buFont typeface="Arial" panose="020B0604020202020204" pitchFamily="34" charset="0"/>
              <a:buChar char="•"/>
              <a:defRPr/>
            </a:pPr>
            <a:r>
              <a:rPr lang="en-US" altLang="en-US">
                <a:solidFill>
                  <a:srgbClr val="000000"/>
                </a:solidFill>
              </a:rPr>
              <a:t>Recognize that change is constant.</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New vulnerabilities and threats appear every day.</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Technology changes.</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Mitigation effectiveness degrades over time</a:t>
            </a:r>
            <a:r>
              <a:rPr lang="en-US" altLang="en-US" b="0">
                <a:solidFill>
                  <a:srgbClr val="000000"/>
                </a:solidFill>
              </a:rPr>
              <a:t>.</a:t>
            </a:r>
          </a:p>
        </p:txBody>
      </p:sp>
      <p:sp>
        <p:nvSpPr>
          <p:cNvPr id="5" name="Rectangle: Rounded Corners 4">
            <a:extLst>
              <a:ext uri="{FF2B5EF4-FFF2-40B4-BE49-F238E27FC236}">
                <a16:creationId xmlns:a16="http://schemas.microsoft.com/office/drawing/2014/main" id="{73EEED7A-3016-C038-C32C-6487DB940070}"/>
              </a:ext>
            </a:extLst>
          </p:cNvPr>
          <p:cNvSpPr/>
          <p:nvPr/>
        </p:nvSpPr>
        <p:spPr>
          <a:xfrm>
            <a:off x="503726" y="5469818"/>
            <a:ext cx="3489665" cy="13881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Outline ALL cyber related process for the system/capability.</a:t>
            </a:r>
          </a:p>
          <a:p>
            <a:pPr algn="ctr"/>
            <a:r>
              <a:rPr lang="en-US" sz="1200" b="1">
                <a:solidFill>
                  <a:srgbClr val="C00000"/>
                </a:solidFill>
                <a:latin typeface="Arial" panose="020B0604020202020204" pitchFamily="34" charset="0"/>
                <a:cs typeface="Arial" panose="020B0604020202020204" pitchFamily="34" charset="0"/>
              </a:rPr>
              <a:t>These represent the set of instructions/process that are used to sustain the system authorization, to have the CONMON and insight into the system risk posture.</a:t>
            </a:r>
          </a:p>
        </p:txBody>
      </p:sp>
    </p:spTree>
    <p:extLst>
      <p:ext uri="{BB962C8B-B14F-4D97-AF65-F5344CB8AC3E}">
        <p14:creationId xmlns:p14="http://schemas.microsoft.com/office/powerpoint/2010/main" val="349874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7423" y="281537"/>
            <a:ext cx="7870923" cy="646716"/>
          </a:xfrm>
          <a:prstGeom prst="rect">
            <a:avLst/>
          </a:prstGeom>
        </p:spPr>
        <p:txBody>
          <a:bodyPr vert="horz" wrap="square" lIns="0" tIns="9525" rIns="0" bIns="0" rtlCol="0">
            <a:spAutoFit/>
          </a:bodyPr>
          <a:lstStyle/>
          <a:p>
            <a:pPr marL="9525">
              <a:spcBef>
                <a:spcPts val="75"/>
              </a:spcBef>
            </a:pPr>
            <a:r>
              <a:rPr lang="en-US" sz="3000" spc="-26">
                <a:latin typeface="Arial" panose="020B0604020202020204" pitchFamily="34" charset="0"/>
                <a:cs typeface="Arial" panose="020B0604020202020204" pitchFamily="34" charset="0"/>
              </a:rPr>
              <a:t>Cyber Tag-Up Rhythm</a:t>
            </a:r>
            <a:br>
              <a:rPr lang="en-US" sz="3000" spc="-26">
                <a:latin typeface="Arial" panose="020B0604020202020204" pitchFamily="34" charset="0"/>
                <a:cs typeface="Arial" panose="020B0604020202020204" pitchFamily="34" charset="0"/>
              </a:rPr>
            </a:br>
            <a:r>
              <a:rPr lang="en-US" sz="1600" spc="-26">
                <a:latin typeface="Arial" panose="020B0604020202020204" pitchFamily="34" charset="0"/>
                <a:cs typeface="Arial" panose="020B0604020202020204" pitchFamily="34" charset="0"/>
              </a:rPr>
              <a:t>Proposed Schedule – For Discussion</a:t>
            </a:r>
            <a:endParaRPr sz="16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0F30623-CF49-DE3D-EC08-0B2E3E778136}"/>
              </a:ext>
            </a:extLst>
          </p:cNvPr>
          <p:cNvGraphicFramePr>
            <a:graphicFrameLocks noGrp="1"/>
          </p:cNvGraphicFramePr>
          <p:nvPr>
            <p:extLst>
              <p:ext uri="{D42A27DB-BD31-4B8C-83A1-F6EECF244321}">
                <p14:modId xmlns:p14="http://schemas.microsoft.com/office/powerpoint/2010/main" val="3858007265"/>
              </p:ext>
            </p:extLst>
          </p:nvPr>
        </p:nvGraphicFramePr>
        <p:xfrm>
          <a:off x="247426" y="1752600"/>
          <a:ext cx="8721268" cy="2426676"/>
        </p:xfrm>
        <a:graphic>
          <a:graphicData uri="http://schemas.openxmlformats.org/drawingml/2006/table">
            <a:tbl>
              <a:tblPr firstRow="1" bandRow="1">
                <a:tableStyleId>{5940675A-B579-460E-94D1-54222C63F5DA}</a:tableStyleId>
              </a:tblPr>
              <a:tblGrid>
                <a:gridCol w="2567963">
                  <a:extLst>
                    <a:ext uri="{9D8B030D-6E8A-4147-A177-3AD203B41FA5}">
                      <a16:colId xmlns:a16="http://schemas.microsoft.com/office/drawing/2014/main" val="1068282658"/>
                    </a:ext>
                  </a:extLst>
                </a:gridCol>
                <a:gridCol w="506662">
                  <a:extLst>
                    <a:ext uri="{9D8B030D-6E8A-4147-A177-3AD203B41FA5}">
                      <a16:colId xmlns:a16="http://schemas.microsoft.com/office/drawing/2014/main" val="329296037"/>
                    </a:ext>
                  </a:extLst>
                </a:gridCol>
                <a:gridCol w="516690">
                  <a:extLst>
                    <a:ext uri="{9D8B030D-6E8A-4147-A177-3AD203B41FA5}">
                      <a16:colId xmlns:a16="http://schemas.microsoft.com/office/drawing/2014/main" val="3788148474"/>
                    </a:ext>
                  </a:extLst>
                </a:gridCol>
                <a:gridCol w="516690">
                  <a:extLst>
                    <a:ext uri="{9D8B030D-6E8A-4147-A177-3AD203B41FA5}">
                      <a16:colId xmlns:a16="http://schemas.microsoft.com/office/drawing/2014/main" val="2780788476"/>
                    </a:ext>
                  </a:extLst>
                </a:gridCol>
                <a:gridCol w="516690">
                  <a:extLst>
                    <a:ext uri="{9D8B030D-6E8A-4147-A177-3AD203B41FA5}">
                      <a16:colId xmlns:a16="http://schemas.microsoft.com/office/drawing/2014/main" val="3338475931"/>
                    </a:ext>
                  </a:extLst>
                </a:gridCol>
                <a:gridCol w="479743">
                  <a:extLst>
                    <a:ext uri="{9D8B030D-6E8A-4147-A177-3AD203B41FA5}">
                      <a16:colId xmlns:a16="http://schemas.microsoft.com/office/drawing/2014/main" val="2720623731"/>
                    </a:ext>
                  </a:extLst>
                </a:gridCol>
                <a:gridCol w="516690">
                  <a:extLst>
                    <a:ext uri="{9D8B030D-6E8A-4147-A177-3AD203B41FA5}">
                      <a16:colId xmlns:a16="http://schemas.microsoft.com/office/drawing/2014/main" val="1690783920"/>
                    </a:ext>
                  </a:extLst>
                </a:gridCol>
                <a:gridCol w="516690">
                  <a:extLst>
                    <a:ext uri="{9D8B030D-6E8A-4147-A177-3AD203B41FA5}">
                      <a16:colId xmlns:a16="http://schemas.microsoft.com/office/drawing/2014/main" val="4134766985"/>
                    </a:ext>
                  </a:extLst>
                </a:gridCol>
                <a:gridCol w="516690">
                  <a:extLst>
                    <a:ext uri="{9D8B030D-6E8A-4147-A177-3AD203B41FA5}">
                      <a16:colId xmlns:a16="http://schemas.microsoft.com/office/drawing/2014/main" val="3101351309"/>
                    </a:ext>
                  </a:extLst>
                </a:gridCol>
                <a:gridCol w="516690">
                  <a:extLst>
                    <a:ext uri="{9D8B030D-6E8A-4147-A177-3AD203B41FA5}">
                      <a16:colId xmlns:a16="http://schemas.microsoft.com/office/drawing/2014/main" val="1911834375"/>
                    </a:ext>
                  </a:extLst>
                </a:gridCol>
                <a:gridCol w="516690">
                  <a:extLst>
                    <a:ext uri="{9D8B030D-6E8A-4147-A177-3AD203B41FA5}">
                      <a16:colId xmlns:a16="http://schemas.microsoft.com/office/drawing/2014/main" val="2227795491"/>
                    </a:ext>
                  </a:extLst>
                </a:gridCol>
                <a:gridCol w="516690">
                  <a:extLst>
                    <a:ext uri="{9D8B030D-6E8A-4147-A177-3AD203B41FA5}">
                      <a16:colId xmlns:a16="http://schemas.microsoft.com/office/drawing/2014/main" val="692597695"/>
                    </a:ext>
                  </a:extLst>
                </a:gridCol>
                <a:gridCol w="516690">
                  <a:extLst>
                    <a:ext uri="{9D8B030D-6E8A-4147-A177-3AD203B41FA5}">
                      <a16:colId xmlns:a16="http://schemas.microsoft.com/office/drawing/2014/main" val="3295813519"/>
                    </a:ext>
                  </a:extLst>
                </a:gridCol>
              </a:tblGrid>
              <a:tr h="381000">
                <a:tc rowSpan="2">
                  <a:txBody>
                    <a:bodyPr/>
                    <a:lstStyle/>
                    <a:p>
                      <a:r>
                        <a:rPr lang="en-US" sz="1100" b="1">
                          <a:solidFill>
                            <a:schemeClr val="bg1"/>
                          </a:solidFill>
                          <a:latin typeface="Arial" panose="020B0604020202020204" pitchFamily="34" charset="0"/>
                          <a:cs typeface="Arial" panose="020B0604020202020204" pitchFamily="34" charset="0"/>
                        </a:rPr>
                        <a:t>Cyber Tag-Up Rhythm </a:t>
                      </a:r>
                    </a:p>
                  </a:txBody>
                  <a:tcPr anchor="ctr">
                    <a:lnR w="12700" cap="flat" cmpd="sng" algn="ctr">
                      <a:solidFill>
                        <a:schemeClr val="bg1"/>
                      </a:solidFill>
                      <a:prstDash val="solid"/>
                      <a:round/>
                      <a:headEnd type="none" w="med" len="med"/>
                      <a:tailEnd type="none" w="med" len="med"/>
                    </a:lnR>
                    <a:solidFill>
                      <a:srgbClr val="1D385B"/>
                    </a:solidFill>
                  </a:tcPr>
                </a:tc>
                <a:tc gridSpan="3">
                  <a:txBody>
                    <a:bodyPr/>
                    <a:lstStyle/>
                    <a:p>
                      <a:pPr algn="ctr"/>
                      <a:r>
                        <a:rPr lang="en-US" sz="1100" b="1">
                          <a:solidFill>
                            <a:schemeClr val="bg1"/>
                          </a:solidFill>
                          <a:latin typeface="Arial" panose="020B0604020202020204" pitchFamily="34" charset="0"/>
                          <a:cs typeface="Arial" panose="020B0604020202020204" pitchFamily="34" charset="0"/>
                        </a:rPr>
                        <a:t>FY23 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latin typeface="Arial" panose="020B0604020202020204" pitchFamily="34" charset="0"/>
                          <a:cs typeface="Arial" panose="020B0604020202020204" pitchFamily="34" charset="0"/>
                        </a:rPr>
                        <a:t>FY23 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latin typeface="Arial" panose="020B0604020202020204" pitchFamily="34" charset="0"/>
                          <a:cs typeface="Arial" panose="020B0604020202020204" pitchFamily="34" charset="0"/>
                        </a:rPr>
                        <a:t>FY24 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latin typeface="Arial" panose="020B0604020202020204" pitchFamily="34" charset="0"/>
                          <a:cs typeface="Arial" panose="020B0604020202020204" pitchFamily="34" charset="0"/>
                        </a:rPr>
                        <a:t>FY24 Q2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2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200" b="1">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963892893"/>
                  </a:ext>
                </a:extLst>
              </a:tr>
              <a:tr h="381000">
                <a:tc vMerge="1">
                  <a:txBody>
                    <a:bodyPr/>
                    <a:lstStyle/>
                    <a:p>
                      <a:r>
                        <a:rPr lang="en-US" sz="1200" b="1">
                          <a:solidFill>
                            <a:schemeClr val="bg1"/>
                          </a:solidFill>
                          <a:latin typeface="Arial" panose="020B0604020202020204" pitchFamily="34" charset="0"/>
                          <a:cs typeface="Arial" panose="020B0604020202020204" pitchFamily="34" charset="0"/>
                        </a:rPr>
                        <a:t>JSF Cyber Tag-Up Rhythm </a:t>
                      </a:r>
                    </a:p>
                  </a:txBody>
                  <a:tcPr>
                    <a:solidFill>
                      <a:srgbClr val="0070C0"/>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Sep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Mar</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1D385B"/>
                    </a:solidFill>
                  </a:tcPr>
                </a:tc>
                <a:extLst>
                  <a:ext uri="{0D108BD9-81ED-4DB2-BD59-A6C34878D82A}">
                    <a16:rowId xmlns:a16="http://schemas.microsoft.com/office/drawing/2014/main" val="1675893476"/>
                  </a:ext>
                </a:extLst>
              </a:tr>
              <a:tr h="381000">
                <a:tc>
                  <a: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1100" b="1">
                          <a:solidFill>
                            <a:srgbClr val="1D385B"/>
                          </a:solidFill>
                          <a:latin typeface="Arial" panose="020B0604020202020204" pitchFamily="34" charset="0"/>
                          <a:cs typeface="Arial" panose="020B0604020202020204" pitchFamily="34" charset="0"/>
                        </a:rPr>
                        <a:t>Audience:</a:t>
                      </a:r>
                      <a:r>
                        <a:rPr lang="en-US" sz="1100" b="0">
                          <a:solidFill>
                            <a:srgbClr val="1D385B"/>
                          </a:solidFill>
                          <a:latin typeface="Arial" panose="020B0604020202020204" pitchFamily="34" charset="0"/>
                          <a:cs typeface="Arial" panose="020B0604020202020204" pitchFamily="34" charset="0"/>
                        </a:rPr>
                        <a:t>  </a:t>
                      </a: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13412285"/>
                  </a:ext>
                </a:extLst>
              </a:tr>
              <a:tr h="381000">
                <a:tc>
                  <a:txBody>
                    <a:bodyPr/>
                    <a:lstStyle/>
                    <a:p>
                      <a:pPr marL="114300" lvl="1" indent="0"/>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26099518"/>
                  </a:ext>
                </a:extLst>
              </a:tr>
              <a:tr h="451338">
                <a:tc>
                  <a:txBody>
                    <a:bodyPr/>
                    <a:lstStyle/>
                    <a:p>
                      <a:pPr marL="114300" lvl="1" indent="0"/>
                      <a:endParaRPr lang="en-US" sz="1100" b="1" i="1" kern="1200">
                        <a:solidFill>
                          <a:srgbClr val="1D385B"/>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02896206"/>
                  </a:ext>
                </a:extLst>
              </a:tr>
              <a:tr h="451338">
                <a:tc>
                  <a:txBody>
                    <a:bodyPr/>
                    <a:lstStyle/>
                    <a:p>
                      <a:pPr marL="114300" lvl="1" indent="0"/>
                      <a:endParaRPr lang="en-US" sz="1100" b="0" i="0" kern="1200">
                        <a:solidFill>
                          <a:srgbClr val="1D385B"/>
                        </a:solidFill>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98701"/>
                  </a:ext>
                </a:extLst>
              </a:tr>
            </a:tbl>
          </a:graphicData>
        </a:graphic>
      </p:graphicFrame>
      <p:sp>
        <p:nvSpPr>
          <p:cNvPr id="5" name="TextBox 4">
            <a:extLst>
              <a:ext uri="{FF2B5EF4-FFF2-40B4-BE49-F238E27FC236}">
                <a16:creationId xmlns:a16="http://schemas.microsoft.com/office/drawing/2014/main" id="{4A1B2405-5D0D-103E-1569-36CB1AE8F932}"/>
              </a:ext>
            </a:extLst>
          </p:cNvPr>
          <p:cNvSpPr txBox="1"/>
          <p:nvPr/>
        </p:nvSpPr>
        <p:spPr>
          <a:xfrm>
            <a:off x="748145" y="5013644"/>
            <a:ext cx="7994259" cy="507831"/>
          </a:xfrm>
          <a:prstGeom prst="rect">
            <a:avLst/>
          </a:prstGeom>
          <a:noFill/>
        </p:spPr>
        <p:txBody>
          <a:bodyPr wrap="square" rtlCol="0">
            <a:spAutoFit/>
          </a:bodyPr>
          <a:lstStyle/>
          <a:p>
            <a:pPr algn="r">
              <a:spcAft>
                <a:spcPts val="600"/>
              </a:spcAft>
            </a:pPr>
            <a:r>
              <a:rPr lang="en-US" sz="1100" b="1" i="1">
                <a:solidFill>
                  <a:srgbClr val="0070C0"/>
                </a:solidFill>
                <a:latin typeface="Arial" panose="020B0604020202020204" pitchFamily="34" charset="0"/>
                <a:cs typeface="Arial" panose="020B0604020202020204" pitchFamily="34" charset="0"/>
              </a:rPr>
              <a:t>*</a:t>
            </a:r>
            <a:r>
              <a:rPr lang="en-US" sz="1100" i="1">
                <a:latin typeface="Arial" panose="020B0604020202020204" pitchFamily="34" charset="0"/>
                <a:cs typeface="Arial" panose="020B0604020202020204" pitchFamily="34" charset="0"/>
              </a:rPr>
              <a:t>Scheduled AO Tag-Ups are to occur quarterly with e</a:t>
            </a:r>
            <a:r>
              <a:rPr lang="en-US" sz="1100" i="1">
                <a:effectLst/>
                <a:latin typeface="Arial" panose="020B0604020202020204" pitchFamily="34" charset="0"/>
                <a:cs typeface="Arial" panose="020B0604020202020204" pitchFamily="34" charset="0"/>
              </a:rPr>
              <a:t>scalations to the AO occurring </a:t>
            </a:r>
            <a:r>
              <a:rPr lang="en-US" sz="1100" b="0" i="1">
                <a:solidFill>
                  <a:srgbClr val="222222"/>
                </a:solidFill>
                <a:effectLst/>
                <a:latin typeface="Arial" panose="020B0604020202020204" pitchFamily="34" charset="0"/>
                <a:cs typeface="Arial" panose="020B0604020202020204" pitchFamily="34" charset="0"/>
              </a:rPr>
              <a:t>as needed.</a:t>
            </a:r>
            <a:endParaRPr lang="en-US" sz="1100" b="1" i="1">
              <a:solidFill>
                <a:srgbClr val="0070C0"/>
              </a:solidFill>
              <a:latin typeface="Arial" panose="020B0604020202020204" pitchFamily="34" charset="0"/>
              <a:cs typeface="Arial" panose="020B0604020202020204" pitchFamily="34" charset="0"/>
            </a:endParaRPr>
          </a:p>
          <a:p>
            <a:pPr algn="r">
              <a:spcAft>
                <a:spcPts val="600"/>
              </a:spcAft>
            </a:pPr>
            <a:r>
              <a:rPr lang="en-US" sz="1100" b="1" i="1">
                <a:solidFill>
                  <a:srgbClr val="0070C0"/>
                </a:solidFill>
                <a:latin typeface="Arial" panose="020B0604020202020204" pitchFamily="34" charset="0"/>
                <a:cs typeface="Arial" panose="020B0604020202020204" pitchFamily="34" charset="0"/>
              </a:rPr>
              <a:t>**</a:t>
            </a:r>
            <a:r>
              <a:rPr lang="en-US" sz="1100" i="1">
                <a:latin typeface="Arial" panose="020B0604020202020204" pitchFamily="34" charset="0"/>
                <a:cs typeface="Arial" panose="020B0604020202020204" pitchFamily="34" charset="0"/>
              </a:rPr>
              <a:t>Cadence of AO Deep-Dives will be dictated by the conditions outlined in the specific environment’s authorization.  </a:t>
            </a:r>
          </a:p>
        </p:txBody>
      </p:sp>
      <p:sp>
        <p:nvSpPr>
          <p:cNvPr id="3" name="TextBox 2">
            <a:extLst>
              <a:ext uri="{FF2B5EF4-FFF2-40B4-BE49-F238E27FC236}">
                <a16:creationId xmlns:a16="http://schemas.microsoft.com/office/drawing/2014/main" id="{5C72C357-C60B-A458-0152-F37630C8ED84}"/>
              </a:ext>
            </a:extLst>
          </p:cNvPr>
          <p:cNvSpPr txBox="1"/>
          <p:nvPr/>
        </p:nvSpPr>
        <p:spPr>
          <a:xfrm>
            <a:off x="506168" y="1336525"/>
            <a:ext cx="8203783" cy="261610"/>
          </a:xfrm>
          <a:prstGeom prst="rect">
            <a:avLst/>
          </a:prstGeom>
          <a:noFill/>
        </p:spPr>
        <p:txBody>
          <a:bodyPr wrap="square" rtlCol="0">
            <a:spAutoFit/>
          </a:bodyPr>
          <a:lstStyle/>
          <a:p>
            <a:pPr algn="ctr"/>
            <a:r>
              <a:rPr lang="en-US" sz="1100" b="1">
                <a:solidFill>
                  <a:srgbClr val="00B0F0"/>
                </a:solidFill>
                <a:latin typeface="Arial" panose="020B0604020202020204" pitchFamily="34" charset="0"/>
                <a:cs typeface="Arial" panose="020B0604020202020204" pitchFamily="34" charset="0"/>
              </a:rPr>
              <a:t>&lt;List any information on the focus of specific Tag Ups&gt;</a:t>
            </a:r>
          </a:p>
        </p:txBody>
      </p:sp>
    </p:spTree>
    <p:extLst>
      <p:ext uri="{BB962C8B-B14F-4D97-AF65-F5344CB8AC3E}">
        <p14:creationId xmlns:p14="http://schemas.microsoft.com/office/powerpoint/2010/main" val="234282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99965-EDB2-BA76-1DDA-E373F3786F63}"/>
              </a:ext>
            </a:extLst>
          </p:cNvPr>
          <p:cNvSpPr>
            <a:spLocks noGrp="1"/>
          </p:cNvSpPr>
          <p:nvPr>
            <p:ph type="title"/>
          </p:nvPr>
        </p:nvSpPr>
        <p:spPr/>
        <p:txBody>
          <a:bodyPr>
            <a:normAutofit/>
          </a:bodyPr>
          <a:lstStyle/>
          <a:p>
            <a:r>
              <a:rPr lang="en-US"/>
              <a:t>Authorization Tracker</a:t>
            </a:r>
          </a:p>
        </p:txBody>
      </p:sp>
      <p:graphicFrame>
        <p:nvGraphicFramePr>
          <p:cNvPr id="2" name="Table 1">
            <a:extLst>
              <a:ext uri="{FF2B5EF4-FFF2-40B4-BE49-F238E27FC236}">
                <a16:creationId xmlns:a16="http://schemas.microsoft.com/office/drawing/2014/main" id="{FF76D6B3-C0BF-2320-7898-E0BF3F0863F0}"/>
              </a:ext>
            </a:extLst>
          </p:cNvPr>
          <p:cNvGraphicFramePr>
            <a:graphicFrameLocks noGrp="1"/>
          </p:cNvGraphicFramePr>
          <p:nvPr>
            <p:extLst>
              <p:ext uri="{D42A27DB-BD31-4B8C-83A1-F6EECF244321}">
                <p14:modId xmlns:p14="http://schemas.microsoft.com/office/powerpoint/2010/main" val="135422935"/>
              </p:ext>
            </p:extLst>
          </p:nvPr>
        </p:nvGraphicFramePr>
        <p:xfrm>
          <a:off x="636538" y="1508760"/>
          <a:ext cx="7870923" cy="3444240"/>
        </p:xfrm>
        <a:graphic>
          <a:graphicData uri="http://schemas.openxmlformats.org/drawingml/2006/table">
            <a:tbl>
              <a:tblPr>
                <a:tableStyleId>{5940675A-B579-460E-94D1-54222C63F5DA}</a:tableStyleId>
              </a:tblPr>
              <a:tblGrid>
                <a:gridCol w="421864">
                  <a:extLst>
                    <a:ext uri="{9D8B030D-6E8A-4147-A177-3AD203B41FA5}">
                      <a16:colId xmlns:a16="http://schemas.microsoft.com/office/drawing/2014/main" val="3134101269"/>
                    </a:ext>
                  </a:extLst>
                </a:gridCol>
                <a:gridCol w="2546584">
                  <a:extLst>
                    <a:ext uri="{9D8B030D-6E8A-4147-A177-3AD203B41FA5}">
                      <a16:colId xmlns:a16="http://schemas.microsoft.com/office/drawing/2014/main" val="451691538"/>
                    </a:ext>
                  </a:extLst>
                </a:gridCol>
                <a:gridCol w="1043525">
                  <a:extLst>
                    <a:ext uri="{9D8B030D-6E8A-4147-A177-3AD203B41FA5}">
                      <a16:colId xmlns:a16="http://schemas.microsoft.com/office/drawing/2014/main" val="392975684"/>
                    </a:ext>
                  </a:extLst>
                </a:gridCol>
                <a:gridCol w="752358">
                  <a:extLst>
                    <a:ext uri="{9D8B030D-6E8A-4147-A177-3AD203B41FA5}">
                      <a16:colId xmlns:a16="http://schemas.microsoft.com/office/drawing/2014/main" val="899989363"/>
                    </a:ext>
                  </a:extLst>
                </a:gridCol>
                <a:gridCol w="1110767">
                  <a:extLst>
                    <a:ext uri="{9D8B030D-6E8A-4147-A177-3AD203B41FA5}">
                      <a16:colId xmlns:a16="http://schemas.microsoft.com/office/drawing/2014/main" val="417513650"/>
                    </a:ext>
                  </a:extLst>
                </a:gridCol>
                <a:gridCol w="821594">
                  <a:extLst>
                    <a:ext uri="{9D8B030D-6E8A-4147-A177-3AD203B41FA5}">
                      <a16:colId xmlns:a16="http://schemas.microsoft.com/office/drawing/2014/main" val="2444604769"/>
                    </a:ext>
                  </a:extLst>
                </a:gridCol>
                <a:gridCol w="1174231">
                  <a:extLst>
                    <a:ext uri="{9D8B030D-6E8A-4147-A177-3AD203B41FA5}">
                      <a16:colId xmlns:a16="http://schemas.microsoft.com/office/drawing/2014/main" val="2362680911"/>
                    </a:ext>
                  </a:extLst>
                </a:gridCol>
              </a:tblGrid>
              <a:tr h="0">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System Name</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 Boundary</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Impact Level</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Authorization Decision </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Residual Risk level </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Authorization Expires </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906068480"/>
                  </a:ext>
                </a:extLst>
              </a:tr>
              <a:tr h="0">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Current Authorizations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61464510"/>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r>
                        <a:rPr lang="en-US" sz="1100" b="1" u="none" strike="noStrike">
                          <a:solidFill>
                            <a:srgbClr val="00B0F0"/>
                          </a:solidFill>
                          <a:effectLst/>
                          <a:latin typeface="Arial" panose="020B0604020202020204" pitchFamily="34" charset="0"/>
                          <a:cs typeface="Arial" panose="020B0604020202020204" pitchFamily="34" charset="0"/>
                        </a:rPr>
                        <a:t>SYSTEM NAME</a:t>
                      </a:r>
                      <a:endParaRPr lang="en-US" sz="1100" b="1" i="0" u="none" strike="noStrike">
                        <a:solidFill>
                          <a:srgbClr val="00B0F0"/>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756056543"/>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00B0F0"/>
                          </a:solidFill>
                          <a:effectLst/>
                          <a:latin typeface="Arial" panose="020B0604020202020204" pitchFamily="34" charset="0"/>
                          <a:cs typeface="Arial" panose="020B0604020202020204" pitchFamily="34" charset="0"/>
                        </a:rPr>
                        <a:t>SYSTEM NAME</a:t>
                      </a:r>
                      <a:endParaRPr lang="en-US" sz="1100" b="1" i="0" u="none" strike="noStrike">
                        <a:solidFill>
                          <a:srgbClr val="00B0F0"/>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40633288"/>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894980586"/>
                  </a:ext>
                </a:extLst>
              </a:tr>
              <a:tr h="145366">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(Potential) Future Authorizations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624806405"/>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246306864"/>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762633406"/>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120545635"/>
                  </a:ext>
                </a:extLst>
              </a:tr>
              <a:tr h="0">
                <a:tc>
                  <a:txBody>
                    <a:bodyPr/>
                    <a:lstStyle/>
                    <a:p>
                      <a:pPr algn="ctr" fontAlgn="ct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Authorizations of Interest</a:t>
                      </a:r>
                    </a:p>
                  </a:txBody>
                  <a:tcPr anchor="ctr">
                    <a:solidFill>
                      <a:schemeClr val="accent6">
                        <a:lumMod val="60000"/>
                        <a:lumOff val="40000"/>
                      </a:schemeClr>
                    </a:solidFill>
                  </a:tcPr>
                </a:tc>
                <a:tc>
                  <a:txBody>
                    <a:bodyPr/>
                    <a:lstStyle/>
                    <a:p>
                      <a:pPr algn="ctr" fontAlgn="ct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782848827"/>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908054090"/>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166990063"/>
                  </a:ext>
                </a:extLst>
              </a:tr>
            </a:tbl>
          </a:graphicData>
        </a:graphic>
      </p:graphicFrame>
    </p:spTree>
    <p:extLst>
      <p:ext uri="{BB962C8B-B14F-4D97-AF65-F5344CB8AC3E}">
        <p14:creationId xmlns:p14="http://schemas.microsoft.com/office/powerpoint/2010/main" val="83374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27D127F-0199-C713-93BC-778F16550396}"/>
              </a:ext>
            </a:extLst>
          </p:cNvPr>
          <p:cNvGraphicFramePr>
            <a:graphicFrameLocks noGrp="1"/>
          </p:cNvGraphicFramePr>
          <p:nvPr>
            <p:extLst>
              <p:ext uri="{D42A27DB-BD31-4B8C-83A1-F6EECF244321}">
                <p14:modId xmlns:p14="http://schemas.microsoft.com/office/powerpoint/2010/main" val="1021137762"/>
              </p:ext>
            </p:extLst>
          </p:nvPr>
        </p:nvGraphicFramePr>
        <p:xfrm>
          <a:off x="636538" y="1508760"/>
          <a:ext cx="7870923" cy="2804686"/>
        </p:xfrm>
        <a:graphic>
          <a:graphicData uri="http://schemas.openxmlformats.org/drawingml/2006/table">
            <a:tbl>
              <a:tblPr firstRow="1" bandRow="1">
                <a:tableStyleId>{5940675A-B579-460E-94D1-54222C63F5DA}</a:tableStyleId>
              </a:tblPr>
              <a:tblGrid>
                <a:gridCol w="366390">
                  <a:extLst>
                    <a:ext uri="{9D8B030D-6E8A-4147-A177-3AD203B41FA5}">
                      <a16:colId xmlns:a16="http://schemas.microsoft.com/office/drawing/2014/main" val="2485728111"/>
                    </a:ext>
                  </a:extLst>
                </a:gridCol>
                <a:gridCol w="1798939">
                  <a:extLst>
                    <a:ext uri="{9D8B030D-6E8A-4147-A177-3AD203B41FA5}">
                      <a16:colId xmlns:a16="http://schemas.microsoft.com/office/drawing/2014/main" val="2421494228"/>
                    </a:ext>
                  </a:extLst>
                </a:gridCol>
                <a:gridCol w="855733">
                  <a:extLst>
                    <a:ext uri="{9D8B030D-6E8A-4147-A177-3AD203B41FA5}">
                      <a16:colId xmlns:a16="http://schemas.microsoft.com/office/drawing/2014/main" val="2465415270"/>
                    </a:ext>
                  </a:extLst>
                </a:gridCol>
                <a:gridCol w="4849861">
                  <a:extLst>
                    <a:ext uri="{9D8B030D-6E8A-4147-A177-3AD203B41FA5}">
                      <a16:colId xmlns:a16="http://schemas.microsoft.com/office/drawing/2014/main" val="1902894654"/>
                    </a:ext>
                  </a:extLst>
                </a:gridCol>
              </a:tblGrid>
              <a:tr h="584293">
                <a:tc>
                  <a:txBody>
                    <a:bodyPr/>
                    <a:lstStyle/>
                    <a:p>
                      <a:pPr algn="ctr"/>
                      <a:r>
                        <a:rPr lang="en-US" sz="1600" b="1">
                          <a:solidFill>
                            <a:schemeClr val="bg1"/>
                          </a:solidFill>
                          <a:latin typeface="Arial" panose="020B0604020202020204" pitchFamily="34" charset="0"/>
                          <a:cs typeface="Arial" panose="020B0604020202020204" pitchFamily="34" charset="0"/>
                        </a:rPr>
                        <a:t>#</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Objectives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Comments</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3350373579"/>
                  </a:ext>
                </a:extLst>
              </a:tr>
              <a:tr h="626439">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22526241"/>
                  </a:ext>
                </a:extLst>
              </a:tr>
              <a:tr h="796977">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168275" marR="0" lvl="0" indent="-168275"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109760929"/>
                  </a:ext>
                </a:extLst>
              </a:tr>
              <a:tr h="796977">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756177043"/>
                  </a:ext>
                </a:extLst>
              </a:tr>
            </a:tbl>
          </a:graphicData>
        </a:graphic>
      </p:graphicFrame>
      <p:sp>
        <p:nvSpPr>
          <p:cNvPr id="9" name="Oval 8">
            <a:extLst>
              <a:ext uri="{FF2B5EF4-FFF2-40B4-BE49-F238E27FC236}">
                <a16:creationId xmlns:a16="http://schemas.microsoft.com/office/drawing/2014/main" id="{AB209631-A9E7-D814-DA26-D0D50A3945FF}"/>
              </a:ext>
            </a:extLst>
          </p:cNvPr>
          <p:cNvSpPr>
            <a:spLocks noChangeArrowheads="1"/>
          </p:cNvSpPr>
          <p:nvPr/>
        </p:nvSpPr>
        <p:spPr bwMode="auto">
          <a:xfrm>
            <a:off x="3498895" y="4779653"/>
            <a:ext cx="228600" cy="228600"/>
          </a:xfrm>
          <a:prstGeom prst="ellipse">
            <a:avLst/>
          </a:prstGeom>
          <a:solidFill>
            <a:schemeClr val="tx2"/>
          </a:solidFill>
          <a:ln w="7938">
            <a:solidFill>
              <a:schemeClr val="tx2"/>
            </a:solidFill>
            <a:miter lim="800000"/>
            <a:headEnd/>
            <a:tailEnd/>
          </a:ln>
        </p:spPr>
        <p:txBody>
          <a:bodyPr anchor="ctr"/>
          <a:lstStyle/>
          <a:p>
            <a:pPr algn="ctr"/>
            <a:endParaRPr lang="en-US">
              <a:solidFill>
                <a:schemeClr val="bg2"/>
              </a:solidFill>
              <a:latin typeface="+mj-lt"/>
            </a:endParaRPr>
          </a:p>
        </p:txBody>
      </p:sp>
      <p:grpSp>
        <p:nvGrpSpPr>
          <p:cNvPr id="10" name="Group 9">
            <a:extLst>
              <a:ext uri="{FF2B5EF4-FFF2-40B4-BE49-F238E27FC236}">
                <a16:creationId xmlns:a16="http://schemas.microsoft.com/office/drawing/2014/main" id="{75065112-A777-F659-D5E1-0024CE16AC36}"/>
              </a:ext>
            </a:extLst>
          </p:cNvPr>
          <p:cNvGrpSpPr>
            <a:grpSpLocks/>
          </p:cNvGrpSpPr>
          <p:nvPr/>
        </p:nvGrpSpPr>
        <p:grpSpPr bwMode="auto">
          <a:xfrm rot="10800000">
            <a:off x="5022895" y="4779653"/>
            <a:ext cx="228600" cy="228600"/>
            <a:chOff x="1890" y="2160"/>
            <a:chExt cx="519" cy="520"/>
          </a:xfrm>
          <a:solidFill>
            <a:srgbClr val="30BE30"/>
          </a:solidFill>
        </p:grpSpPr>
        <p:sp>
          <p:nvSpPr>
            <p:cNvPr id="11" name="Freeform 16">
              <a:extLst>
                <a:ext uri="{FF2B5EF4-FFF2-40B4-BE49-F238E27FC236}">
                  <a16:creationId xmlns:a16="http://schemas.microsoft.com/office/drawing/2014/main" id="{DA28154F-A22E-E20E-C03E-AB6FF9468B48}"/>
                </a:ext>
              </a:extLst>
            </p:cNvPr>
            <p:cNvSpPr>
              <a:spLocks/>
            </p:cNvSpPr>
            <p:nvPr/>
          </p:nvSpPr>
          <p:spPr bwMode="auto">
            <a:xfrm>
              <a:off x="1890" y="2160"/>
              <a:ext cx="259" cy="520"/>
            </a:xfrm>
            <a:custGeom>
              <a:avLst/>
              <a:gdLst>
                <a:gd name="T0" fmla="*/ 610 w 110"/>
                <a:gd name="T1" fmla="*/ 615 h 220"/>
                <a:gd name="T2" fmla="*/ 610 w 110"/>
                <a:gd name="T3" fmla="*/ 0 h 220"/>
                <a:gd name="T4" fmla="*/ 0 w 110"/>
                <a:gd name="T5" fmla="*/ 615 h 220"/>
                <a:gd name="T6" fmla="*/ 610 w 110"/>
                <a:gd name="T7" fmla="*/ 1229 h 220"/>
                <a:gd name="T8" fmla="*/ 610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0"/>
                    <a:pt x="110" y="0"/>
                    <a:pt x="110" y="0"/>
                  </a:cubicBezTo>
                  <a:cubicBezTo>
                    <a:pt x="49" y="0"/>
                    <a:pt x="0" y="50"/>
                    <a:pt x="0" y="110"/>
                  </a:cubicBezTo>
                  <a:cubicBezTo>
                    <a:pt x="0" y="171"/>
                    <a:pt x="49" y="220"/>
                    <a:pt x="110" y="220"/>
                  </a:cubicBezTo>
                  <a:lnTo>
                    <a:pt x="110" y="110"/>
                  </a:lnTo>
                  <a:close/>
                </a:path>
              </a:pathLst>
            </a:custGeom>
            <a:solidFill>
              <a:schemeClr val="accent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sp>
          <p:nvSpPr>
            <p:cNvPr id="17" name="Freeform 17">
              <a:extLst>
                <a:ext uri="{FF2B5EF4-FFF2-40B4-BE49-F238E27FC236}">
                  <a16:creationId xmlns:a16="http://schemas.microsoft.com/office/drawing/2014/main" id="{BBD0C252-FF52-5D6A-86E9-1EAC6E4A2640}"/>
                </a:ext>
              </a:extLst>
            </p:cNvPr>
            <p:cNvSpPr>
              <a:spLocks/>
            </p:cNvSpPr>
            <p:nvPr/>
          </p:nvSpPr>
          <p:spPr bwMode="auto">
            <a:xfrm>
              <a:off x="2149" y="2160"/>
              <a:ext cx="260" cy="520"/>
            </a:xfrm>
            <a:custGeom>
              <a:avLst/>
              <a:gdLst>
                <a:gd name="T0" fmla="*/ 615 w 110"/>
                <a:gd name="T1" fmla="*/ 615 h 220"/>
                <a:gd name="T2" fmla="*/ 0 w 110"/>
                <a:gd name="T3" fmla="*/ 0 h 220"/>
                <a:gd name="T4" fmla="*/ 0 w 110"/>
                <a:gd name="T5" fmla="*/ 615 h 220"/>
                <a:gd name="T6" fmla="*/ 0 w 110"/>
                <a:gd name="T7" fmla="*/ 1229 h 220"/>
                <a:gd name="T8" fmla="*/ 615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50"/>
                    <a:pt x="61" y="0"/>
                    <a:pt x="0" y="0"/>
                  </a:cubicBezTo>
                  <a:cubicBezTo>
                    <a:pt x="0" y="110"/>
                    <a:pt x="0" y="110"/>
                    <a:pt x="0" y="110"/>
                  </a:cubicBezTo>
                  <a:cubicBezTo>
                    <a:pt x="0" y="220"/>
                    <a:pt x="0" y="220"/>
                    <a:pt x="0" y="220"/>
                  </a:cubicBezTo>
                  <a:cubicBezTo>
                    <a:pt x="61" y="220"/>
                    <a:pt x="110" y="171"/>
                    <a:pt x="110" y="110"/>
                  </a:cubicBezTo>
                  <a:close/>
                </a:path>
              </a:pathLst>
            </a:custGeom>
            <a:solidFill>
              <a:schemeClr val="tx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grpSp>
      <p:sp>
        <p:nvSpPr>
          <p:cNvPr id="19" name="Oval 21">
            <a:extLst>
              <a:ext uri="{FF2B5EF4-FFF2-40B4-BE49-F238E27FC236}">
                <a16:creationId xmlns:a16="http://schemas.microsoft.com/office/drawing/2014/main" id="{A54D52B2-C570-1433-0CAB-B290EA800DB6}"/>
              </a:ext>
            </a:extLst>
          </p:cNvPr>
          <p:cNvSpPr>
            <a:spLocks noChangeArrowheads="1"/>
          </p:cNvSpPr>
          <p:nvPr/>
        </p:nvSpPr>
        <p:spPr bwMode="auto">
          <a:xfrm>
            <a:off x="7004095" y="4779653"/>
            <a:ext cx="228600" cy="228600"/>
          </a:xfrm>
          <a:prstGeom prst="ellipse">
            <a:avLst/>
          </a:prstGeom>
          <a:solidFill>
            <a:schemeClr val="accent2"/>
          </a:solidFill>
          <a:ln w="7938">
            <a:solidFill>
              <a:schemeClr val="tx2"/>
            </a:solidFill>
            <a:miter lim="800000"/>
            <a:headEnd/>
            <a:tailEnd/>
          </a:ln>
        </p:spPr>
        <p:txBody>
          <a:bodyPr anchor="ctr"/>
          <a:lstStyle/>
          <a:p>
            <a:pPr algn="ctr"/>
            <a:endParaRPr lang="en-US">
              <a:solidFill>
                <a:schemeClr val="bg2"/>
              </a:solidFill>
              <a:latin typeface="+mj-lt"/>
            </a:endParaRPr>
          </a:p>
        </p:txBody>
      </p:sp>
      <p:sp>
        <p:nvSpPr>
          <p:cNvPr id="20" name="TextBox 19">
            <a:extLst>
              <a:ext uri="{FF2B5EF4-FFF2-40B4-BE49-F238E27FC236}">
                <a16:creationId xmlns:a16="http://schemas.microsoft.com/office/drawing/2014/main" id="{88ABB6F4-1B60-2CEC-7822-462A4C282DCB}"/>
              </a:ext>
            </a:extLst>
          </p:cNvPr>
          <p:cNvSpPr txBox="1"/>
          <p:nvPr/>
        </p:nvSpPr>
        <p:spPr>
          <a:xfrm>
            <a:off x="3727495" y="4763148"/>
            <a:ext cx="11430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Objective met</a:t>
            </a:r>
          </a:p>
        </p:txBody>
      </p:sp>
      <p:sp>
        <p:nvSpPr>
          <p:cNvPr id="23" name="TextBox 22">
            <a:extLst>
              <a:ext uri="{FF2B5EF4-FFF2-40B4-BE49-F238E27FC236}">
                <a16:creationId xmlns:a16="http://schemas.microsoft.com/office/drawing/2014/main" id="{2CB415B1-510D-7FAD-92AD-8F53A7A5ED00}"/>
              </a:ext>
            </a:extLst>
          </p:cNvPr>
          <p:cNvSpPr txBox="1"/>
          <p:nvPr/>
        </p:nvSpPr>
        <p:spPr>
          <a:xfrm>
            <a:off x="5251495" y="4763148"/>
            <a:ext cx="17526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Objective partially-met</a:t>
            </a:r>
          </a:p>
        </p:txBody>
      </p:sp>
      <p:sp>
        <p:nvSpPr>
          <p:cNvPr id="24" name="TextBox 23">
            <a:extLst>
              <a:ext uri="{FF2B5EF4-FFF2-40B4-BE49-F238E27FC236}">
                <a16:creationId xmlns:a16="http://schemas.microsoft.com/office/drawing/2014/main" id="{65F2ADE7-3A62-0619-9722-01BA75A46CF0}"/>
              </a:ext>
            </a:extLst>
          </p:cNvPr>
          <p:cNvSpPr txBox="1"/>
          <p:nvPr/>
        </p:nvSpPr>
        <p:spPr>
          <a:xfrm>
            <a:off x="7188627" y="4772292"/>
            <a:ext cx="17526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Objective not met</a:t>
            </a:r>
          </a:p>
        </p:txBody>
      </p:sp>
      <p:grpSp>
        <p:nvGrpSpPr>
          <p:cNvPr id="26" name="Group 25">
            <a:extLst>
              <a:ext uri="{FF2B5EF4-FFF2-40B4-BE49-F238E27FC236}">
                <a16:creationId xmlns:a16="http://schemas.microsoft.com/office/drawing/2014/main" id="{A35C22D8-7DE6-7FDC-0232-E4ADEBEE85DB}"/>
              </a:ext>
            </a:extLst>
          </p:cNvPr>
          <p:cNvGrpSpPr>
            <a:grpSpLocks/>
          </p:cNvGrpSpPr>
          <p:nvPr/>
        </p:nvGrpSpPr>
        <p:grpSpPr bwMode="auto">
          <a:xfrm rot="10800000">
            <a:off x="3073123" y="2332821"/>
            <a:ext cx="228600" cy="228600"/>
            <a:chOff x="1890" y="2160"/>
            <a:chExt cx="519" cy="520"/>
          </a:xfrm>
          <a:solidFill>
            <a:srgbClr val="30BE30"/>
          </a:solidFill>
        </p:grpSpPr>
        <p:sp>
          <p:nvSpPr>
            <p:cNvPr id="27" name="Freeform 16">
              <a:extLst>
                <a:ext uri="{FF2B5EF4-FFF2-40B4-BE49-F238E27FC236}">
                  <a16:creationId xmlns:a16="http://schemas.microsoft.com/office/drawing/2014/main" id="{9C0EE918-8D0F-1C04-B43F-71BE46AC0C3A}"/>
                </a:ext>
              </a:extLst>
            </p:cNvPr>
            <p:cNvSpPr>
              <a:spLocks/>
            </p:cNvSpPr>
            <p:nvPr/>
          </p:nvSpPr>
          <p:spPr bwMode="auto">
            <a:xfrm>
              <a:off x="1890" y="2160"/>
              <a:ext cx="259" cy="520"/>
            </a:xfrm>
            <a:custGeom>
              <a:avLst/>
              <a:gdLst>
                <a:gd name="T0" fmla="*/ 610 w 110"/>
                <a:gd name="T1" fmla="*/ 615 h 220"/>
                <a:gd name="T2" fmla="*/ 610 w 110"/>
                <a:gd name="T3" fmla="*/ 0 h 220"/>
                <a:gd name="T4" fmla="*/ 0 w 110"/>
                <a:gd name="T5" fmla="*/ 615 h 220"/>
                <a:gd name="T6" fmla="*/ 610 w 110"/>
                <a:gd name="T7" fmla="*/ 1229 h 220"/>
                <a:gd name="T8" fmla="*/ 610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0"/>
                    <a:pt x="110" y="0"/>
                    <a:pt x="110" y="0"/>
                  </a:cubicBezTo>
                  <a:cubicBezTo>
                    <a:pt x="49" y="0"/>
                    <a:pt x="0" y="50"/>
                    <a:pt x="0" y="110"/>
                  </a:cubicBezTo>
                  <a:cubicBezTo>
                    <a:pt x="0" y="171"/>
                    <a:pt x="49" y="220"/>
                    <a:pt x="110" y="220"/>
                  </a:cubicBezTo>
                  <a:lnTo>
                    <a:pt x="110" y="110"/>
                  </a:lnTo>
                  <a:close/>
                </a:path>
              </a:pathLst>
            </a:custGeom>
            <a:solidFill>
              <a:schemeClr val="bg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sp>
          <p:nvSpPr>
            <p:cNvPr id="29" name="Freeform 17">
              <a:extLst>
                <a:ext uri="{FF2B5EF4-FFF2-40B4-BE49-F238E27FC236}">
                  <a16:creationId xmlns:a16="http://schemas.microsoft.com/office/drawing/2014/main" id="{12234FC3-E09E-86EA-A257-12211CF2126D}"/>
                </a:ext>
              </a:extLst>
            </p:cNvPr>
            <p:cNvSpPr>
              <a:spLocks/>
            </p:cNvSpPr>
            <p:nvPr/>
          </p:nvSpPr>
          <p:spPr bwMode="auto">
            <a:xfrm>
              <a:off x="2149" y="2160"/>
              <a:ext cx="260" cy="520"/>
            </a:xfrm>
            <a:custGeom>
              <a:avLst/>
              <a:gdLst>
                <a:gd name="T0" fmla="*/ 615 w 110"/>
                <a:gd name="T1" fmla="*/ 615 h 220"/>
                <a:gd name="T2" fmla="*/ 0 w 110"/>
                <a:gd name="T3" fmla="*/ 0 h 220"/>
                <a:gd name="T4" fmla="*/ 0 w 110"/>
                <a:gd name="T5" fmla="*/ 615 h 220"/>
                <a:gd name="T6" fmla="*/ 0 w 110"/>
                <a:gd name="T7" fmla="*/ 1229 h 220"/>
                <a:gd name="T8" fmla="*/ 615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50"/>
                    <a:pt x="61" y="0"/>
                    <a:pt x="0" y="0"/>
                  </a:cubicBezTo>
                  <a:cubicBezTo>
                    <a:pt x="0" y="110"/>
                    <a:pt x="0" y="110"/>
                    <a:pt x="0" y="110"/>
                  </a:cubicBezTo>
                  <a:cubicBezTo>
                    <a:pt x="0" y="220"/>
                    <a:pt x="0" y="220"/>
                    <a:pt x="0" y="220"/>
                  </a:cubicBezTo>
                  <a:cubicBezTo>
                    <a:pt x="61" y="220"/>
                    <a:pt x="110" y="171"/>
                    <a:pt x="110" y="110"/>
                  </a:cubicBezTo>
                  <a:close/>
                </a:path>
              </a:pathLst>
            </a:custGeom>
            <a:solidFill>
              <a:schemeClr val="tx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grpSp>
      <p:grpSp>
        <p:nvGrpSpPr>
          <p:cNvPr id="31" name="Group 30">
            <a:extLst>
              <a:ext uri="{FF2B5EF4-FFF2-40B4-BE49-F238E27FC236}">
                <a16:creationId xmlns:a16="http://schemas.microsoft.com/office/drawing/2014/main" id="{4BCC6F86-5449-5419-3236-786F99FD590E}"/>
              </a:ext>
            </a:extLst>
          </p:cNvPr>
          <p:cNvGrpSpPr>
            <a:grpSpLocks/>
          </p:cNvGrpSpPr>
          <p:nvPr/>
        </p:nvGrpSpPr>
        <p:grpSpPr bwMode="auto">
          <a:xfrm rot="10800000">
            <a:off x="3065757" y="3053951"/>
            <a:ext cx="228600" cy="228600"/>
            <a:chOff x="1890" y="2160"/>
            <a:chExt cx="519" cy="520"/>
          </a:xfrm>
          <a:solidFill>
            <a:srgbClr val="30BE30"/>
          </a:solidFill>
        </p:grpSpPr>
        <p:sp>
          <p:nvSpPr>
            <p:cNvPr id="32" name="Freeform 16">
              <a:extLst>
                <a:ext uri="{FF2B5EF4-FFF2-40B4-BE49-F238E27FC236}">
                  <a16:creationId xmlns:a16="http://schemas.microsoft.com/office/drawing/2014/main" id="{F388EA8D-C8E4-E204-991C-95475F4E24E7}"/>
                </a:ext>
              </a:extLst>
            </p:cNvPr>
            <p:cNvSpPr>
              <a:spLocks/>
            </p:cNvSpPr>
            <p:nvPr/>
          </p:nvSpPr>
          <p:spPr bwMode="auto">
            <a:xfrm>
              <a:off x="1890" y="2160"/>
              <a:ext cx="259" cy="520"/>
            </a:xfrm>
            <a:custGeom>
              <a:avLst/>
              <a:gdLst>
                <a:gd name="T0" fmla="*/ 610 w 110"/>
                <a:gd name="T1" fmla="*/ 615 h 220"/>
                <a:gd name="T2" fmla="*/ 610 w 110"/>
                <a:gd name="T3" fmla="*/ 0 h 220"/>
                <a:gd name="T4" fmla="*/ 0 w 110"/>
                <a:gd name="T5" fmla="*/ 615 h 220"/>
                <a:gd name="T6" fmla="*/ 610 w 110"/>
                <a:gd name="T7" fmla="*/ 1229 h 220"/>
                <a:gd name="T8" fmla="*/ 610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0"/>
                    <a:pt x="110" y="0"/>
                    <a:pt x="110" y="0"/>
                  </a:cubicBezTo>
                  <a:cubicBezTo>
                    <a:pt x="49" y="0"/>
                    <a:pt x="0" y="50"/>
                    <a:pt x="0" y="110"/>
                  </a:cubicBezTo>
                  <a:cubicBezTo>
                    <a:pt x="0" y="171"/>
                    <a:pt x="49" y="220"/>
                    <a:pt x="110" y="220"/>
                  </a:cubicBezTo>
                  <a:lnTo>
                    <a:pt x="110" y="110"/>
                  </a:lnTo>
                  <a:close/>
                </a:path>
              </a:pathLst>
            </a:custGeom>
            <a:solidFill>
              <a:schemeClr val="accent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sp>
          <p:nvSpPr>
            <p:cNvPr id="33" name="Freeform 17">
              <a:extLst>
                <a:ext uri="{FF2B5EF4-FFF2-40B4-BE49-F238E27FC236}">
                  <a16:creationId xmlns:a16="http://schemas.microsoft.com/office/drawing/2014/main" id="{1C69BFDA-D0CD-730B-044C-6F53C9499133}"/>
                </a:ext>
              </a:extLst>
            </p:cNvPr>
            <p:cNvSpPr>
              <a:spLocks/>
            </p:cNvSpPr>
            <p:nvPr/>
          </p:nvSpPr>
          <p:spPr bwMode="auto">
            <a:xfrm>
              <a:off x="2149" y="2160"/>
              <a:ext cx="260" cy="520"/>
            </a:xfrm>
            <a:custGeom>
              <a:avLst/>
              <a:gdLst>
                <a:gd name="T0" fmla="*/ 615 w 110"/>
                <a:gd name="T1" fmla="*/ 615 h 220"/>
                <a:gd name="T2" fmla="*/ 0 w 110"/>
                <a:gd name="T3" fmla="*/ 0 h 220"/>
                <a:gd name="T4" fmla="*/ 0 w 110"/>
                <a:gd name="T5" fmla="*/ 615 h 220"/>
                <a:gd name="T6" fmla="*/ 0 w 110"/>
                <a:gd name="T7" fmla="*/ 1229 h 220"/>
                <a:gd name="T8" fmla="*/ 615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50"/>
                    <a:pt x="61" y="0"/>
                    <a:pt x="0" y="0"/>
                  </a:cubicBezTo>
                  <a:cubicBezTo>
                    <a:pt x="0" y="110"/>
                    <a:pt x="0" y="110"/>
                    <a:pt x="0" y="110"/>
                  </a:cubicBezTo>
                  <a:cubicBezTo>
                    <a:pt x="0" y="220"/>
                    <a:pt x="0" y="220"/>
                    <a:pt x="0" y="220"/>
                  </a:cubicBezTo>
                  <a:cubicBezTo>
                    <a:pt x="61" y="220"/>
                    <a:pt x="110" y="171"/>
                    <a:pt x="110" y="110"/>
                  </a:cubicBezTo>
                  <a:close/>
                </a:path>
              </a:pathLst>
            </a:custGeom>
            <a:solidFill>
              <a:schemeClr val="tx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grpSp>
      <p:sp>
        <p:nvSpPr>
          <p:cNvPr id="34" name="Oval 21">
            <a:extLst>
              <a:ext uri="{FF2B5EF4-FFF2-40B4-BE49-F238E27FC236}">
                <a16:creationId xmlns:a16="http://schemas.microsoft.com/office/drawing/2014/main" id="{74E450F5-D4BA-AA96-3948-AC6003A0AE21}"/>
              </a:ext>
            </a:extLst>
          </p:cNvPr>
          <p:cNvSpPr>
            <a:spLocks noChangeArrowheads="1"/>
          </p:cNvSpPr>
          <p:nvPr/>
        </p:nvSpPr>
        <p:spPr bwMode="auto">
          <a:xfrm>
            <a:off x="3065757" y="3775081"/>
            <a:ext cx="228600" cy="228600"/>
          </a:xfrm>
          <a:prstGeom prst="ellipse">
            <a:avLst/>
          </a:prstGeom>
          <a:solidFill>
            <a:schemeClr val="accent2"/>
          </a:solidFill>
          <a:ln w="7938">
            <a:solidFill>
              <a:schemeClr val="tx2"/>
            </a:solidFill>
            <a:miter lim="800000"/>
            <a:headEnd/>
            <a:tailEnd/>
          </a:ln>
        </p:spPr>
        <p:txBody>
          <a:bodyPr anchor="ctr"/>
          <a:lstStyle/>
          <a:p>
            <a:pPr algn="ctr"/>
            <a:endParaRPr lang="en-US">
              <a:solidFill>
                <a:schemeClr val="bg2"/>
              </a:solidFill>
              <a:latin typeface="+mj-lt"/>
            </a:endParaRPr>
          </a:p>
        </p:txBody>
      </p:sp>
      <p:sp>
        <p:nvSpPr>
          <p:cNvPr id="6" name="Title 2">
            <a:extLst>
              <a:ext uri="{FF2B5EF4-FFF2-40B4-BE49-F238E27FC236}">
                <a16:creationId xmlns:a16="http://schemas.microsoft.com/office/drawing/2014/main" id="{A5555A13-A404-7B01-1A1D-715A2BAA64C8}"/>
              </a:ext>
            </a:extLst>
          </p:cNvPr>
          <p:cNvSpPr>
            <a:spLocks noGrp="1"/>
          </p:cNvSpPr>
          <p:nvPr>
            <p:ph type="title"/>
          </p:nvPr>
        </p:nvSpPr>
        <p:spPr>
          <a:xfrm>
            <a:off x="1070304" y="297267"/>
            <a:ext cx="7870923" cy="615258"/>
          </a:xfrm>
        </p:spPr>
        <p:txBody>
          <a:bodyPr>
            <a:normAutofit fontScale="90000"/>
          </a:bodyPr>
          <a:lstStyle/>
          <a:p>
            <a:r>
              <a:rPr lang="en-US" sz="3300" spc="-26">
                <a:solidFill>
                  <a:srgbClr val="00B0F0"/>
                </a:solidFill>
                <a:latin typeface="Arial" panose="020B0604020202020204" pitchFamily="34" charset="0"/>
                <a:cs typeface="Arial" panose="020B0604020202020204" pitchFamily="34" charset="0"/>
              </a:rPr>
              <a:t>SYSTEM NAME </a:t>
            </a:r>
            <a:r>
              <a:rPr lang="en-US" sz="3300" spc="-26">
                <a:latin typeface="Arial" panose="020B0604020202020204" pitchFamily="34" charset="0"/>
                <a:cs typeface="Arial" panose="020B0604020202020204" pitchFamily="34" charset="0"/>
              </a:rPr>
              <a:t>North Star </a:t>
            </a:r>
            <a:br>
              <a:rPr lang="en-US" sz="3600" spc="-26">
                <a:latin typeface="Arial" panose="020B0604020202020204" pitchFamily="34" charset="0"/>
                <a:cs typeface="Arial" panose="020B0604020202020204" pitchFamily="34" charset="0"/>
              </a:rPr>
            </a:br>
            <a:r>
              <a:rPr lang="en-US" sz="1800" spc="-26">
                <a:solidFill>
                  <a:srgbClr val="1D385B"/>
                </a:solidFill>
                <a:latin typeface="Arial" panose="020B0604020202020204" pitchFamily="34" charset="0"/>
                <a:cs typeface="Arial" panose="020B0604020202020204" pitchFamily="34" charset="0"/>
              </a:rPr>
              <a:t>2023 Objective State</a:t>
            </a:r>
            <a:endParaRPr lang="en-US">
              <a:solidFill>
                <a:srgbClr val="1D385B"/>
              </a:solidFill>
            </a:endParaRPr>
          </a:p>
        </p:txBody>
      </p:sp>
    </p:spTree>
    <p:extLst>
      <p:ext uri="{BB962C8B-B14F-4D97-AF65-F5344CB8AC3E}">
        <p14:creationId xmlns:p14="http://schemas.microsoft.com/office/powerpoint/2010/main" val="332103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304" y="184589"/>
            <a:ext cx="7870923" cy="840615"/>
          </a:xfrm>
          <a:prstGeom prst="rect">
            <a:avLst/>
          </a:prstGeom>
        </p:spPr>
        <p:txBody>
          <a:bodyPr vert="horz" wrap="square" lIns="0" tIns="9525" rIns="0" bIns="0" rtlCol="0">
            <a:spAutoFit/>
          </a:bodyPr>
          <a:lstStyle/>
          <a:p>
            <a:pPr marL="9525">
              <a:spcBef>
                <a:spcPts val="75"/>
              </a:spcBef>
            </a:pPr>
            <a:r>
              <a:rPr lang="en-US" spc="-26">
                <a:latin typeface="Arial" panose="020B0604020202020204" pitchFamily="34" charset="0"/>
                <a:cs typeface="Arial" panose="020B0604020202020204" pitchFamily="34" charset="0"/>
              </a:rPr>
              <a:t> </a:t>
            </a:r>
            <a:r>
              <a:rPr lang="en-US"/>
              <a:t>AO Dashboard (1/3) </a:t>
            </a:r>
            <a:br>
              <a:rPr lang="en-US"/>
            </a:br>
            <a:r>
              <a:rPr lang="en-US" spc="-26">
                <a:solidFill>
                  <a:srgbClr val="00B0F0"/>
                </a:solidFill>
                <a:latin typeface="Arial" panose="020B0604020202020204" pitchFamily="34" charset="0"/>
                <a:cs typeface="Arial" panose="020B0604020202020204" pitchFamily="34" charset="0"/>
              </a:rPr>
              <a:t>SYSTEM NAME - </a:t>
            </a:r>
            <a:r>
              <a:rPr lang="en-US" spc="-26">
                <a:latin typeface="Arial" panose="020B0604020202020204" pitchFamily="34" charset="0"/>
                <a:cs typeface="Arial" panose="020B0604020202020204" pitchFamily="34" charset="0"/>
              </a:rPr>
              <a:t>Overview</a:t>
            </a:r>
            <a:endParaRPr>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id="{5FCE12AF-A2A2-742E-963B-9D27CF925C86}"/>
              </a:ext>
            </a:extLst>
          </p:cNvPr>
          <p:cNvGraphicFramePr>
            <a:graphicFrameLocks noChangeAspect="1"/>
          </p:cNvGraphicFramePr>
          <p:nvPr>
            <p:extLst>
              <p:ext uri="{D42A27DB-BD31-4B8C-83A1-F6EECF244321}">
                <p14:modId xmlns:p14="http://schemas.microsoft.com/office/powerpoint/2010/main" val="3730130135"/>
              </p:ext>
            </p:extLst>
          </p:nvPr>
        </p:nvGraphicFramePr>
        <p:xfrm>
          <a:off x="1016036" y="1163599"/>
          <a:ext cx="7634671" cy="3630480"/>
        </p:xfrm>
        <a:graphic>
          <a:graphicData uri="http://schemas.openxmlformats.org/presentationml/2006/ole">
            <mc:AlternateContent xmlns:mc="http://schemas.openxmlformats.org/markup-compatibility/2006">
              <mc:Choice xmlns:v="urn:schemas-microsoft-com:vml" Requires="v">
                <p:oleObj name="Presentation" r:id="rId3" imgW="5902359" imgH="3319282" progId="PowerPoint.Show.12">
                  <p:embed/>
                </p:oleObj>
              </mc:Choice>
              <mc:Fallback>
                <p:oleObj name="Presentation" r:id="rId3" imgW="5902359" imgH="3319282" progId="PowerPoint.Show.12">
                  <p:embed/>
                  <p:pic>
                    <p:nvPicPr>
                      <p:cNvPr id="6" name="Object 5">
                        <a:extLst>
                          <a:ext uri="{FF2B5EF4-FFF2-40B4-BE49-F238E27FC236}">
                            <a16:creationId xmlns:a16="http://schemas.microsoft.com/office/drawing/2014/main" id="{5FCE12AF-A2A2-742E-963B-9D27CF925C86}"/>
                          </a:ext>
                        </a:extLst>
                      </p:cNvPr>
                      <p:cNvPicPr>
                        <a:picLocks noChangeAspect="1" noChangeArrowheads="1"/>
                      </p:cNvPicPr>
                      <p:nvPr/>
                    </p:nvPicPr>
                    <p:blipFill>
                      <a:blip r:embed="rId4"/>
                      <a:srcRect/>
                      <a:stretch>
                        <a:fillRect/>
                      </a:stretch>
                    </p:blipFill>
                    <p:spPr bwMode="auto">
                      <a:xfrm>
                        <a:off x="1016036" y="1163599"/>
                        <a:ext cx="7634671" cy="3630480"/>
                      </a:xfrm>
                      <a:prstGeom prst="rect">
                        <a:avLst/>
                      </a:prstGeom>
                      <a:noFill/>
                    </p:spPr>
                  </p:pic>
                </p:oleObj>
              </mc:Fallback>
            </mc:AlternateContent>
          </a:graphicData>
        </a:graphic>
      </p:graphicFrame>
      <p:sp>
        <p:nvSpPr>
          <p:cNvPr id="3" name="Rectangle: Rounded Corners 2">
            <a:extLst>
              <a:ext uri="{FF2B5EF4-FFF2-40B4-BE49-F238E27FC236}">
                <a16:creationId xmlns:a16="http://schemas.microsoft.com/office/drawing/2014/main" id="{E0590B88-0D15-4608-AD0F-BAC0968CBE3B}"/>
              </a:ext>
            </a:extLst>
          </p:cNvPr>
          <p:cNvSpPr/>
          <p:nvPr/>
        </p:nvSpPr>
        <p:spPr>
          <a:xfrm>
            <a:off x="2565797" y="5500045"/>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AO Dashboard Back up charts. These Three charts are provided to leadership when asked about any authorization.</a:t>
            </a:r>
          </a:p>
          <a:p>
            <a:pPr algn="ctr"/>
            <a:r>
              <a:rPr lang="en-US" sz="1200" b="1">
                <a:solidFill>
                  <a:srgbClr val="C00000"/>
                </a:solidFill>
                <a:latin typeface="Arial" panose="020B0604020202020204" pitchFamily="34" charset="0"/>
                <a:cs typeface="Arial" panose="020B0604020202020204" pitchFamily="34" charset="0"/>
              </a:rPr>
              <a:t>These should show the current Status relating the cyber risk posture. </a:t>
            </a:r>
          </a:p>
        </p:txBody>
      </p:sp>
      <p:sp>
        <p:nvSpPr>
          <p:cNvPr id="7" name="Google Shape;124;p4">
            <a:extLst>
              <a:ext uri="{FF2B5EF4-FFF2-40B4-BE49-F238E27FC236}">
                <a16:creationId xmlns:a16="http://schemas.microsoft.com/office/drawing/2014/main" id="{44A95E20-33CA-D292-60A8-637D223F2C3D}"/>
              </a:ext>
            </a:extLst>
          </p:cNvPr>
          <p:cNvSpPr txBox="1">
            <a:spLocks noGrp="1"/>
          </p:cNvSpPr>
          <p:nvPr>
            <p:ph idx="1"/>
          </p:nvPr>
        </p:nvSpPr>
        <p:spPr>
          <a:xfrm>
            <a:off x="493293" y="4768443"/>
            <a:ext cx="7634671" cy="925958"/>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1200"/>
              </a:spcBef>
              <a:buSzPct val="100000"/>
              <a:buFont typeface="Arial"/>
              <a:buChar char="•"/>
            </a:pPr>
            <a:r>
              <a:rPr lang="en-US" sz="1400" b="1" kern="0">
                <a:solidFill>
                  <a:srgbClr val="00B0F0"/>
                </a:solidFill>
                <a:latin typeface="Arial"/>
                <a:cs typeface="+mn-cs"/>
              </a:rPr>
              <a:t>Provide a high-level description of the system. Include high level architecture diagram/view, System Categorization and Classification Level. </a:t>
            </a:r>
            <a:endParaRPr sz="1400" b="1" kern="0">
              <a:solidFill>
                <a:srgbClr val="00B0F0"/>
              </a:solidFill>
              <a:latin typeface="Arial"/>
              <a:cs typeface="+mn-cs"/>
            </a:endParaRPr>
          </a:p>
        </p:txBody>
      </p:sp>
    </p:spTree>
    <p:extLst>
      <p:ext uri="{BB962C8B-B14F-4D97-AF65-F5344CB8AC3E}">
        <p14:creationId xmlns:p14="http://schemas.microsoft.com/office/powerpoint/2010/main" val="228757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2121820-573C-65E2-0FE5-66206D20D101}"/>
              </a:ext>
            </a:extLst>
          </p:cNvPr>
          <p:cNvSpPr>
            <a:spLocks noGrp="1"/>
          </p:cNvSpPr>
          <p:nvPr>
            <p:ph type="title"/>
          </p:nvPr>
        </p:nvSpPr>
        <p:spPr>
          <a:xfrm>
            <a:off x="1078255" y="72176"/>
            <a:ext cx="7870923" cy="615258"/>
          </a:xfrm>
        </p:spPr>
        <p:txBody>
          <a:bodyPr>
            <a:normAutofit fontScale="90000"/>
          </a:bodyPr>
          <a:lstStyle/>
          <a:p>
            <a:br>
              <a:rPr lang="en-US"/>
            </a:br>
            <a:r>
              <a:rPr lang="en-US">
                <a:solidFill>
                  <a:srgbClr val="00B0F0"/>
                </a:solidFill>
              </a:rPr>
              <a:t>&lt;Capability&gt; </a:t>
            </a:r>
            <a:r>
              <a:rPr lang="en-US"/>
              <a:t>–</a:t>
            </a:r>
            <a:r>
              <a:rPr lang="en-US" spc="-26">
                <a:latin typeface="Arial" panose="020B0604020202020204" pitchFamily="34" charset="0"/>
                <a:cs typeface="Arial" panose="020B0604020202020204" pitchFamily="34" charset="0"/>
              </a:rPr>
              <a:t> Authorization Status (PEC:2/2)</a:t>
            </a:r>
            <a:endParaRPr lang="en-US"/>
          </a:p>
        </p:txBody>
      </p:sp>
      <p:pic>
        <p:nvPicPr>
          <p:cNvPr id="2" name="Picture 1">
            <a:extLst>
              <a:ext uri="{FF2B5EF4-FFF2-40B4-BE49-F238E27FC236}">
                <a16:creationId xmlns:a16="http://schemas.microsoft.com/office/drawing/2014/main" id="{887A5FAC-CE8A-FC1D-73BC-71246FADE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0" y="1405875"/>
            <a:ext cx="8714807" cy="4966345"/>
          </a:xfrm>
          <a:prstGeom prst="rect">
            <a:avLst/>
          </a:prstGeom>
        </p:spPr>
      </p:pic>
      <p:graphicFrame>
        <p:nvGraphicFramePr>
          <p:cNvPr id="3" name="Table 13">
            <a:extLst>
              <a:ext uri="{FF2B5EF4-FFF2-40B4-BE49-F238E27FC236}">
                <a16:creationId xmlns:a16="http://schemas.microsoft.com/office/drawing/2014/main" id="{3FE8D690-9CC7-3F84-284C-BA2615D9BFD7}"/>
              </a:ext>
            </a:extLst>
          </p:cNvPr>
          <p:cNvGraphicFramePr>
            <a:graphicFrameLocks noGrp="1"/>
          </p:cNvGraphicFramePr>
          <p:nvPr>
            <p:extLst>
              <p:ext uri="{D42A27DB-BD31-4B8C-83A1-F6EECF244321}">
                <p14:modId xmlns:p14="http://schemas.microsoft.com/office/powerpoint/2010/main" val="3029582049"/>
              </p:ext>
            </p:extLst>
          </p:nvPr>
        </p:nvGraphicFramePr>
        <p:xfrm>
          <a:off x="499002" y="1857072"/>
          <a:ext cx="3688945" cy="1195180"/>
        </p:xfrm>
        <a:graphic>
          <a:graphicData uri="http://schemas.openxmlformats.org/drawingml/2006/table">
            <a:tbl>
              <a:tblPr firstRow="1" bandRow="1">
                <a:tableStyleId>{5C22544A-7EE6-4342-B048-85BDC9FD1C3A}</a:tableStyleId>
              </a:tblPr>
              <a:tblGrid>
                <a:gridCol w="696979">
                  <a:extLst>
                    <a:ext uri="{9D8B030D-6E8A-4147-A177-3AD203B41FA5}">
                      <a16:colId xmlns:a16="http://schemas.microsoft.com/office/drawing/2014/main" val="2681660773"/>
                    </a:ext>
                  </a:extLst>
                </a:gridCol>
                <a:gridCol w="744499">
                  <a:extLst>
                    <a:ext uri="{9D8B030D-6E8A-4147-A177-3AD203B41FA5}">
                      <a16:colId xmlns:a16="http://schemas.microsoft.com/office/drawing/2014/main" val="1810450898"/>
                    </a:ext>
                  </a:extLst>
                </a:gridCol>
                <a:gridCol w="600066">
                  <a:extLst>
                    <a:ext uri="{9D8B030D-6E8A-4147-A177-3AD203B41FA5}">
                      <a16:colId xmlns:a16="http://schemas.microsoft.com/office/drawing/2014/main" val="1255642004"/>
                    </a:ext>
                  </a:extLst>
                </a:gridCol>
                <a:gridCol w="857250">
                  <a:extLst>
                    <a:ext uri="{9D8B030D-6E8A-4147-A177-3AD203B41FA5}">
                      <a16:colId xmlns:a16="http://schemas.microsoft.com/office/drawing/2014/main" val="2557353563"/>
                    </a:ext>
                  </a:extLst>
                </a:gridCol>
                <a:gridCol w="790151">
                  <a:extLst>
                    <a:ext uri="{9D8B030D-6E8A-4147-A177-3AD203B41FA5}">
                      <a16:colId xmlns:a16="http://schemas.microsoft.com/office/drawing/2014/main" val="1913057880"/>
                    </a:ext>
                  </a:extLst>
                </a:gridCol>
              </a:tblGrid>
              <a:tr h="443924">
                <a:tc>
                  <a:txBody>
                    <a:bodyPr/>
                    <a:lstStyle/>
                    <a:p>
                      <a:pPr algn="ctr"/>
                      <a:r>
                        <a:rPr lang="en-US" sz="800">
                          <a:latin typeface="Arial"/>
                          <a:cs typeface="Arial"/>
                        </a:rPr>
                        <a:t>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algn="ctr"/>
                      <a:r>
                        <a:rPr lang="en-US" sz="800">
                          <a:latin typeface="Arial"/>
                          <a:cs typeface="Arial"/>
                        </a:rPr>
                        <a:t>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algn="ctr"/>
                      <a:r>
                        <a:rPr lang="en-US" sz="800">
                          <a:latin typeface="Arial"/>
                          <a:cs typeface="Arial"/>
                        </a:rPr>
                        <a:t>ATO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marL="0" algn="ctr" defTabSz="685800" rtl="0" eaLnBrk="1" latinLnBrk="0" hangingPunct="1"/>
                      <a:r>
                        <a:rPr lang="en-US" sz="800">
                          <a:latin typeface="Arial"/>
                          <a:cs typeface="Arial"/>
                        </a:rPr>
                        <a:t>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lvl="0" algn="ctr">
                        <a:buNone/>
                      </a:pPr>
                      <a:r>
                        <a:rPr lang="en-US" sz="800">
                          <a:solidFill>
                            <a:schemeClr val="bg1"/>
                          </a:solidFill>
                          <a:latin typeface="Arial"/>
                          <a:cs typeface="Arial"/>
                        </a:rPr>
                        <a:t>Auth Trend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extLst>
                  <a:ext uri="{0D108BD9-81ED-4DB2-BD59-A6C34878D82A}">
                    <a16:rowId xmlns:a16="http://schemas.microsoft.com/office/drawing/2014/main" val="3221478578"/>
                  </a:ext>
                </a:extLst>
              </a:tr>
              <a:tr h="375628">
                <a:tc>
                  <a:txBody>
                    <a:bodyPr/>
                    <a:lstStyle/>
                    <a:p>
                      <a:pPr algn="ctr"/>
                      <a:r>
                        <a:rPr lang="en-US" sz="800" b="1">
                          <a:solidFill>
                            <a:srgbClr val="00B0F0"/>
                          </a:solidFill>
                          <a:latin typeface="Arial"/>
                          <a:cs typeface="Arial"/>
                        </a:rPr>
                        <a:t>&lt;SYSTEM NAME&gt;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685800" rtl="0" eaLnBrk="1" latinLnBrk="0" hangingPunct="1"/>
                      <a:endParaRPr lang="en-US" sz="800" kern="120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kern="120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65949752"/>
                  </a:ext>
                </a:extLst>
              </a:tr>
              <a:tr h="375628">
                <a:tc>
                  <a:txBody>
                    <a:bodyPr/>
                    <a:lstStyle/>
                    <a:p>
                      <a:pPr algn="ctr"/>
                      <a:r>
                        <a:rPr lang="en-US" sz="800" b="1">
                          <a:solidFill>
                            <a:srgbClr val="00B0F0"/>
                          </a:solidFill>
                          <a:latin typeface="Arial"/>
                          <a:cs typeface="Arial"/>
                        </a:rPr>
                        <a:t>&lt;SYSTEM NAME&gt;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endParaRPr lang="en-US" sz="800" kern="120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8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55741930"/>
                  </a:ext>
                </a:extLst>
              </a:tr>
            </a:tbl>
          </a:graphicData>
        </a:graphic>
      </p:graphicFrame>
      <p:sp>
        <p:nvSpPr>
          <p:cNvPr id="10" name="Rectangle: Rounded Corners 9">
            <a:extLst>
              <a:ext uri="{FF2B5EF4-FFF2-40B4-BE49-F238E27FC236}">
                <a16:creationId xmlns:a16="http://schemas.microsoft.com/office/drawing/2014/main" id="{05ED1EE3-9B26-40F7-C088-469C63A896AF}"/>
              </a:ext>
            </a:extLst>
          </p:cNvPr>
          <p:cNvSpPr/>
          <p:nvPr/>
        </p:nvSpPr>
        <p:spPr>
          <a:xfrm>
            <a:off x="463731" y="3796918"/>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Past 90 Days</a:t>
            </a:r>
          </a:p>
        </p:txBody>
      </p:sp>
      <p:sp>
        <p:nvSpPr>
          <p:cNvPr id="11" name="Rectangle: Rounded Corners 10">
            <a:extLst>
              <a:ext uri="{FF2B5EF4-FFF2-40B4-BE49-F238E27FC236}">
                <a16:creationId xmlns:a16="http://schemas.microsoft.com/office/drawing/2014/main" id="{1EFEAAFA-A739-8146-41BC-BC93BD16C368}"/>
              </a:ext>
            </a:extLst>
          </p:cNvPr>
          <p:cNvSpPr/>
          <p:nvPr/>
        </p:nvSpPr>
        <p:spPr>
          <a:xfrm>
            <a:off x="4685717" y="3796918"/>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Next 90 Days</a:t>
            </a:r>
          </a:p>
        </p:txBody>
      </p:sp>
      <p:sp>
        <p:nvSpPr>
          <p:cNvPr id="14" name="Rectangle: Rounded Corners 13">
            <a:extLst>
              <a:ext uri="{FF2B5EF4-FFF2-40B4-BE49-F238E27FC236}">
                <a16:creationId xmlns:a16="http://schemas.microsoft.com/office/drawing/2014/main" id="{B3C57CD0-777A-765D-12D2-D3C79F9F28C4}"/>
              </a:ext>
            </a:extLst>
          </p:cNvPr>
          <p:cNvSpPr/>
          <p:nvPr/>
        </p:nvSpPr>
        <p:spPr>
          <a:xfrm>
            <a:off x="4685717" y="1354664"/>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Challenges/Big Rocks</a:t>
            </a:r>
          </a:p>
        </p:txBody>
      </p:sp>
      <p:sp>
        <p:nvSpPr>
          <p:cNvPr id="15" name="Rectangle: Rounded Corners 14">
            <a:extLst>
              <a:ext uri="{FF2B5EF4-FFF2-40B4-BE49-F238E27FC236}">
                <a16:creationId xmlns:a16="http://schemas.microsoft.com/office/drawing/2014/main" id="{2CDD122A-A857-1877-2371-385E0D1B9296}"/>
              </a:ext>
            </a:extLst>
          </p:cNvPr>
          <p:cNvSpPr/>
          <p:nvPr/>
        </p:nvSpPr>
        <p:spPr>
          <a:xfrm>
            <a:off x="463282" y="1354664"/>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Authorization Status</a:t>
            </a:r>
          </a:p>
        </p:txBody>
      </p:sp>
      <p:sp>
        <p:nvSpPr>
          <p:cNvPr id="5" name="Rectangle: Rounded Corners 4">
            <a:extLst>
              <a:ext uri="{FF2B5EF4-FFF2-40B4-BE49-F238E27FC236}">
                <a16:creationId xmlns:a16="http://schemas.microsoft.com/office/drawing/2014/main" id="{99D7D867-C6C2-5474-D11F-67827796A077}"/>
              </a:ext>
            </a:extLst>
          </p:cNvPr>
          <p:cNvSpPr/>
          <p:nvPr/>
        </p:nvSpPr>
        <p:spPr>
          <a:xfrm>
            <a:off x="2595726" y="5544463"/>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AO Dashboard Back up charts. These Three charts are provided to leadership when asked about any authorization.</a:t>
            </a:r>
          </a:p>
          <a:p>
            <a:pPr algn="ctr"/>
            <a:r>
              <a:rPr lang="en-US" sz="1200" b="1">
                <a:solidFill>
                  <a:srgbClr val="C00000"/>
                </a:solidFill>
                <a:latin typeface="Arial" panose="020B0604020202020204" pitchFamily="34" charset="0"/>
                <a:cs typeface="Arial" panose="020B0604020202020204" pitchFamily="34" charset="0"/>
              </a:rPr>
              <a:t>These should show the current Status relating the cyber risk posture. </a:t>
            </a:r>
          </a:p>
        </p:txBody>
      </p:sp>
    </p:spTree>
    <p:extLst>
      <p:ext uri="{BB962C8B-B14F-4D97-AF65-F5344CB8AC3E}">
        <p14:creationId xmlns:p14="http://schemas.microsoft.com/office/powerpoint/2010/main" val="261494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96FD7B-D79E-BE8E-DEE7-8FA81844C741}"/>
              </a:ext>
            </a:extLst>
          </p:cNvPr>
          <p:cNvSpPr>
            <a:spLocks noGrp="1"/>
          </p:cNvSpPr>
          <p:nvPr>
            <p:ph type="body" sz="quarter" idx="21"/>
          </p:nvPr>
        </p:nvSpPr>
        <p:spPr>
          <a:xfrm>
            <a:off x="509588" y="3601188"/>
            <a:ext cx="8634412" cy="647501"/>
          </a:xfrm>
        </p:spPr>
        <p:txBody>
          <a:bodyPr vert="horz" lIns="91440" tIns="45720" rIns="91440" bIns="45720" rtlCol="0" anchor="t">
            <a:noAutofit/>
          </a:bodyPr>
          <a:lstStyle/>
          <a:p>
            <a:pPr>
              <a:spcBef>
                <a:spcPts val="600"/>
              </a:spcBef>
              <a:spcAft>
                <a:spcPts val="3600"/>
              </a:spcAft>
            </a:pPr>
            <a:r>
              <a:rPr lang="en-US" sz="2400" b="1">
                <a:solidFill>
                  <a:schemeClr val="bg2">
                    <a:lumMod val="95000"/>
                    <a:lumOff val="5000"/>
                  </a:schemeClr>
                </a:solidFill>
                <a:latin typeface="Arial"/>
                <a:cs typeface="Arial"/>
              </a:rPr>
              <a:t>OVL Program Authorization Tag Up</a:t>
            </a:r>
            <a:br>
              <a:rPr lang="en-US" sz="2400" b="1">
                <a:latin typeface="Arial" panose="020B0604020202020204" pitchFamily="34" charset="0"/>
              </a:rPr>
            </a:br>
            <a:r>
              <a:rPr lang="en-US" sz="2400" b="1">
                <a:solidFill>
                  <a:srgbClr val="00B0F0"/>
                </a:solidFill>
                <a:latin typeface="Arial"/>
                <a:cs typeface="Arial"/>
              </a:rPr>
              <a:t>SYSTEM/CAPABILITY NAME</a:t>
            </a:r>
          </a:p>
        </p:txBody>
      </p:sp>
      <p:sp>
        <p:nvSpPr>
          <p:cNvPr id="15" name="Subtitle 2">
            <a:extLst>
              <a:ext uri="{FF2B5EF4-FFF2-40B4-BE49-F238E27FC236}">
                <a16:creationId xmlns:a16="http://schemas.microsoft.com/office/drawing/2014/main" id="{6C482DF5-8F2D-1204-6B49-301B34C9C02C}"/>
              </a:ext>
            </a:extLst>
          </p:cNvPr>
          <p:cNvSpPr txBox="1">
            <a:spLocks/>
          </p:cNvSpPr>
          <p:nvPr/>
        </p:nvSpPr>
        <p:spPr>
          <a:xfrm>
            <a:off x="5116755" y="4535387"/>
            <a:ext cx="2413497" cy="16127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solidFill>
              </a:rPr>
              <a:t>Program Manager:</a:t>
            </a:r>
          </a:p>
          <a:p>
            <a:pPr marL="0" indent="0">
              <a:buNone/>
            </a:pPr>
            <a:r>
              <a:rPr lang="en-US" sz="1600">
                <a:solidFill>
                  <a:schemeClr val="tx1"/>
                </a:solidFill>
              </a:rPr>
              <a:t>ISSM:</a:t>
            </a:r>
          </a:p>
          <a:p>
            <a:pPr marL="0" indent="0">
              <a:buNone/>
            </a:pPr>
            <a:r>
              <a:rPr lang="en-US" sz="1600">
                <a:solidFill>
                  <a:schemeClr val="tx1"/>
                </a:solidFill>
              </a:rPr>
              <a:t>eMass/Xacta record:</a:t>
            </a:r>
          </a:p>
          <a:p>
            <a:pPr marL="0" indent="0">
              <a:buNone/>
            </a:pPr>
            <a:r>
              <a:rPr lang="en-US" sz="1600">
                <a:solidFill>
                  <a:schemeClr val="tx1"/>
                </a:solidFill>
              </a:rPr>
              <a:t>Date:</a:t>
            </a:r>
          </a:p>
        </p:txBody>
      </p:sp>
      <p:sp>
        <p:nvSpPr>
          <p:cNvPr id="3" name="Subtitle 2">
            <a:extLst>
              <a:ext uri="{FF2B5EF4-FFF2-40B4-BE49-F238E27FC236}">
                <a16:creationId xmlns:a16="http://schemas.microsoft.com/office/drawing/2014/main" id="{540A7F11-F631-A547-8FDD-584508D9599F}"/>
              </a:ext>
            </a:extLst>
          </p:cNvPr>
          <p:cNvSpPr txBox="1">
            <a:spLocks/>
          </p:cNvSpPr>
          <p:nvPr/>
        </p:nvSpPr>
        <p:spPr>
          <a:xfrm>
            <a:off x="1494325" y="4535388"/>
            <a:ext cx="2413497" cy="12053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solidFill>
              </a:rPr>
              <a:t>Authorizing Official:</a:t>
            </a:r>
          </a:p>
          <a:p>
            <a:pPr marL="0" indent="0">
              <a:buNone/>
            </a:pPr>
            <a:r>
              <a:rPr lang="en-US" sz="1600">
                <a:solidFill>
                  <a:schemeClr val="tx1"/>
                </a:solidFill>
              </a:rPr>
              <a:t>AODR:</a:t>
            </a:r>
          </a:p>
          <a:p>
            <a:pPr marL="0" indent="0">
              <a:buNone/>
            </a:pPr>
            <a:r>
              <a:rPr lang="en-US" sz="1600">
                <a:solidFill>
                  <a:schemeClr val="tx1"/>
                </a:solidFill>
              </a:rPr>
              <a:t>CRA:</a:t>
            </a:r>
          </a:p>
        </p:txBody>
      </p:sp>
      <p:sp>
        <p:nvSpPr>
          <p:cNvPr id="4" name="TextBox 3">
            <a:extLst>
              <a:ext uri="{FF2B5EF4-FFF2-40B4-BE49-F238E27FC236}">
                <a16:creationId xmlns:a16="http://schemas.microsoft.com/office/drawing/2014/main" id="{1EB483B3-8232-F2D6-AF42-C59DC1A49541}"/>
              </a:ext>
            </a:extLst>
          </p:cNvPr>
          <p:cNvSpPr txBox="1"/>
          <p:nvPr/>
        </p:nvSpPr>
        <p:spPr>
          <a:xfrm>
            <a:off x="1405210" y="6032079"/>
            <a:ext cx="5263662" cy="646331"/>
          </a:xfrm>
          <a:prstGeom prst="rect">
            <a:avLst/>
          </a:prstGeom>
          <a:noFill/>
        </p:spPr>
        <p:txBody>
          <a:bodyPr wrap="square">
            <a:spAutoFit/>
          </a:bodyPr>
          <a:lstStyle/>
          <a:p>
            <a:r>
              <a:rPr lang="en-US" sz="900"/>
              <a:t>Note: Add Classification and Portion Markings as appropriate (remove before submission).</a:t>
            </a:r>
          </a:p>
          <a:p>
            <a:r>
              <a:rPr lang="en-US" sz="900"/>
              <a:t>DISTRIBUTION STATEMENT A: </a:t>
            </a:r>
            <a:r>
              <a:rPr lang="en-US" sz="900" b="0" i="0" u="none" strike="noStrike">
                <a:solidFill>
                  <a:srgbClr val="000000"/>
                </a:solidFill>
                <a:effectLst/>
                <a:latin typeface="Calibri" panose="020F0502020204030204" pitchFamily="34" charset="0"/>
              </a:rPr>
              <a:t>Distribution approved for public release when not filled in on 16 June 2023 distribution is unlimited. </a:t>
            </a:r>
            <a:r>
              <a:rPr lang="en-US" sz="900"/>
              <a:t>DESTRUCTION NOTICE:  Must be completed when filled in.</a:t>
            </a:r>
            <a:br>
              <a:rPr lang="en-US" sz="900"/>
            </a:br>
            <a:r>
              <a:rPr lang="en-US" sz="900" b="0" i="0" u="none" strike="noStrike">
                <a:solidFill>
                  <a:srgbClr val="000000"/>
                </a:solidFill>
                <a:effectLst/>
                <a:latin typeface="Calibri" panose="020F0502020204030204" pitchFamily="34" charset="0"/>
              </a:rPr>
              <a:t>Case Number: AFLCMC-2021-0037</a:t>
            </a:r>
            <a:r>
              <a:rPr lang="en-US" sz="900" b="0" i="0" u="none" strike="noStrike">
                <a:solidFill>
                  <a:srgbClr val="1D385B"/>
                </a:solidFill>
                <a:effectLst/>
                <a:latin typeface="Calibri" panose="020F0502020204030204" pitchFamily="34" charset="0"/>
              </a:rPr>
              <a:t> </a:t>
            </a:r>
            <a:r>
              <a:rPr lang="en-US" sz="900" b="0" i="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426340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304" y="184589"/>
            <a:ext cx="7870923" cy="840615"/>
          </a:xfrm>
          <a:prstGeom prst="rect">
            <a:avLst/>
          </a:prstGeom>
        </p:spPr>
        <p:txBody>
          <a:bodyPr vert="horz" wrap="square" lIns="0" tIns="9525" rIns="0" bIns="0" rtlCol="0">
            <a:spAutoFit/>
          </a:bodyPr>
          <a:lstStyle/>
          <a:p>
            <a:pPr marL="9525">
              <a:spcBef>
                <a:spcPts val="75"/>
              </a:spcBef>
            </a:pPr>
            <a:r>
              <a:rPr lang="en-US" spc="-26">
                <a:latin typeface="Arial" panose="020B0604020202020204" pitchFamily="34" charset="0"/>
                <a:cs typeface="Arial" panose="020B0604020202020204" pitchFamily="34" charset="0"/>
              </a:rPr>
              <a:t> </a:t>
            </a:r>
            <a:r>
              <a:rPr lang="en-US"/>
              <a:t>AO Dashboard (3/3) </a:t>
            </a:r>
            <a:br>
              <a:rPr lang="en-US"/>
            </a:br>
            <a:r>
              <a:rPr lang="en-US" spc="-26">
                <a:solidFill>
                  <a:srgbClr val="00B0F0"/>
                </a:solidFill>
                <a:latin typeface="Arial" panose="020B0604020202020204" pitchFamily="34" charset="0"/>
                <a:cs typeface="Arial" panose="020B0604020202020204" pitchFamily="34" charset="0"/>
              </a:rPr>
              <a:t>SYSTEM NAME - </a:t>
            </a:r>
            <a:r>
              <a:rPr lang="en-US" spc="-26">
                <a:latin typeface="Arial" panose="020B0604020202020204" pitchFamily="34" charset="0"/>
                <a:cs typeface="Arial" panose="020B0604020202020204" pitchFamily="34" charset="0"/>
              </a:rPr>
              <a:t>Schedule Dashboard</a:t>
            </a:r>
            <a:endParaRPr>
              <a:latin typeface="Arial" panose="020B0604020202020204" pitchFamily="34" charset="0"/>
              <a:cs typeface="Arial" panose="020B0604020202020204" pitchFamily="34" charset="0"/>
            </a:endParaRPr>
          </a:p>
        </p:txBody>
      </p:sp>
      <p:graphicFrame>
        <p:nvGraphicFramePr>
          <p:cNvPr id="4" name="Google Shape;155;ga7a3890a6d_0_96">
            <a:extLst>
              <a:ext uri="{FF2B5EF4-FFF2-40B4-BE49-F238E27FC236}">
                <a16:creationId xmlns:a16="http://schemas.microsoft.com/office/drawing/2014/main" id="{3BFC2E11-C680-F961-470D-157EEBA6F9AA}"/>
              </a:ext>
            </a:extLst>
          </p:cNvPr>
          <p:cNvGraphicFramePr/>
          <p:nvPr>
            <p:extLst>
              <p:ext uri="{D42A27DB-BD31-4B8C-83A1-F6EECF244321}">
                <p14:modId xmlns:p14="http://schemas.microsoft.com/office/powerpoint/2010/main" val="1521017611"/>
              </p:ext>
            </p:extLst>
          </p:nvPr>
        </p:nvGraphicFramePr>
        <p:xfrm>
          <a:off x="1515979" y="1834712"/>
          <a:ext cx="6430185" cy="4358602"/>
        </p:xfrm>
        <a:graphic>
          <a:graphicData uri="http://schemas.openxmlformats.org/drawingml/2006/table">
            <a:tbl>
              <a:tblPr>
                <a:noFill/>
              </a:tblPr>
              <a:tblGrid>
                <a:gridCol w="3219368">
                  <a:extLst>
                    <a:ext uri="{9D8B030D-6E8A-4147-A177-3AD203B41FA5}">
                      <a16:colId xmlns:a16="http://schemas.microsoft.com/office/drawing/2014/main" val="20000"/>
                    </a:ext>
                  </a:extLst>
                </a:gridCol>
                <a:gridCol w="3210817">
                  <a:extLst>
                    <a:ext uri="{9D8B030D-6E8A-4147-A177-3AD203B41FA5}">
                      <a16:colId xmlns:a16="http://schemas.microsoft.com/office/drawing/2014/main" val="20001"/>
                    </a:ext>
                  </a:extLst>
                </a:gridCol>
              </a:tblGrid>
              <a:tr h="1637970">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FY23 Q4</a:t>
                      </a:r>
                      <a:r>
                        <a:rPr lang="en-US" sz="1800" b="1">
                          <a:solidFill>
                            <a:srgbClr val="0070C0"/>
                          </a:solidFill>
                          <a:latin typeface="Arial" panose="020B0604020202020204" pitchFamily="34" charset="0"/>
                          <a:cs typeface="Arial" panose="020B0604020202020204" pitchFamily="34" charset="0"/>
                        </a:rPr>
                        <a:t>*</a:t>
                      </a: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800" b="0"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txBody>
                  <a:tcPr marL="91426" marR="91426" marT="91426" marB="182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FY24 Q1</a:t>
                      </a:r>
                    </a:p>
                    <a:p>
                      <a:pPr marL="171450" marR="0" lvl="1" indent="-171450" algn="l" rtl="0">
                        <a:lnSpc>
                          <a:spcPct val="100000"/>
                        </a:lnSpc>
                        <a:spcBef>
                          <a:spcPts val="0"/>
                        </a:spcBef>
                        <a:spcAft>
                          <a:spcPts val="0"/>
                        </a:spcAft>
                        <a:buClr>
                          <a:srgbClr val="000000"/>
                        </a:buClr>
                        <a:buSzPts val="1200"/>
                        <a:buFontTx/>
                        <a:buChar char="-"/>
                      </a:pPr>
                      <a:endParaRPr kumimoji="0" lang="en-US" sz="900" b="0"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marL="91426" marR="91426" marT="91426" marB="182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57997">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FY24 Q2</a:t>
                      </a: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800" b="0"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marL="91426" marR="91426" marT="91426" marB="18287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FY24 Q3</a:t>
                      </a:r>
                    </a:p>
                  </a:txBody>
                  <a:tcPr marL="91426" marR="91426" marT="91426" marB="18287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2DD1A4DA-A8E1-0D1A-7F9E-45DF9A3BA912}"/>
              </a:ext>
            </a:extLst>
          </p:cNvPr>
          <p:cNvSpPr txBox="1"/>
          <p:nvPr/>
        </p:nvSpPr>
        <p:spPr>
          <a:xfrm>
            <a:off x="5678825" y="6347937"/>
            <a:ext cx="2267339" cy="276999"/>
          </a:xfrm>
          <a:prstGeom prst="rect">
            <a:avLst/>
          </a:prstGeom>
          <a:noFill/>
        </p:spPr>
        <p:txBody>
          <a:bodyPr wrap="square" rtlCol="0">
            <a:spAutoFit/>
          </a:bodyPr>
          <a:lstStyle/>
          <a:p>
            <a:pPr algn="r"/>
            <a:r>
              <a:rPr lang="en-US" sz="1200" b="1" i="1">
                <a:solidFill>
                  <a:srgbClr val="0070C0"/>
                </a:solidFill>
                <a:latin typeface="Arial" panose="020B0604020202020204" pitchFamily="34" charset="0"/>
                <a:cs typeface="Arial" panose="020B0604020202020204" pitchFamily="34" charset="0"/>
              </a:rPr>
              <a:t>*</a:t>
            </a:r>
            <a:r>
              <a:rPr lang="en-US" sz="1200" i="1">
                <a:latin typeface="Arial" panose="020B0604020202020204" pitchFamily="34" charset="0"/>
                <a:cs typeface="Arial" panose="020B0604020202020204" pitchFamily="34" charset="0"/>
              </a:rPr>
              <a:t>Or the current fiscal quarter</a:t>
            </a:r>
          </a:p>
        </p:txBody>
      </p:sp>
      <p:sp>
        <p:nvSpPr>
          <p:cNvPr id="8" name="TextBox 7">
            <a:extLst>
              <a:ext uri="{FF2B5EF4-FFF2-40B4-BE49-F238E27FC236}">
                <a16:creationId xmlns:a16="http://schemas.microsoft.com/office/drawing/2014/main" id="{A8E09F04-C625-1A80-15CA-1604B23294C3}"/>
              </a:ext>
            </a:extLst>
          </p:cNvPr>
          <p:cNvSpPr txBox="1"/>
          <p:nvPr/>
        </p:nvSpPr>
        <p:spPr>
          <a:xfrm>
            <a:off x="1197835" y="1188381"/>
            <a:ext cx="6748329" cy="646331"/>
          </a:xfrm>
          <a:prstGeom prst="rect">
            <a:avLst/>
          </a:prstGeom>
          <a:noFill/>
        </p:spPr>
        <p:txBody>
          <a:bodyPr wrap="square" rtlCol="0">
            <a:spAutoFit/>
          </a:bodyPr>
          <a:lstStyle/>
          <a:p>
            <a:pPr algn="ctr"/>
            <a:r>
              <a:rPr lang="en-US" b="1">
                <a:solidFill>
                  <a:schemeClr val="bg2"/>
                </a:solidFill>
                <a:latin typeface="Arial" panose="020B0604020202020204" pitchFamily="34" charset="0"/>
                <a:cs typeface="Arial" panose="020B0604020202020204" pitchFamily="34" charset="0"/>
              </a:rPr>
              <a:t>Project management schedule plan with defined milestones</a:t>
            </a:r>
          </a:p>
          <a:p>
            <a:pPr algn="ctr"/>
            <a:r>
              <a:rPr lang="en-US" b="1">
                <a:solidFill>
                  <a:schemeClr val="bg2"/>
                </a:solidFill>
                <a:latin typeface="Arial" panose="020B0604020202020204" pitchFamily="34" charset="0"/>
                <a:cs typeface="Arial" panose="020B0604020202020204" pitchFamily="34" charset="0"/>
              </a:rPr>
              <a:t>Related to the cyber posture</a:t>
            </a:r>
            <a:endParaRPr lang="en-US">
              <a:solidFill>
                <a:schemeClr val="bg2"/>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CF0F05B-FC25-A54A-A94B-7562F10732A0}"/>
              </a:ext>
            </a:extLst>
          </p:cNvPr>
          <p:cNvSpPr/>
          <p:nvPr/>
        </p:nvSpPr>
        <p:spPr>
          <a:xfrm>
            <a:off x="1241406" y="5451463"/>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AO Dashboard Back up charts. These Three charts are provided to leadership when asked about any authorization.</a:t>
            </a:r>
          </a:p>
          <a:p>
            <a:pPr algn="ctr"/>
            <a:r>
              <a:rPr lang="en-US" sz="1200" b="1">
                <a:solidFill>
                  <a:srgbClr val="C00000"/>
                </a:solidFill>
                <a:latin typeface="Arial" panose="020B0604020202020204" pitchFamily="34" charset="0"/>
                <a:cs typeface="Arial" panose="020B0604020202020204" pitchFamily="34" charset="0"/>
              </a:rPr>
              <a:t>These should show the current Status relating the cyber risk posture. </a:t>
            </a:r>
          </a:p>
        </p:txBody>
      </p:sp>
    </p:spTree>
    <p:extLst>
      <p:ext uri="{BB962C8B-B14F-4D97-AF65-F5344CB8AC3E}">
        <p14:creationId xmlns:p14="http://schemas.microsoft.com/office/powerpoint/2010/main" val="279663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404B525-86B3-CD98-D653-C5C833837C47}"/>
              </a:ext>
            </a:extLst>
          </p:cNvPr>
          <p:cNvSpPr>
            <a:spLocks noGrp="1"/>
          </p:cNvSpPr>
          <p:nvPr>
            <p:ph type="title"/>
          </p:nvPr>
        </p:nvSpPr>
        <p:spPr>
          <a:xfrm>
            <a:off x="1070304" y="297267"/>
            <a:ext cx="7870923" cy="615258"/>
          </a:xfrm>
        </p:spPr>
        <p:txBody>
          <a:bodyPr>
            <a:normAutofit/>
          </a:bodyPr>
          <a:lstStyle/>
          <a:p>
            <a:r>
              <a:rPr lang="en-US">
                <a:solidFill>
                  <a:srgbClr val="00B0F0"/>
                </a:solidFill>
                <a:latin typeface="Helvetica"/>
                <a:cs typeface="Helvetica"/>
              </a:rPr>
              <a:t>SYSTEM NAME </a:t>
            </a:r>
            <a:r>
              <a:rPr lang="en-US">
                <a:latin typeface="Helvetica"/>
                <a:cs typeface="Helvetica"/>
              </a:rPr>
              <a:t>Action Item Look ahead</a:t>
            </a:r>
          </a:p>
        </p:txBody>
      </p:sp>
      <p:sp>
        <p:nvSpPr>
          <p:cNvPr id="23" name="Rectangle 22">
            <a:extLst>
              <a:ext uri="{FF2B5EF4-FFF2-40B4-BE49-F238E27FC236}">
                <a16:creationId xmlns:a16="http://schemas.microsoft.com/office/drawing/2014/main" id="{28B6EAA2-5E26-8130-A539-23240F36905E}"/>
              </a:ext>
            </a:extLst>
          </p:cNvPr>
          <p:cNvSpPr/>
          <p:nvPr/>
        </p:nvSpPr>
        <p:spPr>
          <a:xfrm>
            <a:off x="496590" y="1946555"/>
            <a:ext cx="2006741" cy="39554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highlight>
                <a:srgbClr val="FFFF00"/>
              </a:highlight>
              <a:uLnTx/>
              <a:uFillTx/>
              <a:latin typeface="Arial" panose="020B0604020202020204" pitchFamily="34" charset="0"/>
              <a:ea typeface="+mn-ea"/>
              <a:cs typeface="+mn-cs"/>
            </a:endParaRPr>
          </a:p>
          <a:p>
            <a:pPr marL="285750" indent="-285750" defTabSz="457200">
              <a:buFont typeface="Arial" panose="020B0604020202020204" pitchFamily="34" charset="0"/>
              <a:buChar char="•"/>
              <a:defRPr/>
            </a:pPr>
            <a:endParaRPr lang="en-US" sz="1400">
              <a:solidFill>
                <a:schemeClr val="tx1"/>
              </a:solidFill>
              <a:highlight>
                <a:srgbClr val="FFFF00"/>
              </a:highlight>
              <a:latin typeface="Arial" panose="020B0604020202020204" pitchFamily="34" charset="0"/>
            </a:endParaRPr>
          </a:p>
          <a:p>
            <a:pPr defTabSz="457200">
              <a:defRPr/>
            </a:pPr>
            <a:endParaRPr lang="en-US" sz="1400">
              <a:solidFill>
                <a:schemeClr val="tx1"/>
              </a:solidFill>
              <a:highlight>
                <a:srgbClr val="FFFF00"/>
              </a:highlight>
              <a:latin typeface="Arial" panose="020B0604020202020204" pitchFamily="34" charset="0"/>
            </a:endParaRPr>
          </a:p>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indent="-285750" defTabSz="457200">
              <a:buFont typeface="Arial" panose="020B0604020202020204" pitchFamily="34" charset="0"/>
              <a:buChar char="•"/>
              <a:defRPr/>
            </a:pPr>
            <a:endParaRPr lang="en-US" sz="1400">
              <a:solidFill>
                <a:schemeClr val="tx1"/>
              </a:solidFill>
              <a:latin typeface="Arial" panose="020B0604020202020204" pitchFamily="34" charset="0"/>
            </a:endParaRPr>
          </a:p>
          <a:p>
            <a:pPr marL="285750" indent="-285750" defTabSz="457200">
              <a:buFont typeface="Arial" panose="020B0604020202020204" pitchFamily="34" charset="0"/>
              <a:buChar char="•"/>
              <a:defRPr/>
            </a:pPr>
            <a:endParaRPr lang="en-US" sz="1400">
              <a:solidFill>
                <a:schemeClr val="tx1"/>
              </a:solidFill>
              <a:latin typeface="Arial" panose="020B0604020202020204" pitchFamily="34" charset="0"/>
            </a:endParaRPr>
          </a:p>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Oval 25">
            <a:extLst>
              <a:ext uri="{FF2B5EF4-FFF2-40B4-BE49-F238E27FC236}">
                <a16:creationId xmlns:a16="http://schemas.microsoft.com/office/drawing/2014/main" id="{938769BD-49E7-B3D5-6C8A-03929C533364}"/>
              </a:ext>
            </a:extLst>
          </p:cNvPr>
          <p:cNvSpPr/>
          <p:nvPr/>
        </p:nvSpPr>
        <p:spPr>
          <a:xfrm>
            <a:off x="1063892" y="1561350"/>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3EEA207-128B-D3FE-F582-4C409FED437A}"/>
              </a:ext>
            </a:extLst>
          </p:cNvPr>
          <p:cNvSpPr txBox="1"/>
          <p:nvPr/>
        </p:nvSpPr>
        <p:spPr>
          <a:xfrm>
            <a:off x="1012570" y="1784077"/>
            <a:ext cx="9591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30 Days</a:t>
            </a:r>
          </a:p>
        </p:txBody>
      </p:sp>
      <p:sp>
        <p:nvSpPr>
          <p:cNvPr id="28" name="TextBox 27">
            <a:extLst>
              <a:ext uri="{FF2B5EF4-FFF2-40B4-BE49-F238E27FC236}">
                <a16:creationId xmlns:a16="http://schemas.microsoft.com/office/drawing/2014/main" id="{B26ED5CB-77C1-2ECE-C298-ABB4AC24FCBA}"/>
              </a:ext>
            </a:extLst>
          </p:cNvPr>
          <p:cNvSpPr txBox="1"/>
          <p:nvPr/>
        </p:nvSpPr>
        <p:spPr>
          <a:xfrm>
            <a:off x="5476925" y="1913686"/>
            <a:ext cx="97236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90 day</a:t>
            </a:r>
          </a:p>
        </p:txBody>
      </p:sp>
      <p:sp>
        <p:nvSpPr>
          <p:cNvPr id="29" name="Rectangle 28">
            <a:extLst>
              <a:ext uri="{FF2B5EF4-FFF2-40B4-BE49-F238E27FC236}">
                <a16:creationId xmlns:a16="http://schemas.microsoft.com/office/drawing/2014/main" id="{870176A7-3678-CBE0-4D48-5F94740FEE46}"/>
              </a:ext>
            </a:extLst>
          </p:cNvPr>
          <p:cNvSpPr/>
          <p:nvPr/>
        </p:nvSpPr>
        <p:spPr>
          <a:xfrm>
            <a:off x="2666788" y="1941973"/>
            <a:ext cx="1897103" cy="39600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 name="Oval 29">
            <a:extLst>
              <a:ext uri="{FF2B5EF4-FFF2-40B4-BE49-F238E27FC236}">
                <a16:creationId xmlns:a16="http://schemas.microsoft.com/office/drawing/2014/main" id="{A4EC61D7-037B-CF3D-2E7C-00A2F0DC737C}"/>
              </a:ext>
            </a:extLst>
          </p:cNvPr>
          <p:cNvSpPr/>
          <p:nvPr/>
        </p:nvSpPr>
        <p:spPr>
          <a:xfrm>
            <a:off x="3209229" y="1598305"/>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65023EF0-C5E1-0B46-73E9-02B192B158F8}"/>
              </a:ext>
            </a:extLst>
          </p:cNvPr>
          <p:cNvSpPr txBox="1"/>
          <p:nvPr/>
        </p:nvSpPr>
        <p:spPr>
          <a:xfrm>
            <a:off x="3142616" y="1803516"/>
            <a:ext cx="9591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Arial" panose="020B0604020202020204" pitchFamily="34" charset="0"/>
                <a:cs typeface="Arial" panose="020B0604020202020204" pitchFamily="34" charset="0"/>
              </a:rPr>
              <a:t>6</a:t>
            </a: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0 Days</a:t>
            </a:r>
          </a:p>
        </p:txBody>
      </p:sp>
      <p:sp>
        <p:nvSpPr>
          <p:cNvPr id="32" name="Rectangle 31">
            <a:extLst>
              <a:ext uri="{FF2B5EF4-FFF2-40B4-BE49-F238E27FC236}">
                <a16:creationId xmlns:a16="http://schemas.microsoft.com/office/drawing/2014/main" id="{F17D3E98-B137-2096-15E8-D3A6A1260BA4}"/>
              </a:ext>
            </a:extLst>
          </p:cNvPr>
          <p:cNvSpPr/>
          <p:nvPr/>
        </p:nvSpPr>
        <p:spPr>
          <a:xfrm>
            <a:off x="4727348" y="1941973"/>
            <a:ext cx="1897103" cy="39600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sz="1400">
              <a:solidFill>
                <a:schemeClr val="tx1"/>
              </a:solidFill>
              <a:highlight>
                <a:srgbClr val="FF00FF"/>
              </a:highlight>
              <a:latin typeface="Arial" panose="020B0604020202020204" pitchFamily="34" charset="0"/>
            </a:endParaRPr>
          </a:p>
        </p:txBody>
      </p:sp>
      <p:sp>
        <p:nvSpPr>
          <p:cNvPr id="42" name="Oval 41">
            <a:extLst>
              <a:ext uri="{FF2B5EF4-FFF2-40B4-BE49-F238E27FC236}">
                <a16:creationId xmlns:a16="http://schemas.microsoft.com/office/drawing/2014/main" id="{32BD8D37-A8C9-FD9C-E161-0F6B099B1DE1}"/>
              </a:ext>
            </a:extLst>
          </p:cNvPr>
          <p:cNvSpPr/>
          <p:nvPr/>
        </p:nvSpPr>
        <p:spPr>
          <a:xfrm>
            <a:off x="5275419" y="1598305"/>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6B99F226-07EB-A742-513E-D8CA5CF34FB0}"/>
              </a:ext>
            </a:extLst>
          </p:cNvPr>
          <p:cNvSpPr txBox="1"/>
          <p:nvPr/>
        </p:nvSpPr>
        <p:spPr>
          <a:xfrm>
            <a:off x="5240138" y="1803516"/>
            <a:ext cx="9591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Arial" panose="020B0604020202020204" pitchFamily="34" charset="0"/>
                <a:cs typeface="Arial" panose="020B0604020202020204" pitchFamily="34" charset="0"/>
              </a:rPr>
              <a:t>9</a:t>
            </a: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0 Days</a:t>
            </a:r>
          </a:p>
        </p:txBody>
      </p:sp>
      <p:sp>
        <p:nvSpPr>
          <p:cNvPr id="44" name="Rectangle 43">
            <a:extLst>
              <a:ext uri="{FF2B5EF4-FFF2-40B4-BE49-F238E27FC236}">
                <a16:creationId xmlns:a16="http://schemas.microsoft.com/office/drawing/2014/main" id="{02E02269-61B6-48FE-D94A-EF27F1B31842}"/>
              </a:ext>
            </a:extLst>
          </p:cNvPr>
          <p:cNvSpPr/>
          <p:nvPr/>
        </p:nvSpPr>
        <p:spPr>
          <a:xfrm>
            <a:off x="6787907" y="1941973"/>
            <a:ext cx="1897103" cy="39600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highlight>
                <a:srgbClr val="FFFF00"/>
              </a:highlight>
              <a:uLnTx/>
              <a:uFillTx/>
              <a:latin typeface="Arial" panose="020B0604020202020204" pitchFamily="34" charset="0"/>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1"/>
              </a:solidFill>
              <a:latin typeface="Arial" panose="020B0604020202020204" pitchFamily="34" charset="0"/>
            </a:endParaRPr>
          </a:p>
          <a:p>
            <a:pPr marR="0" lvl="0"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R="0" lvl="0"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2563908-5F54-3569-EF80-E751E42F7D18}"/>
              </a:ext>
            </a:extLst>
          </p:cNvPr>
          <p:cNvSpPr/>
          <p:nvPr/>
        </p:nvSpPr>
        <p:spPr>
          <a:xfrm>
            <a:off x="7295627" y="1544510"/>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id="{E1B802CF-9D79-7F5A-2B7B-2478841D519F}"/>
              </a:ext>
            </a:extLst>
          </p:cNvPr>
          <p:cNvSpPr txBox="1"/>
          <p:nvPr/>
        </p:nvSpPr>
        <p:spPr>
          <a:xfrm>
            <a:off x="7411192" y="1666458"/>
            <a:ext cx="95917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Arial" panose="020B0604020202020204" pitchFamily="34" charset="0"/>
                <a:cs typeface="Arial" panose="020B0604020202020204" pitchFamily="34" charset="0"/>
              </a:rPr>
              <a:t>120+</a:t>
            </a: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Days</a:t>
            </a:r>
          </a:p>
        </p:txBody>
      </p:sp>
      <p:sp>
        <p:nvSpPr>
          <p:cNvPr id="2" name="Rectangle: Rounded Corners 1">
            <a:extLst>
              <a:ext uri="{FF2B5EF4-FFF2-40B4-BE49-F238E27FC236}">
                <a16:creationId xmlns:a16="http://schemas.microsoft.com/office/drawing/2014/main" id="{4154F22E-C15D-CF8C-D9E4-E5099C8CB63B}"/>
              </a:ext>
            </a:extLst>
          </p:cNvPr>
          <p:cNvSpPr/>
          <p:nvPr/>
        </p:nvSpPr>
        <p:spPr>
          <a:xfrm>
            <a:off x="2595726" y="5544463"/>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represents the action item look ahead.</a:t>
            </a:r>
          </a:p>
          <a:p>
            <a:pPr algn="ctr"/>
            <a:r>
              <a:rPr lang="en-US" sz="1200" b="1">
                <a:solidFill>
                  <a:srgbClr val="C00000"/>
                </a:solidFill>
                <a:latin typeface="Arial" panose="020B0604020202020204" pitchFamily="34" charset="0"/>
                <a:cs typeface="Arial" panose="020B0604020202020204" pitchFamily="34" charset="0"/>
              </a:rPr>
              <a:t>All actions should be identified 120 days out, and monitored as they get closer. </a:t>
            </a:r>
          </a:p>
          <a:p>
            <a:pPr algn="ctr"/>
            <a:r>
              <a:rPr lang="en-US" sz="1200" b="1">
                <a:solidFill>
                  <a:srgbClr val="C00000"/>
                </a:solidFill>
                <a:latin typeface="Arial" panose="020B0604020202020204" pitchFamily="34" charset="0"/>
                <a:cs typeface="Arial" panose="020B0604020202020204" pitchFamily="34" charset="0"/>
              </a:rPr>
              <a:t>The objective is to be proactive, to identify things in advance and work them to closure BEFORE the 30-day window.</a:t>
            </a:r>
          </a:p>
        </p:txBody>
      </p:sp>
    </p:spTree>
    <p:extLst>
      <p:ext uri="{BB962C8B-B14F-4D97-AF65-F5344CB8AC3E}">
        <p14:creationId xmlns:p14="http://schemas.microsoft.com/office/powerpoint/2010/main" val="403212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A3B856-2F62-9A04-57AB-39F4EA5C3F53}"/>
              </a:ext>
            </a:extLst>
          </p:cNvPr>
          <p:cNvSpPr>
            <a:spLocks noGrp="1"/>
          </p:cNvSpPr>
          <p:nvPr>
            <p:ph type="title"/>
          </p:nvPr>
        </p:nvSpPr>
        <p:spPr/>
        <p:txBody>
          <a:bodyPr>
            <a:normAutofit fontScale="90000"/>
          </a:bodyPr>
          <a:lstStyle/>
          <a:p>
            <a:r>
              <a:rPr lang="en-US" sz="3300"/>
              <a:t>System Focus: </a:t>
            </a:r>
            <a:r>
              <a:rPr lang="en-US" sz="3300">
                <a:solidFill>
                  <a:srgbClr val="00B0F0"/>
                </a:solidFill>
              </a:rPr>
              <a:t>SYSTEM NAME</a:t>
            </a:r>
            <a:br>
              <a:rPr lang="en-US"/>
            </a:br>
            <a:r>
              <a:rPr lang="en-US" sz="1800"/>
              <a:t>Authorization Conditions Status</a:t>
            </a:r>
          </a:p>
        </p:txBody>
      </p:sp>
      <p:graphicFrame>
        <p:nvGraphicFramePr>
          <p:cNvPr id="2" name="Table 9">
            <a:extLst>
              <a:ext uri="{FF2B5EF4-FFF2-40B4-BE49-F238E27FC236}">
                <a16:creationId xmlns:a16="http://schemas.microsoft.com/office/drawing/2014/main" id="{B4103AE9-9941-E2B4-7029-BD9927C1AC8E}"/>
              </a:ext>
            </a:extLst>
          </p:cNvPr>
          <p:cNvGraphicFramePr>
            <a:graphicFrameLocks noGrp="1"/>
          </p:cNvGraphicFramePr>
          <p:nvPr>
            <p:extLst>
              <p:ext uri="{D42A27DB-BD31-4B8C-83A1-F6EECF244321}">
                <p14:modId xmlns:p14="http://schemas.microsoft.com/office/powerpoint/2010/main" val="1189309158"/>
              </p:ext>
            </p:extLst>
          </p:nvPr>
        </p:nvGraphicFramePr>
        <p:xfrm>
          <a:off x="628966" y="1499061"/>
          <a:ext cx="7886068" cy="2468880"/>
        </p:xfrm>
        <a:graphic>
          <a:graphicData uri="http://schemas.openxmlformats.org/drawingml/2006/table">
            <a:tbl>
              <a:tblPr firstRow="1" bandRow="1">
                <a:tableStyleId>{5940675A-B579-460E-94D1-54222C63F5DA}</a:tableStyleId>
              </a:tblPr>
              <a:tblGrid>
                <a:gridCol w="839616">
                  <a:extLst>
                    <a:ext uri="{9D8B030D-6E8A-4147-A177-3AD203B41FA5}">
                      <a16:colId xmlns:a16="http://schemas.microsoft.com/office/drawing/2014/main" val="3813114274"/>
                    </a:ext>
                  </a:extLst>
                </a:gridCol>
                <a:gridCol w="4710545">
                  <a:extLst>
                    <a:ext uri="{9D8B030D-6E8A-4147-A177-3AD203B41FA5}">
                      <a16:colId xmlns:a16="http://schemas.microsoft.com/office/drawing/2014/main" val="3635322098"/>
                    </a:ext>
                  </a:extLst>
                </a:gridCol>
                <a:gridCol w="1316182">
                  <a:extLst>
                    <a:ext uri="{9D8B030D-6E8A-4147-A177-3AD203B41FA5}">
                      <a16:colId xmlns:a16="http://schemas.microsoft.com/office/drawing/2014/main" val="2230907622"/>
                    </a:ext>
                  </a:extLst>
                </a:gridCol>
                <a:gridCol w="1019725">
                  <a:extLst>
                    <a:ext uri="{9D8B030D-6E8A-4147-A177-3AD203B41FA5}">
                      <a16:colId xmlns:a16="http://schemas.microsoft.com/office/drawing/2014/main" val="3098598856"/>
                    </a:ext>
                  </a:extLst>
                </a:gridCol>
              </a:tblGrid>
              <a:tr h="0">
                <a:tc>
                  <a:txBody>
                    <a:bodyPr/>
                    <a:lstStyle/>
                    <a:p>
                      <a:pPr algn="ctr"/>
                      <a:r>
                        <a:rPr lang="en-US" sz="1200" b="1">
                          <a:solidFill>
                            <a:schemeClr val="bg1"/>
                          </a:solidFill>
                          <a:effectLst/>
                          <a:latin typeface="Arial" panose="020B0604020202020204" pitchFamily="34" charset="0"/>
                          <a:cs typeface="Arial" panose="020B0604020202020204" pitchFamily="34" charset="0"/>
                        </a:rPr>
                        <a:t>#</a:t>
                      </a:r>
                    </a:p>
                  </a:txBody>
                  <a:tcPr anchor="ctr">
                    <a:solidFill>
                      <a:srgbClr val="1D385B"/>
                    </a:solidFill>
                  </a:tcPr>
                </a:tc>
                <a:tc>
                  <a:txBody>
                    <a:bodyPr/>
                    <a:lstStyle/>
                    <a:p>
                      <a:pPr algn="ctr"/>
                      <a:r>
                        <a:rPr lang="en-US" sz="1200" b="1">
                          <a:solidFill>
                            <a:schemeClr val="bg1"/>
                          </a:solidFill>
                          <a:effectLst/>
                          <a:latin typeface="Arial" panose="020B0604020202020204" pitchFamily="34" charset="0"/>
                          <a:cs typeface="Arial" panose="020B0604020202020204" pitchFamily="34" charset="0"/>
                        </a:rPr>
                        <a:t>Conditions</a:t>
                      </a:r>
                    </a:p>
                  </a:txBody>
                  <a:tcPr anchor="ctr">
                    <a:solidFill>
                      <a:srgbClr val="1D385B"/>
                    </a:solidFill>
                  </a:tcPr>
                </a:tc>
                <a:tc>
                  <a:txBody>
                    <a:bodyPr/>
                    <a:lstStyle/>
                    <a:p>
                      <a:pPr algn="ctr"/>
                      <a:r>
                        <a:rPr lang="en-US" sz="1200" b="1">
                          <a:solidFill>
                            <a:schemeClr val="bg1"/>
                          </a:solidFill>
                          <a:effectLst/>
                          <a:latin typeface="Arial" panose="020B0604020202020204" pitchFamily="34" charset="0"/>
                          <a:cs typeface="Arial" panose="020B0604020202020204" pitchFamily="34" charset="0"/>
                        </a:rPr>
                        <a:t>Date</a:t>
                      </a:r>
                    </a:p>
                  </a:txBody>
                  <a:tcPr anchor="ctr">
                    <a:solidFill>
                      <a:srgbClr val="1D385B"/>
                    </a:solidFill>
                  </a:tcPr>
                </a:tc>
                <a:tc>
                  <a:txBody>
                    <a:bodyPr/>
                    <a:lstStyle/>
                    <a:p>
                      <a:pPr algn="ctr"/>
                      <a:r>
                        <a:rPr lang="en-US" sz="1200" b="1">
                          <a:solidFill>
                            <a:schemeClr val="bg1"/>
                          </a:solidFill>
                          <a:effectLst/>
                          <a:latin typeface="Arial" panose="020B0604020202020204" pitchFamily="34" charset="0"/>
                          <a:cs typeface="Arial" panose="020B0604020202020204" pitchFamily="34" charset="0"/>
                        </a:rPr>
                        <a:t>Status</a:t>
                      </a:r>
                    </a:p>
                  </a:txBody>
                  <a:tcPr anchor="ctr">
                    <a:solidFill>
                      <a:srgbClr val="1D385B"/>
                    </a:solidFill>
                  </a:tcPr>
                </a:tc>
                <a:extLst>
                  <a:ext uri="{0D108BD9-81ED-4DB2-BD59-A6C34878D82A}">
                    <a16:rowId xmlns:a16="http://schemas.microsoft.com/office/drawing/2014/main" val="86963935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2744966834"/>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u="none" strike="noStrike" kern="0" cap="none" spc="0" normalizeH="0" baseline="0" noProof="0">
                        <a:ln>
                          <a:noFill/>
                        </a:ln>
                        <a:solidFill>
                          <a:srgbClr val="1D385B"/>
                        </a:solidFill>
                        <a:effectLst/>
                        <a:uLnTx/>
                        <a:uFillTx/>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091292067"/>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6377693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2656263011"/>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92785938"/>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408335944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67002242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2865850787"/>
                  </a:ext>
                </a:extLst>
              </a:tr>
            </a:tbl>
          </a:graphicData>
        </a:graphic>
      </p:graphicFrame>
      <p:graphicFrame>
        <p:nvGraphicFramePr>
          <p:cNvPr id="3" name="Table 7">
            <a:extLst>
              <a:ext uri="{FF2B5EF4-FFF2-40B4-BE49-F238E27FC236}">
                <a16:creationId xmlns:a16="http://schemas.microsoft.com/office/drawing/2014/main" id="{607B14F5-4B24-2333-69BC-7EF4FDBDD0A6}"/>
              </a:ext>
            </a:extLst>
          </p:cNvPr>
          <p:cNvGraphicFramePr>
            <a:graphicFrameLocks noGrp="1"/>
          </p:cNvGraphicFramePr>
          <p:nvPr>
            <p:extLst>
              <p:ext uri="{D42A27DB-BD31-4B8C-83A1-F6EECF244321}">
                <p14:modId xmlns:p14="http://schemas.microsoft.com/office/powerpoint/2010/main" val="3291381853"/>
              </p:ext>
            </p:extLst>
          </p:nvPr>
        </p:nvGraphicFramePr>
        <p:xfrm>
          <a:off x="628966" y="4630678"/>
          <a:ext cx="7886069" cy="731520"/>
        </p:xfrm>
        <a:graphic>
          <a:graphicData uri="http://schemas.openxmlformats.org/drawingml/2006/table">
            <a:tbl>
              <a:tblPr firstRow="1" bandRow="1">
                <a:tableStyleId>{2D5ABB26-0587-4C30-8999-92F81FD0307C}</a:tableStyleId>
              </a:tblPr>
              <a:tblGrid>
                <a:gridCol w="1697395">
                  <a:extLst>
                    <a:ext uri="{9D8B030D-6E8A-4147-A177-3AD203B41FA5}">
                      <a16:colId xmlns:a16="http://schemas.microsoft.com/office/drawing/2014/main" val="602776641"/>
                    </a:ext>
                  </a:extLst>
                </a:gridCol>
                <a:gridCol w="2330510">
                  <a:extLst>
                    <a:ext uri="{9D8B030D-6E8A-4147-A177-3AD203B41FA5}">
                      <a16:colId xmlns:a16="http://schemas.microsoft.com/office/drawing/2014/main" val="2455053218"/>
                    </a:ext>
                  </a:extLst>
                </a:gridCol>
                <a:gridCol w="1929082">
                  <a:extLst>
                    <a:ext uri="{9D8B030D-6E8A-4147-A177-3AD203B41FA5}">
                      <a16:colId xmlns:a16="http://schemas.microsoft.com/office/drawing/2014/main" val="2758212496"/>
                    </a:ext>
                  </a:extLst>
                </a:gridCol>
                <a:gridCol w="1929082">
                  <a:extLst>
                    <a:ext uri="{9D8B030D-6E8A-4147-A177-3AD203B41FA5}">
                      <a16:colId xmlns:a16="http://schemas.microsoft.com/office/drawing/2014/main" val="1666228316"/>
                    </a:ext>
                  </a:extLst>
                </a:gridCol>
              </a:tblGrid>
              <a:tr h="230722">
                <a:tc gridSpan="4">
                  <a:txBody>
                    <a:bodyPr/>
                    <a:lstStyle/>
                    <a:p>
                      <a:pPr algn="ctr"/>
                      <a:r>
                        <a:rPr lang="en-US" sz="1200" b="1" u="sng">
                          <a:latin typeface="Arial" panose="020B0604020202020204" pitchFamily="34" charset="0"/>
                          <a:cs typeface="Arial" panose="020B0604020202020204" pitchFamily="34" charset="0"/>
                        </a:rPr>
                        <a:t>LEGEND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100" b="1" u="sng">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695517928"/>
                  </a:ext>
                </a:extLst>
              </a:tr>
              <a:tr h="384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G = Condition satisfied</a:t>
                      </a:r>
                    </a:p>
                  </a:txBody>
                  <a:tcPr marL="45720" marR="4572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Y = Condition partially-satisfied</a:t>
                      </a:r>
                    </a:p>
                  </a:txBody>
                  <a:tcPr marL="45720" marR="4572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R = Condition not satisfied</a:t>
                      </a:r>
                    </a:p>
                  </a:txBody>
                  <a:tcPr marL="45720" marR="4572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              = On path to meet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a:latin typeface="Arial" panose="020B0604020202020204" pitchFamily="34" charset="0"/>
                        <a:cs typeface="Arial" panose="020B0604020202020204" pitchFamily="34" charset="0"/>
                      </a:endParaRPr>
                    </a:p>
                  </a:txBody>
                  <a:tcPr marL="45720" marR="4572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1769484"/>
                  </a:ext>
                </a:extLst>
              </a:tr>
            </a:tbl>
          </a:graphicData>
        </a:graphic>
      </p:graphicFrame>
      <p:cxnSp>
        <p:nvCxnSpPr>
          <p:cNvPr id="4" name="Straight Arrow Connector 3">
            <a:extLst>
              <a:ext uri="{FF2B5EF4-FFF2-40B4-BE49-F238E27FC236}">
                <a16:creationId xmlns:a16="http://schemas.microsoft.com/office/drawing/2014/main" id="{5F6F0A4B-8185-B9D4-7C5E-5F077A0AD726}"/>
              </a:ext>
            </a:extLst>
          </p:cNvPr>
          <p:cNvCxnSpPr>
            <a:cxnSpLocks/>
          </p:cNvCxnSpPr>
          <p:nvPr/>
        </p:nvCxnSpPr>
        <p:spPr>
          <a:xfrm>
            <a:off x="6860719" y="5038637"/>
            <a:ext cx="3122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4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68FBBB3B-6AEC-CE87-A849-83783576CF40}"/>
              </a:ext>
            </a:extLst>
          </p:cNvPr>
          <p:cNvSpPr txBox="1">
            <a:spLocks noGrp="1"/>
          </p:cNvSpPr>
          <p:nvPr>
            <p:ph idx="1"/>
          </p:nvPr>
        </p:nvSpPr>
        <p:spPr>
          <a:xfrm>
            <a:off x="628650" y="1179008"/>
            <a:ext cx="7886700" cy="5690660"/>
          </a:xfrm>
          <a:prstGeom prst="rect">
            <a:avLst/>
          </a:prstGeom>
        </p:spPr>
        <p:txBody>
          <a:bodyPr vert="horz" wrap="square" lIns="0" tIns="83185" rIns="0" bIns="0" rtlCol="0" anchor="t">
            <a:spAutoFit/>
          </a:bodyPr>
          <a:lstStyle/>
          <a:p>
            <a:pPr marL="240665" indent="-227965">
              <a:lnSpc>
                <a:spcPct val="100000"/>
              </a:lnSpc>
              <a:spcBef>
                <a:spcPts val="400"/>
              </a:spcBef>
              <a:buSzPct val="119444"/>
              <a:tabLst>
                <a:tab pos="240665" algn="l"/>
                <a:tab pos="241300" algn="l"/>
              </a:tabLst>
            </a:pPr>
            <a:r>
              <a:rPr sz="1000" b="1">
                <a:latin typeface="Arial"/>
                <a:cs typeface="Arial"/>
              </a:rPr>
              <a:t>Authorization</a:t>
            </a:r>
            <a:r>
              <a:rPr sz="1000" b="1" spc="-15">
                <a:latin typeface="Arial"/>
                <a:cs typeface="Arial"/>
              </a:rPr>
              <a:t> </a:t>
            </a:r>
            <a:r>
              <a:rPr sz="1000" b="1" spc="-10">
                <a:latin typeface="Arial"/>
                <a:cs typeface="Arial"/>
              </a:rPr>
              <a:t>To</a:t>
            </a:r>
            <a:r>
              <a:rPr sz="1000" b="1" spc="-40">
                <a:latin typeface="Arial"/>
                <a:cs typeface="Arial"/>
              </a:rPr>
              <a:t> </a:t>
            </a:r>
            <a:r>
              <a:rPr sz="1000" b="1">
                <a:latin typeface="Arial"/>
                <a:cs typeface="Arial"/>
              </a:rPr>
              <a:t>Operate</a:t>
            </a:r>
            <a:r>
              <a:rPr sz="1000" b="1" spc="-30">
                <a:latin typeface="Arial"/>
                <a:cs typeface="Arial"/>
              </a:rPr>
              <a:t> </a:t>
            </a:r>
            <a:r>
              <a:rPr sz="1000" b="1">
                <a:latin typeface="Arial"/>
                <a:cs typeface="Arial"/>
              </a:rPr>
              <a:t>With</a:t>
            </a:r>
            <a:r>
              <a:rPr sz="1000" b="1" spc="-55">
                <a:latin typeface="Arial"/>
                <a:cs typeface="Arial"/>
              </a:rPr>
              <a:t> </a:t>
            </a:r>
            <a:r>
              <a:rPr sz="1000" b="1">
                <a:latin typeface="Arial"/>
                <a:cs typeface="Arial"/>
              </a:rPr>
              <a:t>Conditions</a:t>
            </a:r>
            <a:r>
              <a:rPr sz="1000" b="1" spc="-60">
                <a:latin typeface="Arial"/>
                <a:cs typeface="Arial"/>
              </a:rPr>
              <a:t> </a:t>
            </a:r>
            <a:r>
              <a:rPr sz="1000" b="1" spc="-50">
                <a:latin typeface="Arial"/>
                <a:cs typeface="Arial"/>
              </a:rPr>
              <a:t>(ATO-</a:t>
            </a:r>
            <a:r>
              <a:rPr sz="1000" b="1" spc="-25">
                <a:latin typeface="Arial"/>
                <a:cs typeface="Arial"/>
              </a:rPr>
              <a:t>C)</a:t>
            </a:r>
            <a:r>
              <a:rPr lang="en-US" sz="1000" b="1" spc="-25">
                <a:latin typeface="Arial"/>
                <a:cs typeface="Arial"/>
              </a:rPr>
              <a:t>:</a:t>
            </a:r>
            <a:endParaRPr sz="1000" b="1">
              <a:latin typeface="Arial"/>
              <a:cs typeface="Arial"/>
            </a:endParaRPr>
          </a:p>
          <a:p>
            <a:pPr marL="755650" lvl="1" indent="-285750">
              <a:lnSpc>
                <a:spcPct val="100000"/>
              </a:lnSpc>
              <a:spcBef>
                <a:spcPts val="400"/>
              </a:spcBef>
              <a:buFont typeface="Arial" panose="020B0604020202020204" pitchFamily="34" charset="0"/>
              <a:buChar char="•"/>
              <a:tabLst>
                <a:tab pos="698500" algn="l"/>
              </a:tabLst>
            </a:pPr>
            <a:r>
              <a:rPr lang="en-US" sz="1000" b="1">
                <a:solidFill>
                  <a:srgbClr val="00B0F0"/>
                </a:solidFill>
                <a:latin typeface="Arial"/>
                <a:cs typeface="Arial"/>
              </a:rPr>
              <a:t>SYSTEM NAME</a:t>
            </a:r>
            <a:r>
              <a:rPr sz="1000" b="1" spc="-5">
                <a:solidFill>
                  <a:srgbClr val="00B0F0"/>
                </a:solidFill>
                <a:latin typeface="Arial"/>
                <a:cs typeface="Arial"/>
              </a:rPr>
              <a:t> </a:t>
            </a:r>
            <a:r>
              <a:rPr sz="1000" spc="-10">
                <a:latin typeface="Arial"/>
                <a:cs typeface="Arial"/>
              </a:rPr>
              <a:t>35P2</a:t>
            </a:r>
            <a:r>
              <a:rPr lang="en-US" sz="1000" spc="-10">
                <a:latin typeface="Arial"/>
                <a:cs typeface="Arial"/>
              </a:rPr>
              <a:t>1.Q4</a:t>
            </a:r>
            <a:r>
              <a:rPr sz="1000" spc="-90">
                <a:latin typeface="Arial"/>
                <a:cs typeface="Arial"/>
              </a:rPr>
              <a:t> </a:t>
            </a:r>
            <a:r>
              <a:rPr sz="1000" spc="-35">
                <a:latin typeface="Arial"/>
                <a:cs typeface="Arial"/>
              </a:rPr>
              <a:t>ATO-</a:t>
            </a:r>
            <a:r>
              <a:rPr sz="1000">
                <a:latin typeface="Arial"/>
                <a:cs typeface="Arial"/>
              </a:rPr>
              <a:t>C</a:t>
            </a:r>
            <a:r>
              <a:rPr sz="1000" spc="10">
                <a:latin typeface="Arial"/>
                <a:cs typeface="Arial"/>
              </a:rPr>
              <a:t> </a:t>
            </a:r>
            <a:r>
              <a:rPr sz="1000">
                <a:latin typeface="Arial"/>
                <a:cs typeface="Arial"/>
              </a:rPr>
              <a:t>Signed</a:t>
            </a:r>
            <a:r>
              <a:rPr sz="1000" spc="-25">
                <a:latin typeface="Arial"/>
                <a:cs typeface="Arial"/>
              </a:rPr>
              <a:t> </a:t>
            </a:r>
            <a:r>
              <a:rPr sz="1000">
                <a:latin typeface="Arial"/>
                <a:cs typeface="Arial"/>
              </a:rPr>
              <a:t>out</a:t>
            </a:r>
            <a:r>
              <a:rPr sz="1000" spc="-5">
                <a:latin typeface="Arial"/>
                <a:cs typeface="Arial"/>
              </a:rPr>
              <a:t> </a:t>
            </a:r>
            <a:r>
              <a:rPr sz="1000">
                <a:latin typeface="Arial"/>
                <a:cs typeface="Arial"/>
              </a:rPr>
              <a:t>on</a:t>
            </a:r>
            <a:r>
              <a:rPr sz="1000" spc="-15">
                <a:latin typeface="Arial"/>
                <a:cs typeface="Arial"/>
              </a:rPr>
              <a:t> </a:t>
            </a:r>
            <a:r>
              <a:rPr lang="en-US" sz="1000" spc="-15">
                <a:latin typeface="Arial"/>
                <a:cs typeface="Arial"/>
              </a:rPr>
              <a:t>July 31, </a:t>
            </a:r>
            <a:r>
              <a:rPr sz="1000" spc="-10">
                <a:latin typeface="Arial"/>
                <a:cs typeface="Arial"/>
              </a:rPr>
              <a:t>2023,</a:t>
            </a:r>
            <a:r>
              <a:rPr sz="1000" spc="-90">
                <a:latin typeface="Arial"/>
                <a:cs typeface="Arial"/>
              </a:rPr>
              <a:t> </a:t>
            </a:r>
            <a:r>
              <a:rPr sz="1000" spc="-10">
                <a:latin typeface="Arial"/>
                <a:cs typeface="Arial"/>
              </a:rPr>
              <a:t>ATD </a:t>
            </a:r>
            <a:r>
              <a:rPr lang="en-US" sz="1000" spc="-10">
                <a:latin typeface="Arial"/>
                <a:cs typeface="Arial"/>
              </a:rPr>
              <a:t>June 30, </a:t>
            </a:r>
            <a:r>
              <a:rPr lang="en-US" sz="1000" spc="-20">
                <a:latin typeface="Arial"/>
                <a:cs typeface="Arial"/>
              </a:rPr>
              <a:t>2024.</a:t>
            </a:r>
          </a:p>
          <a:p>
            <a:pPr marL="240665" indent="-227965">
              <a:lnSpc>
                <a:spcPct val="100000"/>
              </a:lnSpc>
              <a:spcBef>
                <a:spcPts val="400"/>
              </a:spcBef>
              <a:buClrTx/>
              <a:buSzPct val="119444"/>
              <a:tabLst>
                <a:tab pos="240665" algn="l"/>
                <a:tab pos="241300" algn="l"/>
              </a:tabLst>
              <a:defRPr/>
            </a:pPr>
            <a:r>
              <a:rPr kumimoji="0" lang="en-US" sz="1000" b="1" i="0" u="none" strike="noStrike" kern="0" cap="none" spc="0" normalizeH="0" baseline="0" noProof="0">
                <a:ln>
                  <a:noFill/>
                </a:ln>
                <a:effectLst/>
                <a:uLnTx/>
                <a:uFillTx/>
                <a:latin typeface="Arial"/>
                <a:cs typeface="Arial"/>
              </a:rPr>
              <a:t>Eight</a:t>
            </a:r>
            <a:r>
              <a:rPr kumimoji="0" lang="en-US" sz="1000" b="1" i="0" u="none" strike="noStrike" kern="0" cap="none" spc="-30" normalizeH="0" baseline="0" noProof="0">
                <a:ln>
                  <a:noFill/>
                </a:ln>
                <a:effectLst/>
                <a:uLnTx/>
                <a:uFillTx/>
                <a:latin typeface="Arial"/>
                <a:cs typeface="Arial"/>
              </a:rPr>
              <a:t> </a:t>
            </a:r>
            <a:r>
              <a:rPr kumimoji="0" lang="en-US" sz="1000" b="1" i="0" u="none" strike="noStrike" kern="0" cap="none" spc="0" normalizeH="0" baseline="0" noProof="0">
                <a:ln>
                  <a:noFill/>
                </a:ln>
                <a:effectLst/>
                <a:uLnTx/>
                <a:uFillTx/>
                <a:latin typeface="Arial"/>
                <a:cs typeface="Arial"/>
              </a:rPr>
              <a:t>Primary</a:t>
            </a:r>
            <a:r>
              <a:rPr kumimoji="0" lang="en-US" sz="1000" b="1" i="0" u="none" strike="noStrike" kern="0" cap="none" spc="-5" normalizeH="0" baseline="0" noProof="0">
                <a:ln>
                  <a:noFill/>
                </a:ln>
                <a:effectLst/>
                <a:uLnTx/>
                <a:uFillTx/>
                <a:latin typeface="Arial"/>
                <a:cs typeface="Arial"/>
              </a:rPr>
              <a:t> </a:t>
            </a:r>
            <a:r>
              <a:rPr kumimoji="0" lang="en-US" sz="1000" b="1" i="0" u="none" strike="noStrike" kern="0" cap="none" spc="0" normalizeH="0" baseline="0" noProof="0">
                <a:ln>
                  <a:noFill/>
                </a:ln>
                <a:effectLst/>
                <a:uLnTx/>
                <a:uFillTx/>
                <a:latin typeface="Arial"/>
                <a:cs typeface="Arial"/>
              </a:rPr>
              <a:t>Conditions – </a:t>
            </a:r>
            <a:r>
              <a:rPr lang="en-US" sz="1000" b="1">
                <a:latin typeface="Arial"/>
                <a:cs typeface="Arial"/>
              </a:rPr>
              <a:t>Jun 2024</a:t>
            </a:r>
            <a:r>
              <a:rPr kumimoji="0" lang="en-US" sz="1000" b="1" i="0" u="none" strike="noStrike" kern="0" cap="none" spc="0" normalizeH="0" baseline="0" noProof="0">
                <a:ln>
                  <a:noFill/>
                </a:ln>
                <a:effectLst/>
                <a:uLnTx/>
                <a:uFillTx/>
                <a:latin typeface="Arial"/>
                <a:cs typeface="Arial"/>
              </a:rPr>
              <a:t> ATO-C </a:t>
            </a:r>
            <a:r>
              <a:rPr lang="en-US" sz="1000" b="1">
                <a:latin typeface="Arial"/>
                <a:cs typeface="Arial"/>
              </a:rPr>
              <a:t>Re-Authorization:</a:t>
            </a:r>
            <a:endParaRPr kumimoji="0" lang="en-US" sz="1000" b="1" i="0" u="none" strike="noStrike" kern="0" cap="none" spc="0" normalizeH="0" baseline="0" noProof="0">
              <a:ln>
                <a:noFill/>
              </a:ln>
              <a:effectLst/>
              <a:uLnTx/>
              <a:uFillTx/>
              <a:latin typeface="Arial"/>
              <a:cs typeface="Arial"/>
            </a:endParaRPr>
          </a:p>
          <a:p>
            <a:pPr marL="698500" indent="-228600">
              <a:lnSpc>
                <a:spcPct val="100000"/>
              </a:lnSpc>
              <a:spcBef>
                <a:spcPts val="400"/>
              </a:spcBef>
              <a:buClrTx/>
              <a:buSzTx/>
              <a:tabLst>
                <a:tab pos="698500" algn="l"/>
              </a:tabLst>
              <a:defRPr/>
            </a:pPr>
            <a:r>
              <a:rPr kumimoji="0" lang="en-US" sz="1000" i="0" u="none" strike="noStrike" kern="0" cap="none" spc="0" normalizeH="0" baseline="0" noProof="0">
                <a:ln>
                  <a:noFill/>
                </a:ln>
                <a:effectLst/>
                <a:uLnTx/>
                <a:uFillTx/>
                <a:latin typeface="Arial"/>
                <a:cs typeface="Arial"/>
              </a:rPr>
              <a:t>Feb-2022-3 – </a:t>
            </a:r>
            <a:r>
              <a:rPr lang="en-US" sz="1000">
                <a:latin typeface="Arial"/>
                <a:cs typeface="Arial"/>
              </a:rPr>
              <a:t>Service ATC Condition Addition (Partially Satisfied - ongoing work).</a:t>
            </a:r>
            <a:endParaRPr lang="en-US" sz="1000" i="0" u="none" strike="noStrike" kern="0" cap="none" spc="-10" normalizeH="0" baseline="0" noProof="0">
              <a:ln>
                <a:noFill/>
              </a:ln>
              <a:effectLst/>
              <a:uLnTx/>
              <a:uFillTx/>
              <a:latin typeface="Arial"/>
              <a:cs typeface="Arial"/>
            </a:endParaRPr>
          </a:p>
          <a:p>
            <a:pPr marL="1155700" lvl="1" indent="-228600">
              <a:lnSpc>
                <a:spcPct val="100000"/>
              </a:lnSpc>
              <a:spcBef>
                <a:spcPts val="400"/>
              </a:spcBef>
              <a:buClrTx/>
              <a:buSzTx/>
              <a:tabLst>
                <a:tab pos="698500" algn="l"/>
              </a:tabLst>
              <a:defRPr/>
            </a:pPr>
            <a:r>
              <a:rPr lang="en-US" sz="1000">
                <a:latin typeface="Arial"/>
                <a:cs typeface="Arial"/>
              </a:rPr>
              <a:t>DCI and Mx Sys will work with the service POCs to align efforts to complete this condition.</a:t>
            </a:r>
          </a:p>
          <a:p>
            <a:pPr marL="1155700" lvl="1" indent="-228600">
              <a:lnSpc>
                <a:spcPct val="100000"/>
              </a:lnSpc>
              <a:spcBef>
                <a:spcPts val="400"/>
              </a:spcBef>
              <a:buClrTx/>
              <a:buSzTx/>
              <a:tabLst>
                <a:tab pos="698500" algn="l"/>
              </a:tabLst>
              <a:defRPr/>
            </a:pPr>
            <a:r>
              <a:rPr lang="en-US" sz="1000">
                <a:latin typeface="Arial"/>
                <a:cs typeface="Arial"/>
              </a:rPr>
              <a:t>Efforts will focus on how to get this condition to green and ensure proper configuration management </a:t>
            </a:r>
            <a:r>
              <a:rPr kumimoji="0" lang="en-US" sz="1000" u="none" strike="noStrike" kern="0" cap="none" spc="0" normalizeH="0" baseline="0" noProof="0">
                <a:ln>
                  <a:noFill/>
                </a:ln>
                <a:effectLst/>
                <a:uLnTx/>
                <a:uFillTx/>
                <a:latin typeface="Arial"/>
                <a:cs typeface="Arial"/>
              </a:rPr>
              <a:t>is </a:t>
            </a:r>
            <a:r>
              <a:rPr lang="en-US" sz="1000">
                <a:latin typeface="Arial"/>
                <a:cs typeface="Arial"/>
              </a:rPr>
              <a:t>achieved at all sites:</a:t>
            </a:r>
            <a:endParaRPr lang="en-US" sz="1000"/>
          </a:p>
          <a:p>
            <a:pPr marL="1612900" lvl="2" indent="-228600">
              <a:lnSpc>
                <a:spcPct val="100000"/>
              </a:lnSpc>
              <a:spcBef>
                <a:spcPts val="400"/>
              </a:spcBef>
              <a:buClrTx/>
              <a:buSzTx/>
              <a:tabLst>
                <a:tab pos="698500" algn="l"/>
              </a:tabLst>
              <a:defRPr/>
            </a:pPr>
            <a:r>
              <a:rPr kumimoji="0" lang="en-US" sz="1000" u="none" strike="noStrike" kern="0" cap="none" spc="0" normalizeH="0" baseline="0" noProof="0">
                <a:ln>
                  <a:noFill/>
                </a:ln>
                <a:effectLst/>
                <a:uLnTx/>
                <a:uFillTx/>
                <a:latin typeface="Arial"/>
                <a:cs typeface="Arial"/>
              </a:rPr>
              <a:t>Needs to be done via the service reps.</a:t>
            </a:r>
            <a:endParaRPr lang="en-US" sz="1000" u="none" strike="noStrike" kern="0" cap="none" spc="0" normalizeH="0" baseline="0" noProof="0">
              <a:ln>
                <a:noFill/>
              </a:ln>
              <a:effectLst/>
              <a:uLnTx/>
              <a:uFillTx/>
              <a:latin typeface="Arial"/>
              <a:cs typeface="Arial"/>
            </a:endParaRPr>
          </a:p>
          <a:p>
            <a:pPr marL="1612900" lvl="2" indent="-228600">
              <a:lnSpc>
                <a:spcPct val="100000"/>
              </a:lnSpc>
              <a:spcBef>
                <a:spcPts val="400"/>
              </a:spcBef>
              <a:buClrTx/>
              <a:buSzTx/>
              <a:tabLst>
                <a:tab pos="698500" algn="l"/>
              </a:tabLst>
              <a:defRPr/>
            </a:pPr>
            <a:r>
              <a:rPr kumimoji="0" lang="en-US" sz="1000" u="none" strike="noStrike" kern="0" cap="none" spc="0" normalizeH="0" baseline="0" noProof="0">
                <a:ln>
                  <a:noFill/>
                </a:ln>
                <a:effectLst/>
                <a:uLnTx/>
                <a:uFillTx/>
                <a:latin typeface="Arial"/>
                <a:cs typeface="Arial"/>
              </a:rPr>
              <a:t>Need a service level lead to assist with this.</a:t>
            </a:r>
            <a:r>
              <a:rPr lang="en-US" sz="1000">
                <a:latin typeface="Arial"/>
                <a:cs typeface="Arial"/>
              </a:rPr>
              <a:t> </a:t>
            </a:r>
            <a:endParaRPr lang="en-US" sz="1000"/>
          </a:p>
          <a:p>
            <a:pPr marL="1155700" lvl="1" indent="-228600">
              <a:lnSpc>
                <a:spcPct val="100000"/>
              </a:lnSpc>
              <a:spcBef>
                <a:spcPts val="400"/>
              </a:spcBef>
              <a:buClrTx/>
              <a:buSzTx/>
              <a:tabLst>
                <a:tab pos="698500" algn="l"/>
              </a:tabLst>
              <a:defRPr/>
            </a:pPr>
            <a:r>
              <a:rPr lang="en-US" sz="1000">
                <a:latin typeface="Arial"/>
                <a:cs typeface="Arial"/>
              </a:rPr>
              <a:t>Must get dates for when each site will provide input to the HW/SW configuration management efforts.</a:t>
            </a:r>
          </a:p>
          <a:p>
            <a:pPr marL="1612900" lvl="2" indent="-228600">
              <a:lnSpc>
                <a:spcPct val="100000"/>
              </a:lnSpc>
              <a:spcBef>
                <a:spcPts val="400"/>
              </a:spcBef>
              <a:buClrTx/>
              <a:buSzTx/>
              <a:tabLst>
                <a:tab pos="698500" algn="l"/>
              </a:tabLst>
              <a:defRPr/>
            </a:pPr>
            <a:r>
              <a:rPr kumimoji="0" lang="en-US" sz="1000" u="none" strike="noStrike" kern="0" cap="none" spc="0" normalizeH="0" baseline="0" noProof="0">
                <a:ln>
                  <a:noFill/>
                </a:ln>
                <a:effectLst/>
                <a:uLnTx/>
                <a:uFillTx/>
                <a:latin typeface="Arial"/>
                <a:cs typeface="Arial"/>
              </a:rPr>
              <a:t>DCI </a:t>
            </a:r>
            <a:r>
              <a:rPr lang="en-US" sz="1000">
                <a:latin typeface="Arial"/>
                <a:cs typeface="Arial"/>
              </a:rPr>
              <a:t>is requesting access </a:t>
            </a:r>
            <a:r>
              <a:rPr kumimoji="0" lang="en-US" sz="1000" u="none" strike="noStrike" kern="0" cap="none" spc="0" normalizeH="0" baseline="0" noProof="0">
                <a:ln>
                  <a:noFill/>
                </a:ln>
                <a:effectLst/>
                <a:uLnTx/>
                <a:uFillTx/>
                <a:latin typeface="Arial"/>
                <a:cs typeface="Arial"/>
              </a:rPr>
              <a:t>to </a:t>
            </a:r>
            <a:r>
              <a:rPr lang="en-US" sz="1000">
                <a:latin typeface="Arial"/>
                <a:cs typeface="Arial"/>
              </a:rPr>
              <a:t>this information</a:t>
            </a:r>
            <a:r>
              <a:rPr kumimoji="0" lang="en-US" sz="1000" u="none" strike="noStrike" kern="0" cap="none" spc="0" normalizeH="0" baseline="0" noProof="0">
                <a:ln>
                  <a:noFill/>
                </a:ln>
                <a:effectLst/>
                <a:uLnTx/>
                <a:uFillTx/>
                <a:latin typeface="Arial"/>
                <a:cs typeface="Arial"/>
              </a:rPr>
              <a:t>.</a:t>
            </a:r>
            <a:endParaRPr lang="en-US" sz="1000" u="none" strike="noStrike" kern="0" cap="none" spc="0" normalizeH="0" baseline="0" noProof="0">
              <a:ln>
                <a:noFill/>
              </a:ln>
              <a:effectLst/>
              <a:uLnTx/>
              <a:uFillTx/>
              <a:latin typeface="Arial"/>
              <a:cs typeface="Arial"/>
            </a:endParaRPr>
          </a:p>
          <a:p>
            <a:pPr marL="698500" indent="-228600">
              <a:lnSpc>
                <a:spcPct val="100000"/>
              </a:lnSpc>
              <a:spcBef>
                <a:spcPts val="400"/>
              </a:spcBef>
              <a:buClrTx/>
              <a:buSzTx/>
              <a:tabLst>
                <a:tab pos="698500" algn="l"/>
              </a:tabLst>
              <a:defRPr/>
            </a:pPr>
            <a:r>
              <a:rPr kumimoji="0" lang="en-US" sz="1000" i="0" u="none" strike="noStrike" kern="0" cap="none" spc="0" normalizeH="0" baseline="0" noProof="0">
                <a:ln>
                  <a:noFill/>
                </a:ln>
                <a:effectLst/>
                <a:uLnTx/>
                <a:uFillTx/>
                <a:latin typeface="Arial"/>
                <a:cs typeface="Arial"/>
              </a:rPr>
              <a:t>Feb-2022-4 – CS&amp;D CSSP Working Group (Satisfied</a:t>
            </a:r>
            <a:r>
              <a:rPr kumimoji="0" lang="en-US" sz="1000" i="0" u="none" strike="noStrike" kern="0" cap="none" spc="-10" normalizeH="0" baseline="0" noProof="0">
                <a:ln>
                  <a:noFill/>
                </a:ln>
                <a:effectLst/>
                <a:uLnTx/>
                <a:uFillTx/>
                <a:latin typeface="Arial"/>
                <a:cs typeface="Arial"/>
              </a:rPr>
              <a:t>):</a:t>
            </a:r>
            <a:endParaRPr lang="en-US" sz="1000" i="0" u="none" strike="noStrike" kern="0" cap="none" spc="-10" normalizeH="0" baseline="0" noProof="0">
              <a:ln>
                <a:noFill/>
              </a:ln>
              <a:effectLst/>
              <a:uLnTx/>
              <a:uFillTx/>
              <a:latin typeface="Arial"/>
              <a:cs typeface="Arial"/>
            </a:endParaRPr>
          </a:p>
          <a:p>
            <a:pPr marL="1155700" lvl="1" indent="-228600">
              <a:lnSpc>
                <a:spcPct val="100000"/>
              </a:lnSpc>
              <a:spcBef>
                <a:spcPts val="400"/>
              </a:spcBef>
              <a:buClrTx/>
              <a:buSzTx/>
              <a:tabLst>
                <a:tab pos="698500" algn="l"/>
              </a:tabLst>
              <a:defRPr/>
            </a:pPr>
            <a:r>
              <a:rPr lang="en-US" sz="1000">
                <a:latin typeface="Arial"/>
                <a:cs typeface="Arial"/>
              </a:rPr>
              <a:t>DCI will work with Mx Sys to determine what a CSSP will do for a weapons system.</a:t>
            </a:r>
          </a:p>
          <a:p>
            <a:pPr marL="1612900" lvl="2" indent="-228600">
              <a:lnSpc>
                <a:spcPct val="100000"/>
              </a:lnSpc>
              <a:spcBef>
                <a:spcPts val="400"/>
              </a:spcBef>
              <a:buClrTx/>
              <a:buSzTx/>
              <a:tabLst>
                <a:tab pos="698500" algn="l"/>
              </a:tabLst>
              <a:defRPr/>
            </a:pPr>
            <a:r>
              <a:rPr lang="en-US" sz="1000">
                <a:latin typeface="Arial"/>
                <a:cs typeface="Arial"/>
              </a:rPr>
              <a:t>CYBERCOM has developed the overall tasks and should be leveraged by the SYSTEM NAME team.</a:t>
            </a:r>
          </a:p>
          <a:p>
            <a:pPr marL="1612900" lvl="2" indent="-228600">
              <a:lnSpc>
                <a:spcPct val="100000"/>
              </a:lnSpc>
              <a:spcBef>
                <a:spcPts val="400"/>
              </a:spcBef>
              <a:tabLst>
                <a:tab pos="698500" algn="l"/>
              </a:tabLst>
              <a:defRPr/>
            </a:pPr>
            <a:r>
              <a:rPr lang="en-US" sz="1000" b="1">
                <a:solidFill>
                  <a:srgbClr val="00B0F0"/>
                </a:solidFill>
                <a:latin typeface="Arial"/>
                <a:cs typeface="Arial"/>
              </a:rPr>
              <a:t>SYSTEM NAME </a:t>
            </a:r>
            <a:r>
              <a:rPr lang="en-US" sz="1000">
                <a:latin typeface="Arial"/>
                <a:cs typeface="Arial"/>
              </a:rPr>
              <a:t>team will determine what subset of tasks belongs to the Program.</a:t>
            </a:r>
          </a:p>
          <a:p>
            <a:pPr marL="1612900" lvl="2" indent="-228600">
              <a:lnSpc>
                <a:spcPct val="100000"/>
              </a:lnSpc>
              <a:spcBef>
                <a:spcPts val="400"/>
              </a:spcBef>
              <a:buClrTx/>
              <a:buSzTx/>
              <a:tabLst>
                <a:tab pos="698500" algn="l"/>
              </a:tabLst>
              <a:defRPr/>
            </a:pPr>
            <a:r>
              <a:rPr lang="en-US" sz="1000">
                <a:latin typeface="Arial"/>
                <a:cs typeface="Arial"/>
              </a:rPr>
              <a:t>Need to focus discussion on what are the tier (Tier I, II, III) responsibilities:</a:t>
            </a:r>
          </a:p>
          <a:p>
            <a:pPr marL="2070100" lvl="3">
              <a:lnSpc>
                <a:spcPct val="100000"/>
              </a:lnSpc>
              <a:spcBef>
                <a:spcPts val="400"/>
              </a:spcBef>
              <a:buClrTx/>
              <a:buSzTx/>
              <a:tabLst>
                <a:tab pos="698500" algn="l"/>
              </a:tabLst>
              <a:defRPr/>
            </a:pPr>
            <a:r>
              <a:rPr lang="en-US" sz="1000">
                <a:latin typeface="Arial"/>
                <a:cs typeface="Arial"/>
              </a:rPr>
              <a:t>The AO will form a larger working group to drive additional CSSP efforts.</a:t>
            </a:r>
          </a:p>
          <a:p>
            <a:pPr marL="1155700" lvl="1" indent="-228600">
              <a:lnSpc>
                <a:spcPct val="100000"/>
              </a:lnSpc>
              <a:spcBef>
                <a:spcPts val="400"/>
              </a:spcBef>
              <a:buClrTx/>
              <a:buSzTx/>
              <a:tabLst>
                <a:tab pos="698500" algn="l"/>
              </a:tabLst>
              <a:defRPr/>
            </a:pPr>
            <a:r>
              <a:rPr lang="en-US" sz="1000" b="1">
                <a:solidFill>
                  <a:srgbClr val="00B0F0"/>
                </a:solidFill>
                <a:latin typeface="Arial"/>
                <a:cs typeface="Arial"/>
              </a:rPr>
              <a:t>SYSTEM NAME </a:t>
            </a:r>
            <a:r>
              <a:rPr lang="en-US" sz="1000">
                <a:latin typeface="Arial"/>
                <a:cs typeface="Arial"/>
              </a:rPr>
              <a:t>should only need to generate data that the service can ingest to support their CONMON efforts.</a:t>
            </a:r>
          </a:p>
          <a:p>
            <a:pPr marL="1612900" lvl="2" indent="-228600">
              <a:lnSpc>
                <a:spcPct val="100000"/>
              </a:lnSpc>
              <a:spcBef>
                <a:spcPts val="400"/>
              </a:spcBef>
              <a:buClrTx/>
              <a:buSzTx/>
              <a:tabLst>
                <a:tab pos="698500" algn="l"/>
              </a:tabLst>
              <a:defRPr/>
            </a:pPr>
            <a:r>
              <a:rPr lang="en-US" sz="1000" b="1">
                <a:solidFill>
                  <a:srgbClr val="00B0F0"/>
                </a:solidFill>
                <a:latin typeface="Arial"/>
                <a:cs typeface="Arial"/>
              </a:rPr>
              <a:t>SYSTEM NAME </a:t>
            </a:r>
            <a:r>
              <a:rPr lang="en-US" sz="1000">
                <a:latin typeface="Arial"/>
                <a:cs typeface="Arial"/>
              </a:rPr>
              <a:t>should not drive how that data is displayed or correlated.</a:t>
            </a:r>
          </a:p>
          <a:p>
            <a:pPr marL="698500" indent="-228600">
              <a:lnSpc>
                <a:spcPct val="100000"/>
              </a:lnSpc>
              <a:spcBef>
                <a:spcPts val="400"/>
              </a:spcBef>
              <a:buClrTx/>
              <a:buSzTx/>
              <a:tabLst>
                <a:tab pos="698500" algn="l"/>
              </a:tabLst>
              <a:defRPr/>
            </a:pPr>
            <a:r>
              <a:rPr kumimoji="0" lang="en-US" sz="1000" i="0" u="none" strike="noStrike" kern="0" cap="none" spc="0" normalizeH="0" baseline="0" noProof="0">
                <a:ln>
                  <a:noFill/>
                </a:ln>
                <a:effectLst/>
                <a:uLnTx/>
                <a:uFillTx/>
                <a:latin typeface="Arial"/>
                <a:cs typeface="Arial"/>
              </a:rPr>
              <a:t>Feb-2022-5 – ALOU Contingency Plan strategy update (Satisfied</a:t>
            </a:r>
            <a:r>
              <a:rPr kumimoji="0" lang="en-US" sz="1000" i="0" u="none" strike="noStrike" kern="0" cap="none" spc="-10" normalizeH="0" baseline="0" noProof="0">
                <a:ln>
                  <a:noFill/>
                </a:ln>
                <a:effectLst/>
                <a:uLnTx/>
                <a:uFillTx/>
                <a:latin typeface="Arial"/>
                <a:cs typeface="Arial"/>
              </a:rPr>
              <a:t>):</a:t>
            </a:r>
            <a:endParaRPr lang="en-US" sz="1000" i="0" u="none" strike="noStrike" kern="0" cap="none" spc="-10" normalizeH="0" baseline="0" noProof="0">
              <a:ln>
                <a:noFill/>
              </a:ln>
              <a:effectLst/>
              <a:uLnTx/>
              <a:uFillTx/>
              <a:latin typeface="Arial"/>
              <a:cs typeface="Arial"/>
            </a:endParaRPr>
          </a:p>
          <a:p>
            <a:pPr marL="1155700" lvl="1" indent="-228600">
              <a:lnSpc>
                <a:spcPct val="100000"/>
              </a:lnSpc>
              <a:spcBef>
                <a:spcPts val="400"/>
              </a:spcBef>
              <a:buClrTx/>
              <a:buSzTx/>
              <a:tabLst>
                <a:tab pos="698500" algn="l"/>
              </a:tabLst>
              <a:defRPr/>
            </a:pPr>
            <a:r>
              <a:rPr lang="en-US" sz="1000">
                <a:latin typeface="Arial"/>
                <a:cs typeface="Arial"/>
              </a:rPr>
              <a:t>Step 1 – Determine if the existing ALOU CP captures the process sufficiently (in progress). </a:t>
            </a:r>
          </a:p>
          <a:p>
            <a:pPr marL="1612900" lvl="2" indent="-228600">
              <a:lnSpc>
                <a:spcPct val="100000"/>
              </a:lnSpc>
              <a:spcBef>
                <a:spcPts val="400"/>
              </a:spcBef>
              <a:buClrTx/>
              <a:buSzTx/>
              <a:tabLst>
                <a:tab pos="698500" algn="l"/>
              </a:tabLst>
              <a:defRPr/>
            </a:pPr>
            <a:r>
              <a:rPr lang="en-US" sz="1000">
                <a:latin typeface="Arial"/>
                <a:cs typeface="Arial"/>
              </a:rPr>
              <a:t>The CP requires updates to reflect recent remote access needs for administrators.</a:t>
            </a:r>
          </a:p>
          <a:p>
            <a:pPr marL="1155700" lvl="1" indent="-228600">
              <a:lnSpc>
                <a:spcPct val="100000"/>
              </a:lnSpc>
              <a:spcBef>
                <a:spcPts val="400"/>
              </a:spcBef>
              <a:buClrTx/>
              <a:buSzTx/>
              <a:tabLst>
                <a:tab pos="698500" algn="l"/>
              </a:tabLst>
              <a:defRPr/>
            </a:pPr>
            <a:r>
              <a:rPr lang="en-US" sz="1000">
                <a:latin typeface="Arial"/>
                <a:cs typeface="Arial"/>
              </a:rPr>
              <a:t>Step 2 – Take a look at each of the major types of situations that an ALOU that is unavailable will impact.</a:t>
            </a:r>
          </a:p>
          <a:p>
            <a:pPr marL="1612900" lvl="2" indent="-228600">
              <a:lnSpc>
                <a:spcPct val="100000"/>
              </a:lnSpc>
              <a:spcBef>
                <a:spcPts val="400"/>
              </a:spcBef>
              <a:buClrTx/>
              <a:buSzTx/>
              <a:tabLst>
                <a:tab pos="698500" algn="l"/>
              </a:tabLst>
              <a:defRPr/>
            </a:pPr>
            <a:r>
              <a:rPr lang="en-US" sz="1000">
                <a:latin typeface="Arial"/>
                <a:cs typeface="Arial"/>
              </a:rPr>
              <a:t>Scenario 1 – The squadron is at their home site and is running sorties.</a:t>
            </a:r>
          </a:p>
          <a:p>
            <a:pPr marL="1612900" lvl="2" indent="-228600">
              <a:lnSpc>
                <a:spcPct val="100000"/>
              </a:lnSpc>
              <a:spcBef>
                <a:spcPts val="400"/>
              </a:spcBef>
              <a:buClrTx/>
              <a:buSzTx/>
              <a:tabLst>
                <a:tab pos="698500" algn="l"/>
              </a:tabLst>
              <a:defRPr/>
            </a:pPr>
            <a:r>
              <a:rPr lang="en-US" sz="1000">
                <a:latin typeface="Arial"/>
                <a:cs typeface="Arial"/>
              </a:rPr>
              <a:t>Scenario 2 – The squadron is afloat.</a:t>
            </a:r>
          </a:p>
          <a:p>
            <a:pPr marL="1612900" lvl="2" indent="-228600">
              <a:lnSpc>
                <a:spcPct val="100000"/>
              </a:lnSpc>
              <a:spcBef>
                <a:spcPts val="400"/>
              </a:spcBef>
              <a:buClrTx/>
              <a:buSzTx/>
              <a:tabLst>
                <a:tab pos="698500" algn="l"/>
              </a:tabLst>
              <a:defRPr/>
            </a:pPr>
            <a:r>
              <a:rPr lang="en-US" sz="1000">
                <a:latin typeface="Arial"/>
                <a:cs typeface="Arial"/>
              </a:rPr>
              <a:t>Scenario 3 – The squadron is abroad.</a:t>
            </a:r>
          </a:p>
          <a:p>
            <a:pPr marL="1155700" lvl="1" indent="-228600">
              <a:lnSpc>
                <a:spcPct val="100000"/>
              </a:lnSpc>
              <a:spcBef>
                <a:spcPts val="400"/>
              </a:spcBef>
              <a:buClrTx/>
              <a:buSzTx/>
              <a:tabLst>
                <a:tab pos="698500" algn="l"/>
              </a:tabLst>
              <a:defRPr/>
            </a:pPr>
            <a:r>
              <a:rPr lang="en-US" sz="1000">
                <a:latin typeface="Arial"/>
                <a:cs typeface="Arial"/>
              </a:rPr>
              <a:t>Need to document each of the scenarios and develop the contingency plan for each.</a:t>
            </a:r>
            <a:endParaRPr lang="en-US" sz="1100">
              <a:latin typeface="Arial"/>
              <a:cs typeface="Arial"/>
            </a:endParaRPr>
          </a:p>
        </p:txBody>
      </p:sp>
      <p:sp>
        <p:nvSpPr>
          <p:cNvPr id="9" name="Rectangle 8">
            <a:extLst>
              <a:ext uri="{FF2B5EF4-FFF2-40B4-BE49-F238E27FC236}">
                <a16:creationId xmlns:a16="http://schemas.microsoft.com/office/drawing/2014/main" id="{6B52ECCB-1DF2-C0C7-5A98-81C874814170}"/>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
        <p:nvSpPr>
          <p:cNvPr id="11" name="Title 11">
            <a:extLst>
              <a:ext uri="{FF2B5EF4-FFF2-40B4-BE49-F238E27FC236}">
                <a16:creationId xmlns:a16="http://schemas.microsoft.com/office/drawing/2014/main" id="{73CCB51B-1387-A0E5-B4A0-7EB38BF5228A}"/>
              </a:ext>
            </a:extLst>
          </p:cNvPr>
          <p:cNvSpPr>
            <a:spLocks noGrp="1"/>
          </p:cNvSpPr>
          <p:nvPr>
            <p:ph type="title"/>
          </p:nvPr>
        </p:nvSpPr>
        <p:spPr>
          <a:xfrm>
            <a:off x="1070304" y="297267"/>
            <a:ext cx="7870923" cy="615258"/>
          </a:xfrm>
        </p:spPr>
        <p:txBody>
          <a:bodyPr>
            <a:normAutofit fontScale="90000"/>
          </a:bodyPr>
          <a:lstStyle/>
          <a:p>
            <a:r>
              <a:rPr lang="en-US" sz="3300"/>
              <a:t>System Focus: </a:t>
            </a:r>
            <a:r>
              <a:rPr lang="en-US" sz="3300">
                <a:solidFill>
                  <a:srgbClr val="00B0F0"/>
                </a:solidFill>
              </a:rPr>
              <a:t>SYSTEM NAME</a:t>
            </a:r>
            <a:br>
              <a:rPr lang="en-US"/>
            </a:br>
            <a:r>
              <a:rPr lang="en-US" sz="1800"/>
              <a:t>Conditions Breakdown</a:t>
            </a:r>
          </a:p>
        </p:txBody>
      </p:sp>
    </p:spTree>
    <p:extLst>
      <p:ext uri="{BB962C8B-B14F-4D97-AF65-F5344CB8AC3E}">
        <p14:creationId xmlns:p14="http://schemas.microsoft.com/office/powerpoint/2010/main" val="419782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2125-77A5-E9F4-DF9B-32238D9A2A6F}"/>
              </a:ext>
            </a:extLst>
          </p:cNvPr>
          <p:cNvSpPr>
            <a:spLocks noGrp="1"/>
          </p:cNvSpPr>
          <p:nvPr>
            <p:ph type="title"/>
          </p:nvPr>
        </p:nvSpPr>
        <p:spPr/>
        <p:txBody>
          <a:bodyPr>
            <a:normAutofit fontScale="90000"/>
          </a:bodyPr>
          <a:lstStyle/>
          <a:p>
            <a:r>
              <a:rPr lang="en-US"/>
              <a:t>CDAO ORTB (1/2)</a:t>
            </a:r>
            <a:br>
              <a:rPr lang="en-US"/>
            </a:br>
            <a:r>
              <a:rPr lang="en-US"/>
              <a:t> (Organizational Risk Tolerance Baseline)</a:t>
            </a:r>
            <a:endParaRPr lang="en-US" sz="1600"/>
          </a:p>
        </p:txBody>
      </p:sp>
      <p:graphicFrame>
        <p:nvGraphicFramePr>
          <p:cNvPr id="3" name="Table 3">
            <a:extLst>
              <a:ext uri="{FF2B5EF4-FFF2-40B4-BE49-F238E27FC236}">
                <a16:creationId xmlns:a16="http://schemas.microsoft.com/office/drawing/2014/main" id="{352410E7-9257-E7A1-4248-53F78B0E637D}"/>
              </a:ext>
            </a:extLst>
          </p:cNvPr>
          <p:cNvGraphicFramePr>
            <a:graphicFrameLocks noGrp="1"/>
          </p:cNvGraphicFramePr>
          <p:nvPr>
            <p:extLst>
              <p:ext uri="{D42A27DB-BD31-4B8C-83A1-F6EECF244321}">
                <p14:modId xmlns:p14="http://schemas.microsoft.com/office/powerpoint/2010/main" val="1448133083"/>
              </p:ext>
            </p:extLst>
          </p:nvPr>
        </p:nvGraphicFramePr>
        <p:xfrm>
          <a:off x="155175" y="1265537"/>
          <a:ext cx="8833650" cy="4979288"/>
        </p:xfrm>
        <a:graphic>
          <a:graphicData uri="http://schemas.openxmlformats.org/drawingml/2006/table">
            <a:tbl>
              <a:tblPr firstRow="1" bandRow="1"/>
              <a:tblGrid>
                <a:gridCol w="4228144">
                  <a:extLst>
                    <a:ext uri="{9D8B030D-6E8A-4147-A177-3AD203B41FA5}">
                      <a16:colId xmlns:a16="http://schemas.microsoft.com/office/drawing/2014/main" val="3774567634"/>
                    </a:ext>
                  </a:extLst>
                </a:gridCol>
                <a:gridCol w="4605506">
                  <a:extLst>
                    <a:ext uri="{9D8B030D-6E8A-4147-A177-3AD203B41FA5}">
                      <a16:colId xmlns:a16="http://schemas.microsoft.com/office/drawing/2014/main" val="760645461"/>
                    </a:ext>
                  </a:extLst>
                </a:gridCol>
              </a:tblGrid>
              <a:tr h="4946461">
                <a:tc>
                  <a:txBody>
                    <a:bodyPr/>
                    <a:lstStyle/>
                    <a:p>
                      <a:pPr marL="117475" lvl="0">
                        <a:buClr>
                          <a:srgbClr val="151C77"/>
                        </a:buClr>
                        <a:buSzPct val="100000"/>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 Account Management (Aligns to ORTB: AC-2)</a:t>
                      </a:r>
                    </a:p>
                    <a:p>
                      <a:pPr marL="365760" lvl="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Monitor and Enforce user and group account creation/deletion</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2. Administrative Privileged Accounts (Aligns to ORTB:</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p>
                    <a:p>
                      <a:pPr marL="36576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Privileged user/service accounts are only  authorized to perform security relevant functions.  Review and approve annually.</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3. Audit Review, Analysis, and Reporting (Aligns to ORTB: AU-6)</a:t>
                      </a:r>
                    </a:p>
                    <a:p>
                      <a:pPr marL="36576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Review and analyze Information System (IS) audit logs for indications of inappropriate or unusual activity and reports findings to designated personnel IAW IRP</a:t>
                      </a:r>
                      <a:endParaRPr lang="en-US" sz="1000" b="0" i="0" u="none" strike="noStrike" cap="none" noProof="0">
                        <a:solidFill>
                          <a:schemeClr val="tx1"/>
                        </a:solidFill>
                        <a:highlight>
                          <a:srgbClr val="FFFF00"/>
                        </a:highlight>
                        <a:latin typeface="Arial" panose="020B0604020202020204" pitchFamily="34" charset="0"/>
                        <a:ea typeface="Arial"/>
                        <a:cs typeface="Arial" panose="020B0604020202020204" pitchFamily="34" charset="0"/>
                        <a:sym typeface="Arial"/>
                      </a:endParaRPr>
                    </a:p>
                    <a:p>
                      <a:pPr marL="117475">
                        <a:buClr>
                          <a:srgbClr val="151C77"/>
                        </a:buClr>
                        <a:buSzPct val="100000"/>
                        <a:buFontTx/>
                        <a:buNone/>
                        <a:defRPr/>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4. Boundary Protection (Aligns to ORTB: SC-7) </a:t>
                      </a:r>
                    </a:p>
                    <a:p>
                      <a:pPr marL="365760" marR="0" indent="0" algn="l" rtl="0">
                        <a:lnSpc>
                          <a:spcPct val="100000"/>
                        </a:lnSpc>
                        <a:spcBef>
                          <a:spcPts val="0"/>
                        </a:spcBef>
                        <a:spcAft>
                          <a:spcPts val="0"/>
                        </a:spcAft>
                        <a:buClr>
                          <a:srgbClr val="151C77"/>
                        </a:buClr>
                        <a:buSzPct val="100000"/>
                        <a:buFontTx/>
                        <a:buNone/>
                        <a:defRPr/>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Monitors and controls communications at the external boundary of the system and at key internal boundaries within the system</a:t>
                      </a:r>
                    </a:p>
                    <a:p>
                      <a:pPr marL="114300" indent="0">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5. Continuous Monitoring (Aligns to ORTB: CA-7)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System level monitoring metrics, including control monitoring frequencies, are defined by the organization and approved by the AO</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6. Data Integrity (Aligns to ORTB: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Employ automated tools to report system (</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 and information (data) integrity violations. Ensure automatic integrity validation of all electronically transmitted software and data</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7. External Connections </a:t>
                      </a:r>
                      <a:r>
                        <a:rPr lang="fr-FR" sz="1000" b="1" i="0" u="none" strike="noStrike" cap="none">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Aligns to </a:t>
                      </a:r>
                      <a:r>
                        <a:rPr lang="fr-FR" sz="1000" b="1" i="0" u="none" strike="noStrike" cap="none">
                          <a:solidFill>
                            <a:srgbClr val="0070C0"/>
                          </a:solidFill>
                          <a:latin typeface="Arial" panose="020B0604020202020204" pitchFamily="34" charset="0"/>
                          <a:ea typeface="Arial"/>
                          <a:cs typeface="Arial" panose="020B0604020202020204" pitchFamily="34" charset="0"/>
                          <a:sym typeface="Arial"/>
                        </a:rPr>
                        <a:t>ORTB: CA-3)</a:t>
                      </a:r>
                      <a:endParaRPr lang="en-US" sz="1000" b="1" i="0" u="none" strike="noStrike" cap="none">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Agreement/authorization used to approve external connections and manage the exchange of information should be defined (ATC, ISA, CSA, ICD, etc.) and reviewed annually</a:t>
                      </a:r>
                    </a:p>
                    <a:p>
                      <a:pPr marL="97892">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8. External Media (Aligns to ORTB: AC-4, MP-7) </a:t>
                      </a:r>
                    </a:p>
                    <a:p>
                      <a:pPr marL="365760" marR="0" lvl="1"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If authorized, place configuration control process on all external media including auditing. Institute external media whitelisting. Implement processes to monitor logs and audit usages.</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9. Information Flow Enforcement (Aligns to ORTB: AC-4)</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The information system enforces approved connections for controlling the flow of information within the system and between interconnected systems</a:t>
                      </a:r>
                    </a:p>
                  </a:txBody>
                  <a:tcPr marL="85408" marR="102490" marT="51244" marB="5124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indent="0">
                        <a:buClr>
                          <a:srgbClr val="151C77"/>
                        </a:buClr>
                        <a:buSzPct val="100000"/>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10. Least Privilege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0" i="0" u="none" strike="noStrike" cap="none">
                          <a:solidFill>
                            <a:srgbClr val="FF0000"/>
                          </a:solidFill>
                          <a:latin typeface="Arial" panose="020B0604020202020204" pitchFamily="34" charset="0"/>
                          <a:ea typeface="Arial"/>
                          <a:cs typeface="Arial" panose="020B0604020202020204" pitchFamily="34" charset="0"/>
                          <a:sym typeface="Arial"/>
                        </a:rPr>
                        <a:t> </a:t>
                      </a:r>
                      <a:endParaRPr lang="en-US" sz="1000" b="1" i="0" u="none" strike="noStrike" cap="none">
                        <a:solidFill>
                          <a:srgbClr val="00000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Reviews, at least annually, the privileges assigned to privileged user accounts including Designated Transfer Agent  and Trusted Cloud Credential Manager roles</a:t>
                      </a:r>
                      <a:endParaRPr lang="en-US" sz="1000" b="0" i="0" u="none" strike="noStrike" cap="none">
                        <a:solidFill>
                          <a:schemeClr val="tx1"/>
                        </a:solidFill>
                        <a:latin typeface="Arial" panose="020B0604020202020204" pitchFamily="34" charset="0"/>
                        <a:cs typeface="Arial" panose="020B0604020202020204" pitchFamily="34" charset="0"/>
                        <a:sym typeface="Arial"/>
                      </a:endParaRPr>
                    </a:p>
                    <a:p>
                      <a:pPr>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11. Operational Change </a:t>
                      </a:r>
                      <a:r>
                        <a:rPr lang="en-US" sz="1000" b="1" err="1">
                          <a:solidFill>
                            <a:srgbClr val="0070C0"/>
                          </a:solidFill>
                          <a:latin typeface="Arial" panose="020B0604020202020204" pitchFamily="34" charset="0"/>
                          <a:cs typeface="Arial" panose="020B0604020202020204" pitchFamily="34" charset="0"/>
                        </a:rPr>
                        <a:t>Mgmt</a:t>
                      </a:r>
                      <a:r>
                        <a:rPr lang="en-US" sz="1000" b="1">
                          <a:solidFill>
                            <a:srgbClr val="0070C0"/>
                          </a:solidFill>
                          <a:latin typeface="Arial" panose="020B0604020202020204" pitchFamily="34" charset="0"/>
                          <a:cs typeface="Arial" panose="020B0604020202020204" pitchFamily="34" charset="0"/>
                        </a:rPr>
                        <a:t> (Aligns to ORTB: CM-8, CM-8(3),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cs typeface="Arial" panose="020B0604020202020204" pitchFamily="34" charset="0"/>
                          <a:sym typeface="Arial"/>
                        </a:rPr>
                        <a:t>Automated mechanisms shall be used to detect the presence of unauthorized hardware/software/firmware within the system. One or more of the following action shall be taken upon discovery of unauthorized components: disable network access by unauthorized components; isolate unauthorized components; notify designated personnel identified in IRP</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12. Proposed Equipment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SA-22</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 applies to C.I.A. impact High on non-SAP systems, CM-3) </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Lock down all mission support systems and migrate off unsupported operating systems.  Review support agreements (</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 annually</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13. Protection of Information at Rest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SC-28, SC-28(1)</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Encryption is implemented to complement protection of information at rest, using approved cryptographic methods for data encryption</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14. Secure Baseline Configuration (Aligns to ORTB: CM-2, CM-6)</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This Information System's secure configuration includes DoD Security Technical Implementation Guides or industry best practices and verified conformance prior to introduction into production or operational environments </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15. Security Categorization (Aligns to ORTB: RA-2)</a:t>
                      </a:r>
                      <a:endParaRPr lang="en-US" sz="1000" b="1" i="0" u="none" strike="sngStrike" cap="none">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Enforce proper security categorization and review annually</a:t>
                      </a:r>
                    </a:p>
                    <a:p>
                      <a:pPr marL="0" indent="0">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16. Separation of Duties (Aligns to ORTB: AC-5)</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cs typeface="Arial" panose="020B0604020202020204" pitchFamily="34" charset="0"/>
                          <a:sym typeface="Arial"/>
                        </a:rPr>
                        <a:t>Separates defined duties of individuals and  documents separation of duties of individuals</a:t>
                      </a:r>
                      <a:endParaRPr lang="en-US" sz="1000" b="0" i="0" u="none" strike="noStrike" cap="none">
                        <a:solidFill>
                          <a:schemeClr val="tx1"/>
                        </a:solidFill>
                        <a:latin typeface="Arial" panose="020B0604020202020204" pitchFamily="34" charset="0"/>
                        <a:ea typeface="Arial"/>
                        <a:cs typeface="Arial" panose="020B0604020202020204" pitchFamily="34" charset="0"/>
                        <a:sym typeface="Arial"/>
                      </a:endParaRP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17. Vulnerability / Anti-Virus Scanning (Aligns to ORTB: RA-5)</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Conduct routine anti-virus scans on traditional IT systems and hosted applications. Institute continuous monitoring protection on all IT systems to include   maintenance and testing support systems</a:t>
                      </a:r>
                    </a:p>
                  </a:txBody>
                  <a:tcPr marL="102490" marR="102490" marT="51244" marB="5124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
        <p:nvSpPr>
          <p:cNvPr id="4" name="TextBox 3">
            <a:extLst>
              <a:ext uri="{FF2B5EF4-FFF2-40B4-BE49-F238E27FC236}">
                <a16:creationId xmlns:a16="http://schemas.microsoft.com/office/drawing/2014/main" id="{9088A075-1E74-4429-5A2E-C0E95B978A53}"/>
              </a:ext>
            </a:extLst>
          </p:cNvPr>
          <p:cNvSpPr txBox="1"/>
          <p:nvPr/>
        </p:nvSpPr>
        <p:spPr>
          <a:xfrm>
            <a:off x="390103" y="6279585"/>
            <a:ext cx="345643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FF0000"/>
                </a:solidFill>
                <a:latin typeface="Arial"/>
                <a:cs typeface="Arial"/>
                <a:sym typeface="Arial"/>
              </a:rPr>
              <a:t>Red font </a:t>
            </a:r>
            <a:r>
              <a:rPr lang="en-US" sz="960" kern="0">
                <a:solidFill>
                  <a:srgbClr val="000000"/>
                </a:solidFill>
                <a:latin typeface="Arial"/>
                <a:cs typeface="Arial"/>
                <a:sym typeface="Arial"/>
              </a:rPr>
              <a:t>indicates specific JSIG, Non-Tailorable controls</a:t>
            </a:r>
          </a:p>
        </p:txBody>
      </p:sp>
      <p:sp>
        <p:nvSpPr>
          <p:cNvPr id="7" name="Rectangle: Rounded Corners 6">
            <a:extLst>
              <a:ext uri="{FF2B5EF4-FFF2-40B4-BE49-F238E27FC236}">
                <a16:creationId xmlns:a16="http://schemas.microsoft.com/office/drawing/2014/main" id="{F87B46C7-EE32-BB1F-384F-7A0204A1E87E}"/>
              </a:ext>
            </a:extLst>
          </p:cNvPr>
          <p:cNvSpPr/>
          <p:nvPr/>
        </p:nvSpPr>
        <p:spPr>
          <a:xfrm>
            <a:off x="3187713" y="6514911"/>
            <a:ext cx="2428083"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Tree>
    <p:extLst>
      <p:ext uri="{BB962C8B-B14F-4D97-AF65-F5344CB8AC3E}">
        <p14:creationId xmlns:p14="http://schemas.microsoft.com/office/powerpoint/2010/main" val="237259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2125-77A5-E9F4-DF9B-32238D9A2A6F}"/>
              </a:ext>
            </a:extLst>
          </p:cNvPr>
          <p:cNvSpPr>
            <a:spLocks noGrp="1"/>
          </p:cNvSpPr>
          <p:nvPr>
            <p:ph type="title"/>
          </p:nvPr>
        </p:nvSpPr>
        <p:spPr/>
        <p:txBody>
          <a:bodyPr>
            <a:normAutofit fontScale="90000"/>
          </a:bodyPr>
          <a:lstStyle/>
          <a:p>
            <a:pPr algn="l"/>
            <a:r>
              <a:rPr lang="en-US"/>
              <a:t>CDAO ORTB – AI View (2/2)</a:t>
            </a:r>
            <a:br>
              <a:rPr lang="en-US"/>
            </a:br>
            <a:r>
              <a:rPr lang="en-US"/>
              <a:t> (Organizational Risk Tolerance Baseline)</a:t>
            </a:r>
            <a:br>
              <a:rPr lang="en-US"/>
            </a:br>
            <a:endParaRPr lang="en-US" sz="1300"/>
          </a:p>
        </p:txBody>
      </p:sp>
      <p:graphicFrame>
        <p:nvGraphicFramePr>
          <p:cNvPr id="3" name="Table 3">
            <a:extLst>
              <a:ext uri="{FF2B5EF4-FFF2-40B4-BE49-F238E27FC236}">
                <a16:creationId xmlns:a16="http://schemas.microsoft.com/office/drawing/2014/main" id="{6640ED63-9C07-1234-5A64-BF8221C3B1A1}"/>
              </a:ext>
            </a:extLst>
          </p:cNvPr>
          <p:cNvGraphicFramePr>
            <a:graphicFrameLocks noGrp="1"/>
          </p:cNvGraphicFramePr>
          <p:nvPr>
            <p:extLst>
              <p:ext uri="{D42A27DB-BD31-4B8C-83A1-F6EECF244321}">
                <p14:modId xmlns:p14="http://schemas.microsoft.com/office/powerpoint/2010/main" val="149081866"/>
              </p:ext>
            </p:extLst>
          </p:nvPr>
        </p:nvGraphicFramePr>
        <p:xfrm>
          <a:off x="452345" y="2043966"/>
          <a:ext cx="8499394" cy="4317692"/>
        </p:xfrm>
        <a:graphic>
          <a:graphicData uri="http://schemas.openxmlformats.org/drawingml/2006/table">
            <a:tbl>
              <a:tblPr firstRow="1" bandRow="1"/>
              <a:tblGrid>
                <a:gridCol w="4035150">
                  <a:extLst>
                    <a:ext uri="{9D8B030D-6E8A-4147-A177-3AD203B41FA5}">
                      <a16:colId xmlns:a16="http://schemas.microsoft.com/office/drawing/2014/main" val="3774567634"/>
                    </a:ext>
                  </a:extLst>
                </a:gridCol>
                <a:gridCol w="4464244">
                  <a:extLst>
                    <a:ext uri="{9D8B030D-6E8A-4147-A177-3AD203B41FA5}">
                      <a16:colId xmlns:a16="http://schemas.microsoft.com/office/drawing/2014/main" val="760645461"/>
                    </a:ext>
                  </a:extLst>
                </a:gridCol>
              </a:tblGrid>
              <a:tr h="4317692">
                <a:tc>
                  <a:txBody>
                    <a:bodyPr/>
                    <a:lstStyle/>
                    <a:p>
                      <a:pPr marL="0" indent="0">
                        <a:buClr>
                          <a:srgbClr val="151C77"/>
                        </a:buClr>
                        <a:buSzPct val="100000"/>
                      </a:pPr>
                      <a:r>
                        <a:rPr lang="en-US" sz="1100" b="1" i="0" u="none" strike="noStrike" cap="none">
                          <a:solidFill>
                            <a:srgbClr val="0070C0"/>
                          </a:solidFill>
                          <a:latin typeface="Arial"/>
                          <a:ea typeface="Arial"/>
                          <a:cs typeface="Arial"/>
                          <a:sym typeface="Arial"/>
                        </a:rPr>
                        <a:t>AI Foundation (Aligns to CDAO ORTB: </a:t>
                      </a:r>
                      <a:r>
                        <a:rPr lang="en-US" sz="1100" b="1" i="0" u="none" strike="noStrike" cap="none">
                          <a:solidFill>
                            <a:srgbClr val="00B050"/>
                          </a:solidFill>
                          <a:latin typeface="Arial"/>
                          <a:ea typeface="Arial"/>
                          <a:cs typeface="Arial"/>
                          <a:sym typeface="Arial"/>
                        </a:rPr>
                        <a:t>4/5/6/13/17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Encrypt any stored AI-related data and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Regularly patch AI components (hardware and software) on known vulnerabilities and update threat definitions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Account for vetting of AI supply chain</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100" b="0" i="0" u="none" strike="noStrike" cap="none">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Data Integrity (Aligns to CDAO ORTB: </a:t>
                      </a:r>
                      <a:r>
                        <a:rPr lang="en-US" sz="1100" b="1" i="0" u="none" strike="noStrike" cap="none">
                          <a:solidFill>
                            <a:srgbClr val="00B050"/>
                          </a:solidFill>
                          <a:latin typeface="Arial"/>
                          <a:ea typeface="Arial"/>
                          <a:cs typeface="Arial"/>
                          <a:sym typeface="Arial"/>
                        </a:rPr>
                        <a:t>4/6/9/11/17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Depict provenance and lineage of datasets used for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mechanisms that ensures the integrity and authenticity of ingested data against adversarial attacks.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Ensure privacy of personal data, anonymizing information where necessary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Establish data retention and disposal mechanisms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100" b="0" i="0" u="none" strike="noStrike" cap="none">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Model Management (Aligns to CDAO ORTB: </a:t>
                      </a:r>
                      <a:r>
                        <a:rPr lang="en-US" sz="1100" b="1" i="0" u="none" strike="noStrike" cap="none">
                          <a:solidFill>
                            <a:srgbClr val="00B050"/>
                          </a:solidFill>
                          <a:latin typeface="Arial"/>
                          <a:ea typeface="Arial"/>
                          <a:cs typeface="Arial"/>
                          <a:sym typeface="Arial"/>
                        </a:rPr>
                        <a:t>3/4/11/17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Depict architecture, justification, and rationale for the selection of a specific model</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Establish regular evaluation and validation procedures of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Ensure rollback mechanism for models, configurations, and training data</a:t>
                      </a:r>
                    </a:p>
                  </a:txBody>
                  <a:tcPr marL="101993" marR="101993" marT="50996" marB="50996">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Operational Resilience (Aligns to CDAO ORTB: </a:t>
                      </a:r>
                      <a:r>
                        <a:rPr lang="en-US" sz="1100" b="1" i="0" u="none" strike="noStrike" cap="none">
                          <a:solidFill>
                            <a:srgbClr val="00B050"/>
                          </a:solidFill>
                          <a:latin typeface="Arial"/>
                          <a:ea typeface="Arial"/>
                          <a:cs typeface="Arial"/>
                          <a:sym typeface="Arial"/>
                        </a:rPr>
                        <a:t>3/5/14/17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Regularly employ red teaming testing methodologies and maintain logs of outcomes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Continuously monitor system performance metrics against predefined benchmarks or thresholds for validation</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User Interaction (Aligns to CDAO ORTB: </a:t>
                      </a:r>
                      <a:r>
                        <a:rPr lang="en-US" sz="1100" b="1" i="0" u="none" strike="noStrike" cap="none">
                          <a:solidFill>
                            <a:srgbClr val="00B050"/>
                          </a:solidFill>
                          <a:latin typeface="Arial"/>
                          <a:ea typeface="Arial"/>
                          <a:cs typeface="Arial"/>
                          <a:sym typeface="Arial"/>
                        </a:rPr>
                        <a:t>1/2/10/16</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Incorporate mechanisms for users or other stakeholders to provide feedback on model output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oversight on user interactions, including data input, queries, and code base changes</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Responsible Accountability (Aligns to CDAO ORTB: </a:t>
                      </a:r>
                      <a:r>
                        <a:rPr lang="en-US" sz="1100" b="1" i="0" u="none" strike="noStrike" cap="none">
                          <a:solidFill>
                            <a:srgbClr val="00B050"/>
                          </a:solidFill>
                          <a:latin typeface="Arial"/>
                          <a:ea typeface="Arial"/>
                          <a:cs typeface="Arial"/>
                          <a:sym typeface="Arial"/>
                        </a:rPr>
                        <a:t>NEW</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tools and/or methodologies that can elucidate model decisions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fr-FR" sz="1100" b="0" i="0" u="none" strike="noStrike" cap="none">
                          <a:solidFill>
                            <a:schemeClr val="tx1"/>
                          </a:solidFill>
                          <a:latin typeface="Arial"/>
                          <a:ea typeface="Arial"/>
                          <a:cs typeface="Arial"/>
                          <a:sym typeface="Arial"/>
                        </a:rPr>
                        <a:t>Implement DoD Responsable AI (RAI) Principles</a:t>
                      </a:r>
                      <a:endParaRPr lang="en-US" sz="1100" b="0" i="0" u="none" strike="noStrike" cap="none">
                        <a:solidFill>
                          <a:schemeClr val="tx1"/>
                        </a:solidFill>
                        <a:latin typeface="Arial"/>
                        <a:ea typeface="Arial"/>
                        <a:cs typeface="Arial"/>
                        <a:sym typeface="Arial"/>
                      </a:endParaRPr>
                    </a:p>
                  </a:txBody>
                  <a:tcPr marL="101993" marR="101993" marT="50996" marB="50996">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
        <p:nvSpPr>
          <p:cNvPr id="5" name="TextBox 4">
            <a:extLst>
              <a:ext uri="{FF2B5EF4-FFF2-40B4-BE49-F238E27FC236}">
                <a16:creationId xmlns:a16="http://schemas.microsoft.com/office/drawing/2014/main" id="{4082998F-8B49-2D74-7185-3F5E8F451962}"/>
              </a:ext>
            </a:extLst>
          </p:cNvPr>
          <p:cNvSpPr txBox="1"/>
          <p:nvPr/>
        </p:nvSpPr>
        <p:spPr>
          <a:xfrm>
            <a:off x="516220" y="5931900"/>
            <a:ext cx="365244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00B050"/>
                </a:solidFill>
                <a:latin typeface="Arial"/>
                <a:cs typeface="Arial"/>
                <a:sym typeface="Arial"/>
              </a:rPr>
              <a:t>Green font </a:t>
            </a:r>
            <a:r>
              <a:rPr lang="en-US" sz="960" kern="0">
                <a:solidFill>
                  <a:srgbClr val="000000"/>
                </a:solidFill>
                <a:latin typeface="Arial"/>
                <a:cs typeface="Arial"/>
                <a:sym typeface="Arial"/>
              </a:rPr>
              <a:t>indicates Linkage back to CDAO ORTB</a:t>
            </a:r>
          </a:p>
        </p:txBody>
      </p:sp>
      <p:sp>
        <p:nvSpPr>
          <p:cNvPr id="7" name="Rectangle: Rounded Corners 6">
            <a:extLst>
              <a:ext uri="{FF2B5EF4-FFF2-40B4-BE49-F238E27FC236}">
                <a16:creationId xmlns:a16="http://schemas.microsoft.com/office/drawing/2014/main" id="{659F2768-3D26-5388-E4DF-4C1928CD41D3}"/>
              </a:ext>
            </a:extLst>
          </p:cNvPr>
          <p:cNvSpPr/>
          <p:nvPr/>
        </p:nvSpPr>
        <p:spPr>
          <a:xfrm>
            <a:off x="3345019" y="6383284"/>
            <a:ext cx="2453962"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
        <p:nvSpPr>
          <p:cNvPr id="8" name="TextBox 7">
            <a:extLst>
              <a:ext uri="{FF2B5EF4-FFF2-40B4-BE49-F238E27FC236}">
                <a16:creationId xmlns:a16="http://schemas.microsoft.com/office/drawing/2014/main" id="{567A10BC-3C83-986F-9C0C-7AE9E134DBC8}"/>
              </a:ext>
            </a:extLst>
          </p:cNvPr>
          <p:cNvSpPr txBox="1"/>
          <p:nvPr/>
        </p:nvSpPr>
        <p:spPr>
          <a:xfrm>
            <a:off x="388189" y="1207943"/>
            <a:ext cx="8499394" cy="646331"/>
          </a:xfrm>
          <a:prstGeom prst="rect">
            <a:avLst/>
          </a:prstGeom>
          <a:noFill/>
        </p:spPr>
        <p:txBody>
          <a:bodyPr wrap="square" rtlCol="0">
            <a:spAutoFit/>
          </a:bodyPr>
          <a:lstStyle/>
          <a:p>
            <a:r>
              <a:rPr lang="en-US"/>
              <a:t>Cyber risks for AI are not new. AI risks are inherently covered by the CDAO ORTB. Each of the AI-Specific Views below tie back to multiple ORTB risks numbers noted on slide 1 of 2. </a:t>
            </a:r>
          </a:p>
        </p:txBody>
      </p:sp>
    </p:spTree>
    <p:extLst>
      <p:ext uri="{BB962C8B-B14F-4D97-AF65-F5344CB8AC3E}">
        <p14:creationId xmlns:p14="http://schemas.microsoft.com/office/powerpoint/2010/main" val="2533890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2A3121-2BAC-CA5E-5C21-B6681283DA4F}"/>
              </a:ext>
            </a:extLst>
          </p:cNvPr>
          <p:cNvGraphicFramePr>
            <a:graphicFrameLocks noGrp="1"/>
          </p:cNvGraphicFramePr>
          <p:nvPr>
            <p:extLst>
              <p:ext uri="{D42A27DB-BD31-4B8C-83A1-F6EECF244321}">
                <p14:modId xmlns:p14="http://schemas.microsoft.com/office/powerpoint/2010/main" val="4200870015"/>
              </p:ext>
            </p:extLst>
          </p:nvPr>
        </p:nvGraphicFramePr>
        <p:xfrm>
          <a:off x="636538" y="1508760"/>
          <a:ext cx="7870923" cy="3667760"/>
        </p:xfrm>
        <a:graphic>
          <a:graphicData uri="http://schemas.openxmlformats.org/drawingml/2006/table">
            <a:tbl>
              <a:tblPr firstRow="1" bandRow="1">
                <a:tableStyleId>{5C22544A-7EE6-4342-B048-85BDC9FD1C3A}</a:tableStyleId>
              </a:tblPr>
              <a:tblGrid>
                <a:gridCol w="7870923">
                  <a:extLst>
                    <a:ext uri="{9D8B030D-6E8A-4147-A177-3AD203B41FA5}">
                      <a16:colId xmlns:a16="http://schemas.microsoft.com/office/drawing/2014/main" val="147587009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bg1"/>
                          </a:solidFill>
                          <a:latin typeface="Arial"/>
                          <a:ea typeface="Arial"/>
                          <a:cs typeface="Arial"/>
                          <a:sym typeface="Arial"/>
                        </a:rPr>
                        <a:t>Account Management (AC-2)</a:t>
                      </a:r>
                    </a:p>
                  </a:txBody>
                  <a:tcPr anchor="ctr"/>
                </a:tc>
                <a:extLst>
                  <a:ext uri="{0D108BD9-81ED-4DB2-BD59-A6C34878D82A}">
                    <a16:rowId xmlns:a16="http://schemas.microsoft.com/office/drawing/2014/main" val="2526605876"/>
                  </a:ext>
                </a:extLst>
              </a:tr>
              <a:tr h="370840">
                <a:tc>
                  <a:txBody>
                    <a:bodyPr/>
                    <a:lstStyle/>
                    <a:p>
                      <a:r>
                        <a:rPr lang="en-US" sz="1200">
                          <a:latin typeface="Arial" panose="020B0604020202020204" pitchFamily="34" charset="0"/>
                          <a:cs typeface="Arial" panose="020B0604020202020204" pitchFamily="34" charset="0"/>
                        </a:rPr>
                        <a:t>Common Program – Inherited:</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The Program ensures account management procedures and activities are performed in accordance with baseline information security requirements.</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Common Site – Inherited:</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The local site hosting </a:t>
                      </a:r>
                      <a:r>
                        <a:rPr lang="en-US" sz="1200" b="1">
                          <a:solidFill>
                            <a:srgbClr val="00B0F0"/>
                          </a:solidFill>
                          <a:latin typeface="Arial" panose="020B0604020202020204" pitchFamily="34" charset="0"/>
                          <a:cs typeface="Arial" panose="020B0604020202020204" pitchFamily="34" charset="0"/>
                        </a:rPr>
                        <a:t>SYSTEM NAME </a:t>
                      </a:r>
                      <a:r>
                        <a:rPr lang="en-US" sz="1200">
                          <a:latin typeface="Arial" panose="020B0604020202020204" pitchFamily="34" charset="0"/>
                          <a:cs typeface="Arial" panose="020B0604020202020204" pitchFamily="34" charset="0"/>
                        </a:rPr>
                        <a:t>will ensure the Information Systems Security Manager (ISSM)/Information Systems Security Officer (ISSO) implement account management policies and procedures per the standard operating procedure (SOP) provided.</a:t>
                      </a:r>
                    </a:p>
                  </a:txBody>
                  <a:tcPr anchor="ctr"/>
                </a:tc>
                <a:extLst>
                  <a:ext uri="{0D108BD9-81ED-4DB2-BD59-A6C34878D82A}">
                    <a16:rowId xmlns:a16="http://schemas.microsoft.com/office/drawing/2014/main" val="35940939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bg1"/>
                          </a:solidFill>
                          <a:latin typeface="Arial"/>
                          <a:ea typeface="Arial"/>
                          <a:cs typeface="Arial"/>
                          <a:sym typeface="Arial"/>
                        </a:rPr>
                        <a:t>Administrative Privileged Accounts (AC-6)</a:t>
                      </a:r>
                    </a:p>
                  </a:txBody>
                  <a:tcPr anchor="ctr">
                    <a:solidFill>
                      <a:srgbClr val="1D385B"/>
                    </a:solidFill>
                  </a:tcPr>
                </a:tc>
                <a:extLst>
                  <a:ext uri="{0D108BD9-81ED-4DB2-BD59-A6C34878D82A}">
                    <a16:rowId xmlns:a16="http://schemas.microsoft.com/office/drawing/2014/main" val="4206476171"/>
                  </a:ext>
                </a:extLst>
              </a:tr>
              <a:tr h="370840">
                <a:tc>
                  <a:txBody>
                    <a:bodyPr/>
                    <a:lstStyle/>
                    <a:p>
                      <a:r>
                        <a:rPr lang="en-US" sz="1200">
                          <a:latin typeface="Arial" panose="020B0604020202020204" pitchFamily="34" charset="0"/>
                          <a:cs typeface="Arial" panose="020B0604020202020204" pitchFamily="34" charset="0"/>
                        </a:rPr>
                        <a:t>Common Site – Inherited:</a:t>
                      </a:r>
                    </a:p>
                    <a:p>
                      <a:r>
                        <a:rPr lang="en-US" sz="1200">
                          <a:latin typeface="Arial" panose="020B0604020202020204" pitchFamily="34" charset="0"/>
                          <a:cs typeface="Arial" panose="020B0604020202020204" pitchFamily="34" charset="0"/>
                        </a:rPr>
                        <a:t>The local site hosting </a:t>
                      </a:r>
                      <a:r>
                        <a:rPr lang="en-US" sz="1200" b="1">
                          <a:solidFill>
                            <a:srgbClr val="00B0F0"/>
                          </a:solidFill>
                          <a:latin typeface="Arial" panose="020B0604020202020204" pitchFamily="34" charset="0"/>
                          <a:cs typeface="Arial" panose="020B0604020202020204" pitchFamily="34" charset="0"/>
                        </a:rPr>
                        <a:t>SYSTEM NAME </a:t>
                      </a:r>
                      <a:r>
                        <a:rPr lang="en-US" sz="1200">
                          <a:latin typeface="Arial" panose="020B0604020202020204" pitchFamily="34" charset="0"/>
                          <a:cs typeface="Arial" panose="020B0604020202020204" pitchFamily="34" charset="0"/>
                        </a:rPr>
                        <a:t>establishes organizational policy, processes and procedures to ensure the principle of least privilege is implemented.</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System Specific – Implemented:</a:t>
                      </a:r>
                    </a:p>
                    <a:p>
                      <a:r>
                        <a:rPr lang="en-US" sz="1200">
                          <a:latin typeface="Arial" panose="020B0604020202020204" pitchFamily="34" charset="0"/>
                          <a:cs typeface="Arial" panose="020B0604020202020204" pitchFamily="34" charset="0"/>
                        </a:rPr>
                        <a:t>The principle of least privilege is implemented in the </a:t>
                      </a:r>
                      <a:r>
                        <a:rPr lang="en-US" sz="1200" b="1">
                          <a:solidFill>
                            <a:srgbClr val="00B0F0"/>
                          </a:solidFill>
                          <a:latin typeface="Arial" panose="020B0604020202020204" pitchFamily="34" charset="0"/>
                          <a:cs typeface="Arial" panose="020B0604020202020204" pitchFamily="34" charset="0"/>
                        </a:rPr>
                        <a:t>SYSTEM NAME </a:t>
                      </a:r>
                      <a:r>
                        <a:rPr lang="en-US" sz="1200">
                          <a:latin typeface="Arial" panose="020B0604020202020204" pitchFamily="34" charset="0"/>
                          <a:cs typeface="Arial" panose="020B0604020202020204" pitchFamily="34" charset="0"/>
                        </a:rPr>
                        <a:t>system with standard and privileged accounts. Privileged accounts require local ISSO and PSO approval before the account is created.</a:t>
                      </a:r>
                    </a:p>
                  </a:txBody>
                  <a:tcPr anchor="ctr"/>
                </a:tc>
                <a:extLst>
                  <a:ext uri="{0D108BD9-81ED-4DB2-BD59-A6C34878D82A}">
                    <a16:rowId xmlns:a16="http://schemas.microsoft.com/office/drawing/2014/main" val="3934838616"/>
                  </a:ext>
                </a:extLst>
              </a:tr>
            </a:tbl>
          </a:graphicData>
        </a:graphic>
      </p:graphicFrame>
      <p:sp>
        <p:nvSpPr>
          <p:cNvPr id="7" name="Title 6">
            <a:extLst>
              <a:ext uri="{FF2B5EF4-FFF2-40B4-BE49-F238E27FC236}">
                <a16:creationId xmlns:a16="http://schemas.microsoft.com/office/drawing/2014/main" id="{97660436-DDFA-BC76-B097-E6DED8000670}"/>
              </a:ext>
            </a:extLst>
          </p:cNvPr>
          <p:cNvSpPr>
            <a:spLocks noGrp="1"/>
          </p:cNvSpPr>
          <p:nvPr>
            <p:ph type="title"/>
          </p:nvPr>
        </p:nvSpPr>
        <p:spPr/>
        <p:txBody>
          <a:bodyPr>
            <a:normAutofit fontScale="90000"/>
          </a:bodyPr>
          <a:lstStyle/>
          <a:p>
            <a:r>
              <a:rPr lang="en-US" sz="3300"/>
              <a:t>Cyber Hygiene Areas </a:t>
            </a:r>
            <a:br>
              <a:rPr lang="en-US"/>
            </a:br>
            <a:r>
              <a:rPr lang="en-US" sz="1800"/>
              <a:t>AO Emphasis (CDAO ORTB)</a:t>
            </a:r>
          </a:p>
        </p:txBody>
      </p:sp>
      <p:sp>
        <p:nvSpPr>
          <p:cNvPr id="4" name="Rectangle 3">
            <a:extLst>
              <a:ext uri="{FF2B5EF4-FFF2-40B4-BE49-F238E27FC236}">
                <a16:creationId xmlns:a16="http://schemas.microsoft.com/office/drawing/2014/main" id="{1D17F2F8-E5E1-685E-C706-AFCB61E79364}"/>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140733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E8FE7CD-DF38-D68A-6132-E7F92F594238}"/>
              </a:ext>
            </a:extLst>
          </p:cNvPr>
          <p:cNvGraphicFramePr>
            <a:graphicFrameLocks noGrp="1"/>
          </p:cNvGraphicFramePr>
          <p:nvPr>
            <p:extLst>
              <p:ext uri="{D42A27DB-BD31-4B8C-83A1-F6EECF244321}">
                <p14:modId xmlns:p14="http://schemas.microsoft.com/office/powerpoint/2010/main" val="926670887"/>
              </p:ext>
            </p:extLst>
          </p:nvPr>
        </p:nvGraphicFramePr>
        <p:xfrm>
          <a:off x="636538" y="1508760"/>
          <a:ext cx="7870923" cy="4277360"/>
        </p:xfrm>
        <a:graphic>
          <a:graphicData uri="http://schemas.openxmlformats.org/drawingml/2006/table">
            <a:tbl>
              <a:tblPr firstRow="1" bandRow="1">
                <a:tableStyleId>{5C22544A-7EE6-4342-B048-85BDC9FD1C3A}</a:tableStyleId>
              </a:tblPr>
              <a:tblGrid>
                <a:gridCol w="7870923">
                  <a:extLst>
                    <a:ext uri="{9D8B030D-6E8A-4147-A177-3AD203B41FA5}">
                      <a16:colId xmlns:a16="http://schemas.microsoft.com/office/drawing/2014/main" val="147587009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u="none" strike="noStrike" cap="none">
                          <a:solidFill>
                            <a:schemeClr val="bg1"/>
                          </a:solidFill>
                          <a:latin typeface="Arial"/>
                          <a:ea typeface="Arial"/>
                          <a:cs typeface="Arial"/>
                          <a:sym typeface="Arial"/>
                        </a:rPr>
                        <a:t>Continuous Monitoring (CA-7)</a:t>
                      </a:r>
                    </a:p>
                  </a:txBody>
                  <a:tcPr anchor="ctr"/>
                </a:tc>
                <a:extLst>
                  <a:ext uri="{0D108BD9-81ED-4DB2-BD59-A6C34878D82A}">
                    <a16:rowId xmlns:a16="http://schemas.microsoft.com/office/drawing/2014/main" val="2526605876"/>
                  </a:ext>
                </a:extLst>
              </a:tr>
              <a:tr h="370840">
                <a:tc>
                  <a:txBody>
                    <a:bodyPr/>
                    <a:lstStyle/>
                    <a:p>
                      <a:r>
                        <a:rPr lang="en-US" sz="1100">
                          <a:highlight>
                            <a:srgbClr val="FF0000"/>
                          </a:highlight>
                          <a:latin typeface="Arial" panose="020B0604020202020204" pitchFamily="34" charset="0"/>
                          <a:cs typeface="Arial" panose="020B0604020202020204" pitchFamily="34" charset="0"/>
                        </a:rPr>
                        <a:t>Common Program – Inherited (Open):</a:t>
                      </a:r>
                    </a:p>
                    <a:p>
                      <a:pPr marL="285750" indent="-285750">
                        <a:buFont typeface="Arial" panose="020B0604020202020204" pitchFamily="34" charset="0"/>
                        <a:buChar char="•"/>
                      </a:pPr>
                      <a:r>
                        <a:rPr lang="en-US" sz="1100">
                          <a:latin typeface="Arial"/>
                          <a:cs typeface="Arial"/>
                        </a:rPr>
                        <a:t>The Program establishes organizational policy, processes and procedures to ensure a continuous monitoring strategy is implemented at each site that hosts SYSTEM NAME.</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Common Site – Inherited:</a:t>
                      </a:r>
                    </a:p>
                    <a:p>
                      <a:pPr marL="285750" indent="-285750">
                        <a:buFont typeface="Arial" panose="020B0604020202020204" pitchFamily="34" charset="0"/>
                        <a:buChar char="•"/>
                      </a:pPr>
                      <a:r>
                        <a:rPr lang="en-US" sz="1100">
                          <a:latin typeface="Arial" panose="020B0604020202020204" pitchFamily="34" charset="0"/>
                          <a:cs typeface="Arial" panose="020B0604020202020204" pitchFamily="34" charset="0"/>
                        </a:rPr>
                        <a:t>The Continuous Monitoring frequencies are documented in the </a:t>
                      </a:r>
                      <a:r>
                        <a:rPr lang="en-US" sz="1100" b="1">
                          <a:solidFill>
                            <a:srgbClr val="00B0F0"/>
                          </a:solidFill>
                          <a:latin typeface="Arial" panose="020B0604020202020204" pitchFamily="34" charset="0"/>
                          <a:cs typeface="Arial" panose="020B0604020202020204" pitchFamily="34" charset="0"/>
                        </a:rPr>
                        <a:t>SYSTEM NAME </a:t>
                      </a:r>
                      <a:r>
                        <a:rPr lang="en-US" sz="1100">
                          <a:latin typeface="Arial" panose="020B0604020202020204" pitchFamily="34" charset="0"/>
                          <a:cs typeface="Arial" panose="020B0604020202020204" pitchFamily="34" charset="0"/>
                        </a:rPr>
                        <a:t>SCTM. </a:t>
                      </a:r>
                    </a:p>
                    <a:p>
                      <a:pPr marL="285750" indent="-285750">
                        <a:buFont typeface="Arial" panose="020B0604020202020204" pitchFamily="34" charset="0"/>
                        <a:buChar char="•"/>
                      </a:pPr>
                      <a:r>
                        <a:rPr lang="en-US" sz="1100">
                          <a:latin typeface="Arial"/>
                          <a:cs typeface="Arial"/>
                        </a:rPr>
                        <a:t>In coordination with the Program, the local site will ensure security control assessments and monitoring tasks are completed and reported in accordance with F-35 PD 105.0.</a:t>
                      </a:r>
                    </a:p>
                    <a:p>
                      <a:pPr marL="285750" indent="-285750">
                        <a:buFont typeface="Arial" panose="020B0604020202020204" pitchFamily="34" charset="0"/>
                        <a:buChar char="•"/>
                      </a:pPr>
                      <a:r>
                        <a:rPr lang="en-US" sz="1100">
                          <a:latin typeface="Arial" panose="020B0604020202020204" pitchFamily="34" charset="0"/>
                          <a:cs typeface="Arial" panose="020B0604020202020204" pitchFamily="34" charset="0"/>
                        </a:rPr>
                        <a:t>The local site will perform an analysis of security-related information generated by assessments and monitoring. </a:t>
                      </a:r>
                    </a:p>
                    <a:p>
                      <a:pPr marL="285750" indent="-285750">
                        <a:buFont typeface="Arial" panose="020B0604020202020204" pitchFamily="34" charset="0"/>
                        <a:buChar char="•"/>
                      </a:pPr>
                      <a:r>
                        <a:rPr lang="en-US" sz="1100" b="1">
                          <a:solidFill>
                            <a:srgbClr val="00B0F0"/>
                          </a:solidFill>
                          <a:latin typeface="Arial" panose="020B0604020202020204" pitchFamily="34" charset="0"/>
                          <a:cs typeface="Arial" panose="020B0604020202020204" pitchFamily="34" charset="0"/>
                        </a:rPr>
                        <a:t>SYSTEM NAME </a:t>
                      </a:r>
                      <a:r>
                        <a:rPr lang="en-US" sz="1100">
                          <a:latin typeface="Arial" panose="020B0604020202020204" pitchFamily="34" charset="0"/>
                          <a:cs typeface="Arial" panose="020B0604020202020204" pitchFamily="34" charset="0"/>
                        </a:rPr>
                        <a:t>completes ACAS scans of the entire environment. Scan data is analyzed in Security Center. STIG updates are processed quarterly as they are released. Results of STIG checks and Nessus scans are documented and issues addressed.</a:t>
                      </a:r>
                    </a:p>
                    <a:p>
                      <a:pPr marL="285750" indent="-285750">
                        <a:buFont typeface="Arial" panose="020B0604020202020204" pitchFamily="34" charset="0"/>
                        <a:buChar char="•"/>
                      </a:pPr>
                      <a:r>
                        <a:rPr lang="en-US" sz="1100">
                          <a:latin typeface="Arial"/>
                          <a:cs typeface="Arial"/>
                        </a:rPr>
                        <a:t>The Continuous Monitoring metrics established above are reported to the local ISSO, System Administrators, and the Program.</a:t>
                      </a:r>
                    </a:p>
                  </a:txBody>
                  <a:tcPr anchor="ctr"/>
                </a:tc>
                <a:extLst>
                  <a:ext uri="{0D108BD9-81ED-4DB2-BD59-A6C34878D82A}">
                    <a16:rowId xmlns:a16="http://schemas.microsoft.com/office/drawing/2014/main" val="35940939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u="none" strike="noStrike" cap="none">
                          <a:solidFill>
                            <a:schemeClr val="bg1"/>
                          </a:solidFill>
                          <a:latin typeface="Arial"/>
                          <a:ea typeface="Arial"/>
                          <a:cs typeface="Arial"/>
                          <a:sym typeface="Arial"/>
                        </a:rPr>
                        <a:t>Data Integrity (SI-7)</a:t>
                      </a:r>
                    </a:p>
                  </a:txBody>
                  <a:tcPr anchor="ctr">
                    <a:solidFill>
                      <a:srgbClr val="1D385B"/>
                    </a:solidFill>
                  </a:tcPr>
                </a:tc>
                <a:extLst>
                  <a:ext uri="{0D108BD9-81ED-4DB2-BD59-A6C34878D82A}">
                    <a16:rowId xmlns:a16="http://schemas.microsoft.com/office/drawing/2014/main" val="4206476171"/>
                  </a:ext>
                </a:extLst>
              </a:tr>
              <a:tr h="370840">
                <a:tc>
                  <a:txBody>
                    <a:bodyPr/>
                    <a:lstStyle/>
                    <a:p>
                      <a:r>
                        <a:rPr lang="en-US" sz="1100">
                          <a:highlight>
                            <a:srgbClr val="FFFF00"/>
                          </a:highlight>
                          <a:latin typeface="Arial" panose="020B0604020202020204" pitchFamily="34" charset="0"/>
                          <a:cs typeface="Arial" panose="020B0604020202020204" pitchFamily="34" charset="0"/>
                        </a:rPr>
                        <a:t>Common Program – Inherited (Partial):</a:t>
                      </a:r>
                    </a:p>
                    <a:p>
                      <a:pPr marL="285750" indent="-285750">
                        <a:buFont typeface="Arial" panose="020B0604020202020204" pitchFamily="34" charset="0"/>
                        <a:buChar char="•"/>
                      </a:pPr>
                      <a:r>
                        <a:rPr lang="en-US" sz="1100">
                          <a:latin typeface="Arial"/>
                          <a:cs typeface="Arial"/>
                        </a:rPr>
                        <a:t>The Program ensures policy regarding integrity verification tools to detect unauthorized changes to software in information system components is documented.</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System Specific – Implemented:</a:t>
                      </a:r>
                    </a:p>
                    <a:p>
                      <a:pPr marL="285750" indent="-285750">
                        <a:buFont typeface="Arial" panose="020B0604020202020204" pitchFamily="34" charset="0"/>
                        <a:buChar char="•"/>
                      </a:pPr>
                      <a:r>
                        <a:rPr lang="en-US" sz="1100" b="1">
                          <a:solidFill>
                            <a:srgbClr val="00B0F0"/>
                          </a:solidFill>
                          <a:latin typeface="Arial" panose="020B0604020202020204" pitchFamily="34" charset="0"/>
                          <a:cs typeface="Arial" panose="020B0604020202020204" pitchFamily="34" charset="0"/>
                        </a:rPr>
                        <a:t>SYSTEM NAME </a:t>
                      </a:r>
                      <a:r>
                        <a:rPr lang="en-US" sz="1100">
                          <a:latin typeface="Arial" panose="020B0604020202020204" pitchFamily="34" charset="0"/>
                          <a:cs typeface="Arial" panose="020B0604020202020204" pitchFamily="34" charset="0"/>
                        </a:rPr>
                        <a:t>employs McAfee Policy Auditor, ARC, and </a:t>
                      </a:r>
                      <a:r>
                        <a:rPr lang="en-US" sz="1100" err="1">
                          <a:latin typeface="Arial" panose="020B0604020202020204" pitchFamily="34" charset="0"/>
                          <a:cs typeface="Arial" panose="020B0604020202020204" pitchFamily="34" charset="0"/>
                        </a:rPr>
                        <a:t>Solidcore</a:t>
                      </a:r>
                      <a:r>
                        <a:rPr lang="en-US" sz="1100">
                          <a:latin typeface="Arial" panose="020B0604020202020204" pitchFamily="34" charset="0"/>
                          <a:cs typeface="Arial" panose="020B0604020202020204" pitchFamily="34" charset="0"/>
                        </a:rPr>
                        <a:t> to detect unauthorized changes.</a:t>
                      </a:r>
                    </a:p>
                  </a:txBody>
                  <a:tcPr anchor="ctr"/>
                </a:tc>
                <a:extLst>
                  <a:ext uri="{0D108BD9-81ED-4DB2-BD59-A6C34878D82A}">
                    <a16:rowId xmlns:a16="http://schemas.microsoft.com/office/drawing/2014/main" val="3934838616"/>
                  </a:ext>
                </a:extLst>
              </a:tr>
            </a:tbl>
          </a:graphicData>
        </a:graphic>
      </p:graphicFrame>
      <p:sp>
        <p:nvSpPr>
          <p:cNvPr id="4" name="Title 6">
            <a:extLst>
              <a:ext uri="{FF2B5EF4-FFF2-40B4-BE49-F238E27FC236}">
                <a16:creationId xmlns:a16="http://schemas.microsoft.com/office/drawing/2014/main" id="{E91D9D93-5293-098B-AFA6-59BEBBE2EA3C}"/>
              </a:ext>
            </a:extLst>
          </p:cNvPr>
          <p:cNvSpPr>
            <a:spLocks noGrp="1"/>
          </p:cNvSpPr>
          <p:nvPr>
            <p:ph type="title"/>
          </p:nvPr>
        </p:nvSpPr>
        <p:spPr>
          <a:xfrm>
            <a:off x="1070304" y="297267"/>
            <a:ext cx="7870923" cy="615258"/>
          </a:xfrm>
        </p:spPr>
        <p:txBody>
          <a:bodyPr>
            <a:normAutofit fontScale="90000"/>
          </a:bodyPr>
          <a:lstStyle/>
          <a:p>
            <a:r>
              <a:rPr lang="en-US" sz="3300"/>
              <a:t>Cyber Hygiene Areas </a:t>
            </a:r>
            <a:br>
              <a:rPr lang="en-US"/>
            </a:br>
            <a:r>
              <a:rPr lang="en-US" sz="1800"/>
              <a:t>AO Emphasis (CDAO ORTB)</a:t>
            </a:r>
          </a:p>
        </p:txBody>
      </p:sp>
      <p:sp>
        <p:nvSpPr>
          <p:cNvPr id="2" name="Rectangle 1">
            <a:extLst>
              <a:ext uri="{FF2B5EF4-FFF2-40B4-BE49-F238E27FC236}">
                <a16:creationId xmlns:a16="http://schemas.microsoft.com/office/drawing/2014/main" id="{C6E98F35-1FAF-396A-7DF4-9B248D2BD679}"/>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11698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1EBF0E5-16A6-FC52-5563-659539CCFD27}"/>
              </a:ext>
            </a:extLst>
          </p:cNvPr>
          <p:cNvGraphicFramePr>
            <a:graphicFrameLocks noGrp="1"/>
          </p:cNvGraphicFramePr>
          <p:nvPr>
            <p:extLst>
              <p:ext uri="{D42A27DB-BD31-4B8C-83A1-F6EECF244321}">
                <p14:modId xmlns:p14="http://schemas.microsoft.com/office/powerpoint/2010/main" val="3485603067"/>
              </p:ext>
            </p:extLst>
          </p:nvPr>
        </p:nvGraphicFramePr>
        <p:xfrm>
          <a:off x="636538" y="1508760"/>
          <a:ext cx="7870923" cy="4405771"/>
        </p:xfrm>
        <a:graphic>
          <a:graphicData uri="http://schemas.openxmlformats.org/drawingml/2006/table">
            <a:tbl>
              <a:tblPr firstRow="1" bandRow="1">
                <a:tableStyleId>{5C22544A-7EE6-4342-B048-85BDC9FD1C3A}</a:tableStyleId>
              </a:tblPr>
              <a:tblGrid>
                <a:gridCol w="7870923">
                  <a:extLst>
                    <a:ext uri="{9D8B030D-6E8A-4147-A177-3AD203B41FA5}">
                      <a16:colId xmlns:a16="http://schemas.microsoft.com/office/drawing/2014/main" val="1475870093"/>
                    </a:ext>
                  </a:extLst>
                </a:gridCol>
              </a:tblGrid>
              <a:tr h="2909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i="0" u="none" strike="noStrike" cap="none">
                          <a:solidFill>
                            <a:schemeClr val="bg1"/>
                          </a:solidFill>
                          <a:latin typeface="Arial"/>
                          <a:ea typeface="Arial"/>
                          <a:cs typeface="Arial"/>
                          <a:sym typeface="Arial"/>
                        </a:rPr>
                        <a:t>External Connections (Aligns to ORTB: CA-3)</a:t>
                      </a:r>
                    </a:p>
                  </a:txBody>
                  <a:tcPr anchor="ctr"/>
                </a:tc>
                <a:extLst>
                  <a:ext uri="{0D108BD9-81ED-4DB2-BD59-A6C34878D82A}">
                    <a16:rowId xmlns:a16="http://schemas.microsoft.com/office/drawing/2014/main" val="2526605876"/>
                  </a:ext>
                </a:extLst>
              </a:tr>
              <a:tr h="1168853">
                <a:tc>
                  <a:txBody>
                    <a:bodyPr/>
                    <a:lstStyle/>
                    <a:p>
                      <a:r>
                        <a:rPr lang="en-US" sz="1050">
                          <a:latin typeface="Arial" panose="020B0604020202020204" pitchFamily="34" charset="0"/>
                          <a:cs typeface="Arial" panose="020B0604020202020204" pitchFamily="34" charset="0"/>
                        </a:rPr>
                        <a:t>Common Program – Inherited:</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The Program establishes organizational policy, processes, and procedures to ensure the interconnection security agreements are managed properly.</a:t>
                      </a: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Common Site – Inherited:</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The local sites hosting </a:t>
                      </a: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will be required to establish an Authority to Connect (ATC) for any required connections and will review/update any interconnection security agreements at least annually.</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The local site hosting </a:t>
                      </a: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will document each interconnection through an Authority to Connect (ATC) agreement.</a:t>
                      </a:r>
                    </a:p>
                  </a:txBody>
                  <a:tcPr anchor="ctr"/>
                </a:tc>
                <a:extLst>
                  <a:ext uri="{0D108BD9-81ED-4DB2-BD59-A6C34878D82A}">
                    <a16:rowId xmlns:a16="http://schemas.microsoft.com/office/drawing/2014/main" val="359409399"/>
                  </a:ext>
                </a:extLst>
              </a:tr>
              <a:tr h="214290">
                <a:tc>
                  <a:txBody>
                    <a:bodyPr/>
                    <a:lstStyle/>
                    <a:p>
                      <a:pPr marL="0" marR="0" lvl="0" indent="0" algn="l" rtl="0" eaLnBrk="1" fontAlgn="auto" latinLnBrk="0" hangingPunct="1">
                        <a:lnSpc>
                          <a:spcPct val="100000"/>
                        </a:lnSpc>
                        <a:spcBef>
                          <a:spcPts val="0"/>
                        </a:spcBef>
                        <a:spcAft>
                          <a:spcPts val="0"/>
                        </a:spcAft>
                        <a:buClrTx/>
                        <a:buSzTx/>
                        <a:buFontTx/>
                        <a:buNone/>
                      </a:pPr>
                      <a:r>
                        <a:rPr lang="en-US" sz="1050" b="1" i="0" u="none" strike="noStrike" cap="none">
                          <a:solidFill>
                            <a:schemeClr val="bg1"/>
                          </a:solidFill>
                          <a:latin typeface="Arial"/>
                          <a:ea typeface="Arial"/>
                          <a:cs typeface="Arial"/>
                          <a:sym typeface="Arial"/>
                        </a:rPr>
                        <a:t>External Media (Aligns to ORTB: AC-4, MP-7)</a:t>
                      </a:r>
                      <a:r>
                        <a:rPr lang="en-US" sz="1050" b="1" i="0" u="none" strike="noStrike" cap="none">
                          <a:solidFill>
                            <a:schemeClr val="bg1"/>
                          </a:solidFill>
                          <a:latin typeface="Arial"/>
                          <a:ea typeface="Arial"/>
                          <a:cs typeface="Arial"/>
                        </a:rPr>
                        <a:t> </a:t>
                      </a:r>
                      <a:endParaRPr lang="en-US" sz="1050" b="1" i="0" u="none" strike="noStrike" cap="none">
                        <a:solidFill>
                          <a:schemeClr val="bg1"/>
                        </a:solidFill>
                        <a:latin typeface="Arial"/>
                        <a:ea typeface="Arial"/>
                        <a:cs typeface="Arial"/>
                        <a:sym typeface="Arial"/>
                      </a:endParaRPr>
                    </a:p>
                  </a:txBody>
                  <a:tcPr anchor="ctr">
                    <a:solidFill>
                      <a:srgbClr val="1D385B"/>
                    </a:solidFill>
                  </a:tcPr>
                </a:tc>
                <a:extLst>
                  <a:ext uri="{0D108BD9-81ED-4DB2-BD59-A6C34878D82A}">
                    <a16:rowId xmlns:a16="http://schemas.microsoft.com/office/drawing/2014/main" val="4206476171"/>
                  </a:ext>
                </a:extLst>
              </a:tr>
              <a:tr h="2123417">
                <a:tc>
                  <a:txBody>
                    <a:bodyPr/>
                    <a:lstStyle/>
                    <a:p>
                      <a:r>
                        <a:rPr lang="en-US" sz="1050">
                          <a:latin typeface="Arial" panose="020B0604020202020204" pitchFamily="34" charset="0"/>
                          <a:cs typeface="Arial" panose="020B0604020202020204" pitchFamily="34" charset="0"/>
                        </a:rPr>
                        <a:t>Common Program – Inherited:</a:t>
                      </a:r>
                    </a:p>
                    <a:p>
                      <a:pPr marL="171450" indent="-171450">
                        <a:buFont typeface="Arial" panose="020B0604020202020204" pitchFamily="34" charset="0"/>
                        <a:buChar char="•"/>
                      </a:pPr>
                      <a:r>
                        <a:rPr lang="en-US" sz="1050">
                          <a:latin typeface="Arial"/>
                          <a:cs typeface="Arial"/>
                        </a:rPr>
                        <a:t>The Program establishes organizational policy, processes, and procedures to restrict the use of digital and non-digital media and portable storage and mobile devices with information storage capability.</a:t>
                      </a: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Common Site – Inherited:</a:t>
                      </a:r>
                    </a:p>
                    <a:p>
                      <a:pPr marL="171450" indent="-171450">
                        <a:buFont typeface="Arial" panose="020B0604020202020204" pitchFamily="34" charset="0"/>
                        <a:buChar char="•"/>
                      </a:pP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prohibits the use of unauthorized hardware or software. The local site hosting </a:t>
                      </a: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only allows approved media to be connected and associated media control procedures must be followed.</a:t>
                      </a:r>
                    </a:p>
                    <a:p>
                      <a:endParaRPr lang="en-US" sz="1050">
                        <a:latin typeface="Arial" panose="020B0604020202020204" pitchFamily="34" charset="0"/>
                        <a:cs typeface="Arial" panose="020B0604020202020204" pitchFamily="34" charset="0"/>
                      </a:endParaRPr>
                    </a:p>
                    <a:p>
                      <a:r>
                        <a:rPr lang="en-US" sz="1050">
                          <a:highlight>
                            <a:srgbClr val="FFFF00"/>
                          </a:highlight>
                          <a:latin typeface="Arial" panose="020B0604020202020204" pitchFamily="34" charset="0"/>
                          <a:cs typeface="Arial" panose="020B0604020202020204" pitchFamily="34" charset="0"/>
                        </a:rPr>
                        <a:t>System Specific – Partial:</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Information flow will only be across defined boundaries as identified within the System Security Plan (SSP). All Assured File Transfers (AFTs) must be documented unless the transfer originates from an unclassified system. All media must be virus scanned prior to starting an Assured File Transfer (AFT) and again prior to introduction into the target system. Media must be tested to ensure it is write-protected on the high-side system. If the media fails, it must be protected to the higher classification level. Information flow is also enforced via Access Control Lists (ACLs) and Firewall rule sets. Port security, policy filters, and network rulesets are configured in accordance with applicable DOD STIGs.</a:t>
                      </a:r>
                    </a:p>
                  </a:txBody>
                  <a:tcPr anchor="ctr"/>
                </a:tc>
                <a:extLst>
                  <a:ext uri="{0D108BD9-81ED-4DB2-BD59-A6C34878D82A}">
                    <a16:rowId xmlns:a16="http://schemas.microsoft.com/office/drawing/2014/main" val="3934838616"/>
                  </a:ext>
                </a:extLst>
              </a:tr>
            </a:tbl>
          </a:graphicData>
        </a:graphic>
      </p:graphicFrame>
      <p:sp>
        <p:nvSpPr>
          <p:cNvPr id="4" name="Title 6">
            <a:extLst>
              <a:ext uri="{FF2B5EF4-FFF2-40B4-BE49-F238E27FC236}">
                <a16:creationId xmlns:a16="http://schemas.microsoft.com/office/drawing/2014/main" id="{6C382D89-AB26-B84F-70B7-9EFB2FA07179}"/>
              </a:ext>
            </a:extLst>
          </p:cNvPr>
          <p:cNvSpPr>
            <a:spLocks noGrp="1"/>
          </p:cNvSpPr>
          <p:nvPr>
            <p:ph type="title"/>
          </p:nvPr>
        </p:nvSpPr>
        <p:spPr>
          <a:xfrm>
            <a:off x="1070304" y="297267"/>
            <a:ext cx="7870923" cy="615258"/>
          </a:xfrm>
        </p:spPr>
        <p:txBody>
          <a:bodyPr>
            <a:normAutofit fontScale="90000"/>
          </a:bodyPr>
          <a:lstStyle/>
          <a:p>
            <a:r>
              <a:rPr lang="en-US" sz="3300"/>
              <a:t>Cyber Hygiene Areas </a:t>
            </a:r>
            <a:br>
              <a:rPr lang="en-US"/>
            </a:br>
            <a:r>
              <a:rPr lang="en-US" sz="1800"/>
              <a:t>AO Emphasis (CDAO ORTB)</a:t>
            </a:r>
          </a:p>
        </p:txBody>
      </p:sp>
      <p:sp>
        <p:nvSpPr>
          <p:cNvPr id="2" name="Rectangle 1">
            <a:extLst>
              <a:ext uri="{FF2B5EF4-FFF2-40B4-BE49-F238E27FC236}">
                <a16:creationId xmlns:a16="http://schemas.microsoft.com/office/drawing/2014/main" id="{48F642D5-8477-4A96-960E-C157E1520B45}"/>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94155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FEE8-E193-4032-B524-5356D3BC77E9}"/>
              </a:ext>
            </a:extLst>
          </p:cNvPr>
          <p:cNvSpPr>
            <a:spLocks noGrp="1"/>
          </p:cNvSpPr>
          <p:nvPr>
            <p:ph type="title"/>
          </p:nvPr>
        </p:nvSpPr>
        <p:spPr/>
        <p:txBody>
          <a:bodyPr>
            <a:normAutofit/>
          </a:bodyPr>
          <a:lstStyle/>
          <a:p>
            <a:r>
              <a:rPr lang="en-US" sz="3300"/>
              <a:t>Cyber Test Schedule</a:t>
            </a:r>
            <a:endParaRPr lang="en-US" sz="1800"/>
          </a:p>
        </p:txBody>
      </p:sp>
      <p:graphicFrame>
        <p:nvGraphicFramePr>
          <p:cNvPr id="3" name="Table 2">
            <a:extLst>
              <a:ext uri="{FF2B5EF4-FFF2-40B4-BE49-F238E27FC236}">
                <a16:creationId xmlns:a16="http://schemas.microsoft.com/office/drawing/2014/main" id="{A65BC16E-0C9B-FF41-3A59-4678795E4B5F}"/>
              </a:ext>
            </a:extLst>
          </p:cNvPr>
          <p:cNvGraphicFramePr>
            <a:graphicFrameLocks noGrp="1"/>
          </p:cNvGraphicFramePr>
          <p:nvPr>
            <p:extLst>
              <p:ext uri="{D42A27DB-BD31-4B8C-83A1-F6EECF244321}">
                <p14:modId xmlns:p14="http://schemas.microsoft.com/office/powerpoint/2010/main" val="1324016239"/>
              </p:ext>
            </p:extLst>
          </p:nvPr>
        </p:nvGraphicFramePr>
        <p:xfrm>
          <a:off x="636538" y="1508760"/>
          <a:ext cx="7870926" cy="4138974"/>
        </p:xfrm>
        <a:graphic>
          <a:graphicData uri="http://schemas.openxmlformats.org/drawingml/2006/table">
            <a:tbl>
              <a:tblPr firstRow="1" bandRow="1">
                <a:tableStyleId>{5940675A-B579-460E-94D1-54222C63F5DA}</a:tableStyleId>
              </a:tblPr>
              <a:tblGrid>
                <a:gridCol w="1311821">
                  <a:extLst>
                    <a:ext uri="{9D8B030D-6E8A-4147-A177-3AD203B41FA5}">
                      <a16:colId xmlns:a16="http://schemas.microsoft.com/office/drawing/2014/main" val="2265615469"/>
                    </a:ext>
                  </a:extLst>
                </a:gridCol>
                <a:gridCol w="1311821">
                  <a:extLst>
                    <a:ext uri="{9D8B030D-6E8A-4147-A177-3AD203B41FA5}">
                      <a16:colId xmlns:a16="http://schemas.microsoft.com/office/drawing/2014/main" val="2981203989"/>
                    </a:ext>
                  </a:extLst>
                </a:gridCol>
                <a:gridCol w="1311821">
                  <a:extLst>
                    <a:ext uri="{9D8B030D-6E8A-4147-A177-3AD203B41FA5}">
                      <a16:colId xmlns:a16="http://schemas.microsoft.com/office/drawing/2014/main" val="2657155279"/>
                    </a:ext>
                  </a:extLst>
                </a:gridCol>
                <a:gridCol w="1311821">
                  <a:extLst>
                    <a:ext uri="{9D8B030D-6E8A-4147-A177-3AD203B41FA5}">
                      <a16:colId xmlns:a16="http://schemas.microsoft.com/office/drawing/2014/main" val="3947620770"/>
                    </a:ext>
                  </a:extLst>
                </a:gridCol>
                <a:gridCol w="1311821">
                  <a:extLst>
                    <a:ext uri="{9D8B030D-6E8A-4147-A177-3AD203B41FA5}">
                      <a16:colId xmlns:a16="http://schemas.microsoft.com/office/drawing/2014/main" val="3923935514"/>
                    </a:ext>
                  </a:extLst>
                </a:gridCol>
                <a:gridCol w="1311821">
                  <a:extLst>
                    <a:ext uri="{9D8B030D-6E8A-4147-A177-3AD203B41FA5}">
                      <a16:colId xmlns:a16="http://schemas.microsoft.com/office/drawing/2014/main" val="173157198"/>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Testing Entity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rgbClr val="00B0F0"/>
                          </a:solidFill>
                          <a:latin typeface="Arial" panose="020B0604020202020204" pitchFamily="34" charset="0"/>
                          <a:cs typeface="Arial" panose="020B0604020202020204" pitchFamily="34" charset="0"/>
                        </a:rPr>
                        <a:t>SYSTEM NAME</a:t>
                      </a:r>
                    </a:p>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baseline="0">
                          <a:solidFill>
                            <a:schemeClr val="bg1"/>
                          </a:solidFill>
                          <a:latin typeface="Arial" panose="020B0604020202020204" pitchFamily="34" charset="0"/>
                          <a:cs typeface="Arial" panose="020B0604020202020204" pitchFamily="34" charset="0"/>
                        </a:rPr>
                        <a:t>Start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 Data</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40946531"/>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17725056"/>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53862112"/>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222959105"/>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657112216"/>
                  </a:ext>
                </a:extLst>
              </a:tr>
            </a:tbl>
          </a:graphicData>
        </a:graphic>
      </p:graphicFrame>
      <p:sp>
        <p:nvSpPr>
          <p:cNvPr id="4" name="Rectangle: Rounded Corners 3">
            <a:extLst>
              <a:ext uri="{FF2B5EF4-FFF2-40B4-BE49-F238E27FC236}">
                <a16:creationId xmlns:a16="http://schemas.microsoft.com/office/drawing/2014/main" id="{E77E94EF-2D09-9437-AE54-E658592E10C3}"/>
              </a:ext>
            </a:extLst>
          </p:cNvPr>
          <p:cNvSpPr/>
          <p:nvPr/>
        </p:nvSpPr>
        <p:spPr>
          <a:xfrm>
            <a:off x="2721290" y="6087978"/>
            <a:ext cx="3489665" cy="770021"/>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Identify all cyber related testing that provides insight in the risk posture </a:t>
            </a:r>
          </a:p>
        </p:txBody>
      </p:sp>
    </p:spTree>
    <p:extLst>
      <p:ext uri="{BB962C8B-B14F-4D97-AF65-F5344CB8AC3E}">
        <p14:creationId xmlns:p14="http://schemas.microsoft.com/office/powerpoint/2010/main" val="228640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FEE8-E193-4032-B524-5356D3BC77E9}"/>
              </a:ext>
            </a:extLst>
          </p:cNvPr>
          <p:cNvSpPr>
            <a:spLocks noGrp="1"/>
          </p:cNvSpPr>
          <p:nvPr>
            <p:ph type="title"/>
          </p:nvPr>
        </p:nvSpPr>
        <p:spPr/>
        <p:txBody>
          <a:bodyPr>
            <a:normAutofit/>
          </a:bodyPr>
          <a:lstStyle/>
          <a:p>
            <a:r>
              <a:rPr lang="en-US"/>
              <a:t>Slide Change Log</a:t>
            </a:r>
          </a:p>
        </p:txBody>
      </p:sp>
      <p:sp>
        <p:nvSpPr>
          <p:cNvPr id="5" name="Content Placeholder 4">
            <a:extLst>
              <a:ext uri="{FF2B5EF4-FFF2-40B4-BE49-F238E27FC236}">
                <a16:creationId xmlns:a16="http://schemas.microsoft.com/office/drawing/2014/main" id="{602FD80F-A2A1-F34F-6594-5053FE4C6D21}"/>
              </a:ext>
            </a:extLst>
          </p:cNvPr>
          <p:cNvSpPr>
            <a:spLocks noGrp="1"/>
          </p:cNvSpPr>
          <p:nvPr>
            <p:ph idx="1"/>
          </p:nvPr>
        </p:nvSpPr>
        <p:spPr/>
        <p:txBody>
          <a:bodyPr>
            <a:normAutofit/>
          </a:bodyPr>
          <a:lstStyle/>
          <a:p>
            <a:r>
              <a:rPr lang="en-US" sz="1400" b="1">
                <a:solidFill>
                  <a:srgbClr val="00B0F0"/>
                </a:solidFill>
              </a:rPr>
              <a:t>Date:</a:t>
            </a:r>
          </a:p>
          <a:p>
            <a:pPr lvl="1"/>
            <a:r>
              <a:rPr lang="en-US" sz="1400" b="1">
                <a:solidFill>
                  <a:srgbClr val="00B0F0"/>
                </a:solidFill>
              </a:rPr>
              <a:t>Slide #: Slide Title</a:t>
            </a:r>
          </a:p>
        </p:txBody>
      </p:sp>
    </p:spTree>
    <p:extLst>
      <p:ext uri="{BB962C8B-B14F-4D97-AF65-F5344CB8AC3E}">
        <p14:creationId xmlns:p14="http://schemas.microsoft.com/office/powerpoint/2010/main" val="123513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16"/>
          <p:cNvSpPr txBox="1"/>
          <p:nvPr/>
        </p:nvSpPr>
        <p:spPr>
          <a:xfrm>
            <a:off x="5028260" y="2234660"/>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2" name="Google Shape;272;p16"/>
          <p:cNvSpPr txBox="1"/>
          <p:nvPr/>
        </p:nvSpPr>
        <p:spPr>
          <a:xfrm>
            <a:off x="5028260" y="2506123"/>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16"/>
          <p:cNvSpPr txBox="1"/>
          <p:nvPr/>
        </p:nvSpPr>
        <p:spPr>
          <a:xfrm>
            <a:off x="5028260" y="2777585"/>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4" name="Google Shape;274;p16"/>
          <p:cNvSpPr txBox="1"/>
          <p:nvPr/>
        </p:nvSpPr>
        <p:spPr>
          <a:xfrm>
            <a:off x="5028260" y="3049048"/>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5" name="Google Shape;275;p16"/>
          <p:cNvSpPr txBox="1"/>
          <p:nvPr/>
        </p:nvSpPr>
        <p:spPr>
          <a:xfrm>
            <a:off x="5028260" y="3320510"/>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6" name="Google Shape;276;p16"/>
          <p:cNvSpPr txBox="1"/>
          <p:nvPr/>
        </p:nvSpPr>
        <p:spPr>
          <a:xfrm>
            <a:off x="5028260" y="3591973"/>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7" name="Google Shape;277;p16"/>
          <p:cNvSpPr txBox="1"/>
          <p:nvPr/>
        </p:nvSpPr>
        <p:spPr>
          <a:xfrm>
            <a:off x="3568973" y="4423885"/>
            <a:ext cx="602456" cy="194284"/>
          </a:xfrm>
          <a:prstGeom prst="rect">
            <a:avLst/>
          </a:prstGeom>
          <a:noFill/>
          <a:ln>
            <a:noFill/>
          </a:ln>
        </p:spPr>
        <p:txBody>
          <a:bodyPr spcFirstLastPara="1" wrap="square" lIns="0" tIns="9525" rIns="0" bIns="0" anchor="t" anchorCtr="0">
            <a:spAutoFit/>
          </a:bodyPr>
          <a:lstStyle/>
          <a:p>
            <a:pPr marL="952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FFFFFF"/>
                </a:solidFill>
                <a:effectLst/>
                <a:uLnTx/>
                <a:uFillTx/>
                <a:latin typeface="Arial"/>
                <a:ea typeface="Arial"/>
                <a:cs typeface="Arial"/>
                <a:sym typeface="Arial"/>
              </a:rPr>
              <a:t>Program</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Title 3">
            <a:extLst>
              <a:ext uri="{FF2B5EF4-FFF2-40B4-BE49-F238E27FC236}">
                <a16:creationId xmlns:a16="http://schemas.microsoft.com/office/drawing/2014/main" id="{8F2501F6-FBEA-B8BC-01B5-8461C8411686}"/>
              </a:ext>
            </a:extLst>
          </p:cNvPr>
          <p:cNvSpPr>
            <a:spLocks noGrp="1"/>
          </p:cNvSpPr>
          <p:nvPr>
            <p:ph type="title"/>
          </p:nvPr>
        </p:nvSpPr>
        <p:spPr>
          <a:xfrm>
            <a:off x="1070304" y="297267"/>
            <a:ext cx="6632823" cy="615258"/>
          </a:xfrm>
        </p:spPr>
        <p:txBody>
          <a:bodyPr>
            <a:normAutofit/>
          </a:bodyPr>
          <a:lstStyle/>
          <a:p>
            <a:r>
              <a:rPr lang="en-US" err="1"/>
              <a:t>PenTest</a:t>
            </a:r>
            <a:r>
              <a:rPr lang="en-US"/>
              <a:t> Schedule</a:t>
            </a:r>
          </a:p>
        </p:txBody>
      </p:sp>
      <p:graphicFrame>
        <p:nvGraphicFramePr>
          <p:cNvPr id="2" name="Table 1">
            <a:extLst>
              <a:ext uri="{FF2B5EF4-FFF2-40B4-BE49-F238E27FC236}">
                <a16:creationId xmlns:a16="http://schemas.microsoft.com/office/drawing/2014/main" id="{AA7A39C4-868F-7674-766E-F033DD9EF4A2}"/>
              </a:ext>
            </a:extLst>
          </p:cNvPr>
          <p:cNvGraphicFramePr>
            <a:graphicFrameLocks noGrp="1"/>
          </p:cNvGraphicFramePr>
          <p:nvPr>
            <p:extLst>
              <p:ext uri="{D42A27DB-BD31-4B8C-83A1-F6EECF244321}">
                <p14:modId xmlns:p14="http://schemas.microsoft.com/office/powerpoint/2010/main" val="457833234"/>
              </p:ext>
            </p:extLst>
          </p:nvPr>
        </p:nvGraphicFramePr>
        <p:xfrm>
          <a:off x="644427" y="3047492"/>
          <a:ext cx="7870923" cy="1893030"/>
        </p:xfrm>
        <a:graphic>
          <a:graphicData uri="http://schemas.openxmlformats.org/drawingml/2006/table">
            <a:tbl>
              <a:tblPr firstRow="1" bandRow="1">
                <a:tableStyleId>{5940675A-B579-460E-94D1-54222C63F5DA}</a:tableStyleId>
              </a:tblPr>
              <a:tblGrid>
                <a:gridCol w="1772041">
                  <a:extLst>
                    <a:ext uri="{9D8B030D-6E8A-4147-A177-3AD203B41FA5}">
                      <a16:colId xmlns:a16="http://schemas.microsoft.com/office/drawing/2014/main" val="2265615469"/>
                    </a:ext>
                  </a:extLst>
                </a:gridCol>
                <a:gridCol w="1725063">
                  <a:extLst>
                    <a:ext uri="{9D8B030D-6E8A-4147-A177-3AD203B41FA5}">
                      <a16:colId xmlns:a16="http://schemas.microsoft.com/office/drawing/2014/main" val="2981203989"/>
                    </a:ext>
                  </a:extLst>
                </a:gridCol>
                <a:gridCol w="1498758">
                  <a:extLst>
                    <a:ext uri="{9D8B030D-6E8A-4147-A177-3AD203B41FA5}">
                      <a16:colId xmlns:a16="http://schemas.microsoft.com/office/drawing/2014/main" val="2657155279"/>
                    </a:ext>
                  </a:extLst>
                </a:gridCol>
                <a:gridCol w="1284650">
                  <a:extLst>
                    <a:ext uri="{9D8B030D-6E8A-4147-A177-3AD203B41FA5}">
                      <a16:colId xmlns:a16="http://schemas.microsoft.com/office/drawing/2014/main" val="3947620770"/>
                    </a:ext>
                  </a:extLst>
                </a:gridCol>
                <a:gridCol w="1590411">
                  <a:extLst>
                    <a:ext uri="{9D8B030D-6E8A-4147-A177-3AD203B41FA5}">
                      <a16:colId xmlns:a16="http://schemas.microsoft.com/office/drawing/2014/main" val="3923935514"/>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a:t>
                      </a:r>
                      <a:r>
                        <a:rPr lang="en-US" sz="1400" b="1" baseline="0">
                          <a:solidFill>
                            <a:schemeClr val="bg1"/>
                          </a:solidFill>
                          <a:latin typeface="Arial" panose="020B0604020202020204" pitchFamily="34" charset="0"/>
                          <a:cs typeface="Arial" panose="020B0604020202020204" pitchFamily="34" charset="0"/>
                        </a:rPr>
                        <a: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bl>
          </a:graphicData>
        </a:graphic>
      </p:graphicFrame>
      <p:sp>
        <p:nvSpPr>
          <p:cNvPr id="3" name="Content Placeholder 1">
            <a:extLst>
              <a:ext uri="{FF2B5EF4-FFF2-40B4-BE49-F238E27FC236}">
                <a16:creationId xmlns:a16="http://schemas.microsoft.com/office/drawing/2014/main" id="{4C03DB52-1D9C-9A3A-A7E4-7D793609F99A}"/>
              </a:ext>
            </a:extLst>
          </p:cNvPr>
          <p:cNvSpPr>
            <a:spLocks noGrp="1"/>
          </p:cNvSpPr>
          <p:nvPr>
            <p:ph idx="1"/>
          </p:nvPr>
        </p:nvSpPr>
        <p:spPr>
          <a:xfrm>
            <a:off x="628650" y="1308100"/>
            <a:ext cx="7886700" cy="4499888"/>
          </a:xfrm>
        </p:spPr>
        <p:txBody>
          <a:bodyPr>
            <a:normAutofit/>
          </a:bodyPr>
          <a:lstStyle/>
          <a:p>
            <a:pPr>
              <a:lnSpc>
                <a:spcPct val="100000"/>
              </a:lnSpc>
              <a:spcBef>
                <a:spcPts val="0"/>
              </a:spcBef>
            </a:pPr>
            <a:r>
              <a:rPr lang="en-US" sz="1400" b="1">
                <a:solidFill>
                  <a:srgbClr val="00B0F0"/>
                </a:solidFill>
              </a:rPr>
              <a:t>&lt;Provide stakeholder agreed upon Testing Schedule in support of this specific effort.&gt;</a:t>
            </a:r>
          </a:p>
          <a:p>
            <a:pPr lvl="1">
              <a:lnSpc>
                <a:spcPct val="100000"/>
              </a:lnSpc>
              <a:spcBef>
                <a:spcPts val="0"/>
              </a:spcBef>
            </a:pPr>
            <a:r>
              <a:rPr lang="en-US" sz="1400" b="1">
                <a:solidFill>
                  <a:srgbClr val="00B0F0"/>
                </a:solidFill>
              </a:rPr>
              <a:t>Pen Test Playbook (Vendor Dependent).</a:t>
            </a:r>
          </a:p>
          <a:p>
            <a:pPr>
              <a:lnSpc>
                <a:spcPct val="100000"/>
              </a:lnSpc>
              <a:spcBef>
                <a:spcPts val="0"/>
              </a:spcBef>
            </a:pPr>
            <a:endParaRPr lang="en-US" sz="1400" b="1">
              <a:solidFill>
                <a:srgbClr val="00B0F0"/>
              </a:solidFill>
            </a:endParaRPr>
          </a:p>
          <a:p>
            <a:pPr>
              <a:lnSpc>
                <a:spcPct val="100000"/>
              </a:lnSpc>
              <a:spcBef>
                <a:spcPts val="0"/>
              </a:spcBef>
            </a:pPr>
            <a:r>
              <a:rPr lang="en-US" sz="1400" b="1">
                <a:solidFill>
                  <a:srgbClr val="00B0F0"/>
                </a:solidFill>
              </a:rPr>
              <a:t>&lt;Insert Schedule&gt;</a:t>
            </a:r>
          </a:p>
          <a:p>
            <a:pPr lvl="1">
              <a:lnSpc>
                <a:spcPct val="100000"/>
              </a:lnSpc>
              <a:spcBef>
                <a:spcPts val="0"/>
              </a:spcBef>
            </a:pPr>
            <a:r>
              <a:rPr lang="en-US" sz="1400" b="1">
                <a:solidFill>
                  <a:srgbClr val="00B0F0"/>
                </a:solidFill>
              </a:rPr>
              <a:t>&lt;If testing has been completed, provide results via appropriate channels.&gt;</a:t>
            </a:r>
          </a:p>
        </p:txBody>
      </p:sp>
      <p:sp>
        <p:nvSpPr>
          <p:cNvPr id="5" name="Rectangle: Rounded Corners 4">
            <a:extLst>
              <a:ext uri="{FF2B5EF4-FFF2-40B4-BE49-F238E27FC236}">
                <a16:creationId xmlns:a16="http://schemas.microsoft.com/office/drawing/2014/main" id="{414763F4-343C-E995-D293-CAF01CCDC9E2}"/>
              </a:ext>
            </a:extLst>
          </p:cNvPr>
          <p:cNvSpPr/>
          <p:nvPr/>
        </p:nvSpPr>
        <p:spPr>
          <a:xfrm>
            <a:off x="2312217" y="5729876"/>
            <a:ext cx="3489665" cy="6360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Persistent Pen Testing is key to having continuous CONMON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B54E-9150-B584-C562-825CF796DFD3}"/>
              </a:ext>
            </a:extLst>
          </p:cNvPr>
          <p:cNvSpPr>
            <a:spLocks noGrp="1"/>
          </p:cNvSpPr>
          <p:nvPr>
            <p:ph type="title"/>
          </p:nvPr>
        </p:nvSpPr>
        <p:spPr/>
        <p:txBody>
          <a:bodyPr/>
          <a:lstStyle/>
          <a:p>
            <a:r>
              <a:rPr lang="en-US"/>
              <a:t>SYSTEM NAME CVPA/AA Out-Brief</a:t>
            </a:r>
          </a:p>
        </p:txBody>
      </p:sp>
      <p:sp>
        <p:nvSpPr>
          <p:cNvPr id="6" name="Content Placeholder 5">
            <a:extLst>
              <a:ext uri="{FF2B5EF4-FFF2-40B4-BE49-F238E27FC236}">
                <a16:creationId xmlns:a16="http://schemas.microsoft.com/office/drawing/2014/main" id="{E33D24B8-8DB0-13C7-DA6E-28264A155CF2}"/>
              </a:ext>
            </a:extLst>
          </p:cNvPr>
          <p:cNvSpPr>
            <a:spLocks noGrp="1"/>
          </p:cNvSpPr>
          <p:nvPr>
            <p:ph idx="1"/>
          </p:nvPr>
        </p:nvSpPr>
        <p:spPr/>
        <p:txBody>
          <a:bodyPr vert="horz" lIns="91440" tIns="45720" rIns="91440" bIns="45720" rtlCol="0" anchor="t">
            <a:noAutofit/>
          </a:bodyPr>
          <a:lstStyle/>
          <a:p>
            <a:r>
              <a:rPr lang="en-US" sz="1400">
                <a:latin typeface="Arial"/>
                <a:cs typeface="Arial"/>
              </a:rPr>
              <a:t>AO Out-Brief:</a:t>
            </a:r>
          </a:p>
          <a:p>
            <a:pPr lvl="1"/>
            <a:r>
              <a:rPr lang="en-US" sz="1400">
                <a:latin typeface="Arial"/>
                <a:cs typeface="Arial"/>
              </a:rPr>
              <a:t>48</a:t>
            </a:r>
            <a:r>
              <a:rPr lang="en-US" sz="1400" baseline="30000">
                <a:latin typeface="Arial"/>
                <a:cs typeface="Arial"/>
              </a:rPr>
              <a:t>th</a:t>
            </a:r>
            <a:r>
              <a:rPr lang="en-US" sz="1400">
                <a:latin typeface="Arial"/>
                <a:cs typeface="Arial"/>
              </a:rPr>
              <a:t> CTS will finalize the report (30 days) and deliver to the Program and DOT&amp;E for review:</a:t>
            </a:r>
          </a:p>
          <a:p>
            <a:pPr lvl="2"/>
            <a:r>
              <a:rPr lang="en-US" sz="1400">
                <a:latin typeface="Arial"/>
                <a:cs typeface="Arial"/>
              </a:rPr>
              <a:t>Looking to lock in tentative date.</a:t>
            </a:r>
          </a:p>
          <a:p>
            <a:pPr lvl="1"/>
            <a:r>
              <a:rPr lang="en-US" sz="1400">
                <a:latin typeface="Arial"/>
                <a:cs typeface="Arial"/>
              </a:rPr>
              <a:t>UOTT working with stakeholders to lock in date.</a:t>
            </a:r>
          </a:p>
          <a:p>
            <a:pPr lvl="1"/>
            <a:endParaRPr lang="en-US" sz="1400"/>
          </a:p>
          <a:p>
            <a:r>
              <a:rPr lang="en-US" sz="1400">
                <a:latin typeface="Arial"/>
                <a:cs typeface="Arial"/>
              </a:rPr>
              <a:t>Testing Recap:</a:t>
            </a:r>
          </a:p>
          <a:p>
            <a:pPr lvl="1"/>
            <a:r>
              <a:rPr lang="en-US" sz="1400">
                <a:latin typeface="Arial"/>
                <a:cs typeface="Arial"/>
              </a:rPr>
              <a:t>CVPA Completed for Test 1, Test 2, Test 3.</a:t>
            </a:r>
          </a:p>
          <a:p>
            <a:pPr lvl="2"/>
            <a:r>
              <a:rPr lang="en-US" sz="1400">
                <a:latin typeface="Arial"/>
                <a:cs typeface="Arial"/>
              </a:rPr>
              <a:t>CPE, SOU, and ALOU: </a:t>
            </a:r>
          </a:p>
          <a:p>
            <a:pPr lvl="3"/>
            <a:r>
              <a:rPr lang="en-US" sz="1400">
                <a:latin typeface="Arial"/>
                <a:cs typeface="Arial"/>
              </a:rPr>
              <a:t>CPE-U, CPE-C, ALOU-U, ALOU-C, SOU-U, SOU-C, and ESU tested to date.</a:t>
            </a:r>
          </a:p>
          <a:p>
            <a:pPr lvl="2"/>
            <a:r>
              <a:rPr lang="en-US" sz="1400">
                <a:latin typeface="Arial"/>
                <a:cs typeface="Arial"/>
              </a:rPr>
              <a:t>CPE Test Completed at Eglin AFB.</a:t>
            </a:r>
          </a:p>
          <a:p>
            <a:pPr lvl="2"/>
            <a:r>
              <a:rPr lang="en-US" sz="1400">
                <a:latin typeface="Arial"/>
                <a:cs typeface="Arial"/>
              </a:rPr>
              <a:t>ALOU Test Completed at LM FTW.</a:t>
            </a:r>
          </a:p>
          <a:p>
            <a:pPr lvl="2"/>
            <a:r>
              <a:rPr lang="en-US" sz="1400">
                <a:latin typeface="Arial"/>
                <a:cs typeface="Arial"/>
              </a:rPr>
              <a:t>SOU Test Completed at Eglin AFB.</a:t>
            </a:r>
          </a:p>
          <a:p>
            <a:pPr lvl="1"/>
            <a:r>
              <a:rPr lang="en-US" sz="1400">
                <a:latin typeface="Arial"/>
                <a:cs typeface="Arial"/>
              </a:rPr>
              <a:t>CVPA Test Results (Pending Final Report):</a:t>
            </a:r>
          </a:p>
          <a:p>
            <a:pPr lvl="2"/>
            <a:r>
              <a:rPr lang="en-US" sz="1400">
                <a:latin typeface="Arial"/>
                <a:cs typeface="Arial"/>
              </a:rPr>
              <a:t>CPE – 7 CAT I Findings.</a:t>
            </a:r>
          </a:p>
          <a:p>
            <a:pPr lvl="2"/>
            <a:r>
              <a:rPr lang="en-US" sz="1400">
                <a:latin typeface="Arial"/>
                <a:cs typeface="Arial"/>
              </a:rPr>
              <a:t>ALOU – 4 CAT I Findings.</a:t>
            </a:r>
          </a:p>
          <a:p>
            <a:pPr lvl="2"/>
            <a:r>
              <a:rPr lang="en-US" sz="1400">
                <a:latin typeface="Arial"/>
                <a:cs typeface="Arial"/>
              </a:rPr>
              <a:t>SOU – Pending Out-Brief.</a:t>
            </a:r>
          </a:p>
        </p:txBody>
      </p:sp>
      <p:sp>
        <p:nvSpPr>
          <p:cNvPr id="3" name="Rectangle 2">
            <a:extLst>
              <a:ext uri="{FF2B5EF4-FFF2-40B4-BE49-F238E27FC236}">
                <a16:creationId xmlns:a16="http://schemas.microsoft.com/office/drawing/2014/main" id="{119660AF-305A-2F9A-8F80-406152D102C6}"/>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
        <p:nvSpPr>
          <p:cNvPr id="4" name="Rectangle: Rounded Corners 3">
            <a:extLst>
              <a:ext uri="{FF2B5EF4-FFF2-40B4-BE49-F238E27FC236}">
                <a16:creationId xmlns:a16="http://schemas.microsoft.com/office/drawing/2014/main" id="{7B5B01AF-98C2-E806-3ED8-11E803F8CB2E}"/>
              </a:ext>
            </a:extLst>
          </p:cNvPr>
          <p:cNvSpPr/>
          <p:nvPr/>
        </p:nvSpPr>
        <p:spPr>
          <a:xfrm>
            <a:off x="3695848" y="5331147"/>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Post test out-brief to capture results and areas to address. adds information to be correlated and integrated into the existing risk posture analysis.  </a:t>
            </a:r>
          </a:p>
          <a:p>
            <a:pPr algn="ctr"/>
            <a:r>
              <a:rPr lang="en-US" sz="1200" b="1">
                <a:solidFill>
                  <a:srgbClr val="C00000"/>
                </a:solidFill>
                <a:latin typeface="Arial" panose="020B0604020202020204" pitchFamily="34" charset="0"/>
                <a:cs typeface="Arial" panose="020B0604020202020204" pitchFamily="34" charset="0"/>
              </a:rPr>
              <a:t>NOTE: the AO analysis of risk posture integrates all views of others into a single site view of risk and priorities.</a:t>
            </a:r>
          </a:p>
        </p:txBody>
      </p:sp>
    </p:spTree>
    <p:extLst>
      <p:ext uri="{BB962C8B-B14F-4D97-AF65-F5344CB8AC3E}">
        <p14:creationId xmlns:p14="http://schemas.microsoft.com/office/powerpoint/2010/main" val="252088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9AA8F-A788-8BB3-3A6C-8AA0E708F78B}"/>
              </a:ext>
            </a:extLst>
          </p:cNvPr>
          <p:cNvSpPr>
            <a:spLocks noGrp="1"/>
          </p:cNvSpPr>
          <p:nvPr>
            <p:ph type="title"/>
          </p:nvPr>
        </p:nvSpPr>
        <p:spPr/>
        <p:txBody>
          <a:bodyPr>
            <a:normAutofit/>
          </a:bodyPr>
          <a:lstStyle/>
          <a:p>
            <a:r>
              <a:rPr lang="en-US"/>
              <a:t>Cyber Big Rocks</a:t>
            </a:r>
          </a:p>
        </p:txBody>
      </p:sp>
      <p:sp>
        <p:nvSpPr>
          <p:cNvPr id="5" name="Rectangle: Rounded Corners 4">
            <a:extLst>
              <a:ext uri="{FF2B5EF4-FFF2-40B4-BE49-F238E27FC236}">
                <a16:creationId xmlns:a16="http://schemas.microsoft.com/office/drawing/2014/main" id="{3FC6CDFC-BBC3-181F-F71E-B9E68ABB05CF}"/>
              </a:ext>
            </a:extLst>
          </p:cNvPr>
          <p:cNvSpPr/>
          <p:nvPr/>
        </p:nvSpPr>
        <p:spPr>
          <a:xfrm>
            <a:off x="2848708" y="5826367"/>
            <a:ext cx="3481754" cy="621323"/>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2">
                    <a:lumMod val="95000"/>
                    <a:lumOff val="5000"/>
                  </a:schemeClr>
                </a:solidFill>
                <a:latin typeface="Arial" panose="020B0604020202020204" pitchFamily="34" charset="0"/>
                <a:cs typeface="Arial" panose="020B0604020202020204" pitchFamily="34" charset="0"/>
              </a:rPr>
              <a:t>Start slow; move fast.</a:t>
            </a:r>
          </a:p>
        </p:txBody>
      </p:sp>
      <p:graphicFrame>
        <p:nvGraphicFramePr>
          <p:cNvPr id="2" name="Table 1">
            <a:extLst>
              <a:ext uri="{FF2B5EF4-FFF2-40B4-BE49-F238E27FC236}">
                <a16:creationId xmlns:a16="http://schemas.microsoft.com/office/drawing/2014/main" id="{FDF24179-1A7D-FB12-B73E-61F7FFF67928}"/>
              </a:ext>
            </a:extLst>
          </p:cNvPr>
          <p:cNvGraphicFramePr>
            <a:graphicFrameLocks noGrp="1"/>
          </p:cNvGraphicFramePr>
          <p:nvPr>
            <p:extLst>
              <p:ext uri="{D42A27DB-BD31-4B8C-83A1-F6EECF244321}">
                <p14:modId xmlns:p14="http://schemas.microsoft.com/office/powerpoint/2010/main" val="1472554133"/>
              </p:ext>
            </p:extLst>
          </p:nvPr>
        </p:nvGraphicFramePr>
        <p:xfrm>
          <a:off x="636538" y="1508760"/>
          <a:ext cx="7870925" cy="3786060"/>
        </p:xfrm>
        <a:graphic>
          <a:graphicData uri="http://schemas.openxmlformats.org/drawingml/2006/table">
            <a:tbl>
              <a:tblPr firstRow="1" bandRow="1">
                <a:tableStyleId>{5940675A-B579-460E-94D1-54222C63F5DA}</a:tableStyleId>
              </a:tblPr>
              <a:tblGrid>
                <a:gridCol w="1574185">
                  <a:extLst>
                    <a:ext uri="{9D8B030D-6E8A-4147-A177-3AD203B41FA5}">
                      <a16:colId xmlns:a16="http://schemas.microsoft.com/office/drawing/2014/main" val="2265615469"/>
                    </a:ext>
                  </a:extLst>
                </a:gridCol>
                <a:gridCol w="1574185">
                  <a:extLst>
                    <a:ext uri="{9D8B030D-6E8A-4147-A177-3AD203B41FA5}">
                      <a16:colId xmlns:a16="http://schemas.microsoft.com/office/drawing/2014/main" val="2981203989"/>
                    </a:ext>
                  </a:extLst>
                </a:gridCol>
                <a:gridCol w="1574185">
                  <a:extLst>
                    <a:ext uri="{9D8B030D-6E8A-4147-A177-3AD203B41FA5}">
                      <a16:colId xmlns:a16="http://schemas.microsoft.com/office/drawing/2014/main" val="2657155279"/>
                    </a:ext>
                  </a:extLst>
                </a:gridCol>
                <a:gridCol w="1574185">
                  <a:extLst>
                    <a:ext uri="{9D8B030D-6E8A-4147-A177-3AD203B41FA5}">
                      <a16:colId xmlns:a16="http://schemas.microsoft.com/office/drawing/2014/main" val="3947620770"/>
                    </a:ext>
                  </a:extLst>
                </a:gridCol>
                <a:gridCol w="1574185">
                  <a:extLst>
                    <a:ext uri="{9D8B030D-6E8A-4147-A177-3AD203B41FA5}">
                      <a16:colId xmlns:a16="http://schemas.microsoft.com/office/drawing/2014/main" val="3923935514"/>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Subject</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POC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Next Steps</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40946531"/>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17725056"/>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53862112"/>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222959105"/>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65711221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Risk Scale Summary</a:t>
            </a:r>
            <a:endParaRPr sz="3000" b="1"/>
          </a:p>
        </p:txBody>
      </p:sp>
      <p:graphicFrame>
        <p:nvGraphicFramePr>
          <p:cNvPr id="5" name="Google Shape;214;p15">
            <a:extLst>
              <a:ext uri="{FF2B5EF4-FFF2-40B4-BE49-F238E27FC236}">
                <a16:creationId xmlns:a16="http://schemas.microsoft.com/office/drawing/2014/main" id="{F5B83A86-DF37-75AC-587D-6ADAA371054D}"/>
              </a:ext>
            </a:extLst>
          </p:cNvPr>
          <p:cNvGraphicFramePr/>
          <p:nvPr/>
        </p:nvGraphicFramePr>
        <p:xfrm>
          <a:off x="1318547" y="2157133"/>
          <a:ext cx="6730944" cy="3786467"/>
        </p:xfrm>
        <a:graphic>
          <a:graphicData uri="http://schemas.openxmlformats.org/drawingml/2006/table">
            <a:tbl>
              <a:tblPr firstRow="1" bandRow="1">
                <a:noFill/>
              </a:tblPr>
              <a:tblGrid>
                <a:gridCol w="1044598">
                  <a:extLst>
                    <a:ext uri="{9D8B030D-6E8A-4147-A177-3AD203B41FA5}">
                      <a16:colId xmlns:a16="http://schemas.microsoft.com/office/drawing/2014/main" val="20000"/>
                    </a:ext>
                  </a:extLst>
                </a:gridCol>
                <a:gridCol w="1162408">
                  <a:extLst>
                    <a:ext uri="{9D8B030D-6E8A-4147-A177-3AD203B41FA5}">
                      <a16:colId xmlns:a16="http://schemas.microsoft.com/office/drawing/2014/main" val="20001"/>
                    </a:ext>
                  </a:extLst>
                </a:gridCol>
                <a:gridCol w="1099561">
                  <a:extLst>
                    <a:ext uri="{9D8B030D-6E8A-4147-A177-3AD203B41FA5}">
                      <a16:colId xmlns:a16="http://schemas.microsoft.com/office/drawing/2014/main" val="20002"/>
                    </a:ext>
                  </a:extLst>
                </a:gridCol>
                <a:gridCol w="1178109">
                  <a:extLst>
                    <a:ext uri="{9D8B030D-6E8A-4147-A177-3AD203B41FA5}">
                      <a16:colId xmlns:a16="http://schemas.microsoft.com/office/drawing/2014/main" val="20003"/>
                    </a:ext>
                  </a:extLst>
                </a:gridCol>
                <a:gridCol w="1130984">
                  <a:extLst>
                    <a:ext uri="{9D8B030D-6E8A-4147-A177-3AD203B41FA5}">
                      <a16:colId xmlns:a16="http://schemas.microsoft.com/office/drawing/2014/main" val="20004"/>
                    </a:ext>
                  </a:extLst>
                </a:gridCol>
                <a:gridCol w="1115284">
                  <a:extLst>
                    <a:ext uri="{9D8B030D-6E8A-4147-A177-3AD203B41FA5}">
                      <a16:colId xmlns:a16="http://schemas.microsoft.com/office/drawing/2014/main" val="20005"/>
                    </a:ext>
                  </a:extLst>
                </a:gridCol>
              </a:tblGrid>
              <a:tr h="397708">
                <a:tc>
                  <a:txBody>
                    <a:bodyPr/>
                    <a:lstStyle/>
                    <a:p>
                      <a:pPr marL="0" marR="0" lvl="0" indent="0" algn="l" rtl="0">
                        <a:lnSpc>
                          <a:spcPct val="100000"/>
                        </a:lnSpc>
                        <a:spcBef>
                          <a:spcPts val="0"/>
                        </a:spcBef>
                        <a:spcAft>
                          <a:spcPts val="0"/>
                        </a:spcAft>
                        <a:buClr>
                          <a:srgbClr val="000000"/>
                        </a:buClr>
                        <a:buSzPts val="1800"/>
                        <a:buFont typeface="Arial"/>
                        <a:buNone/>
                      </a:pPr>
                      <a:endParaRPr sz="1100" u="none" strike="noStrike" cap="none">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b="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678435">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i="0" u="none" strike="noStrike" cap="none">
                        <a:solidFill>
                          <a:schemeClr val="bg2">
                            <a:lumMod val="65000"/>
                            <a:lumOff val="35000"/>
                          </a:schemeClr>
                        </a:solidFill>
                        <a:latin typeface="Arial" panose="020B0604020202020204" pitchFamily="34" charset="0"/>
                        <a:ea typeface="Arial"/>
                        <a:cs typeface="Arial" panose="020B0604020202020204" pitchFamily="34" charset="0"/>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bl>
          </a:graphicData>
        </a:graphic>
      </p:graphicFrame>
      <p:sp>
        <p:nvSpPr>
          <p:cNvPr id="6" name="Google Shape;216;p15">
            <a:extLst>
              <a:ext uri="{FF2B5EF4-FFF2-40B4-BE49-F238E27FC236}">
                <a16:creationId xmlns:a16="http://schemas.microsoft.com/office/drawing/2014/main" id="{CDDA76DD-7BA9-5203-7457-06722B90F4FC}"/>
              </a:ext>
            </a:extLst>
          </p:cNvPr>
          <p:cNvSpPr/>
          <p:nvPr/>
        </p:nvSpPr>
        <p:spPr>
          <a:xfrm>
            <a:off x="203200" y="1431300"/>
            <a:ext cx="8712200" cy="516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7" name="Google Shape;217;p15">
            <a:extLst>
              <a:ext uri="{FF2B5EF4-FFF2-40B4-BE49-F238E27FC236}">
                <a16:creationId xmlns:a16="http://schemas.microsoft.com/office/drawing/2014/main" id="{381D9243-48F8-A122-D19F-13B5BFAC9C0A}"/>
              </a:ext>
            </a:extLst>
          </p:cNvPr>
          <p:cNvSpPr txBox="1"/>
          <p:nvPr/>
        </p:nvSpPr>
        <p:spPr>
          <a:xfrm>
            <a:off x="3485000" y="1493147"/>
            <a:ext cx="292304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LEVEL OF IMPACT</a:t>
            </a:r>
            <a:endParaRPr sz="1400" b="0" i="0" u="none" strike="noStrike" cap="none">
              <a:solidFill>
                <a:srgbClr val="1D385B"/>
              </a:solidFill>
              <a:latin typeface="Arial"/>
              <a:ea typeface="Arial"/>
              <a:cs typeface="Arial"/>
              <a:sym typeface="Arial"/>
            </a:endParaRPr>
          </a:p>
        </p:txBody>
      </p:sp>
      <p:sp>
        <p:nvSpPr>
          <p:cNvPr id="3" name="Google Shape;218;p15">
            <a:extLst>
              <a:ext uri="{FF2B5EF4-FFF2-40B4-BE49-F238E27FC236}">
                <a16:creationId xmlns:a16="http://schemas.microsoft.com/office/drawing/2014/main" id="{7722CA5F-21BA-9EFF-4C20-D21891DFFD11}"/>
              </a:ext>
            </a:extLst>
          </p:cNvPr>
          <p:cNvSpPr txBox="1"/>
          <p:nvPr/>
        </p:nvSpPr>
        <p:spPr>
          <a:xfrm rot="5400000">
            <a:off x="-1216886" y="3744418"/>
            <a:ext cx="4164949" cy="585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LIKELIHOOD</a:t>
            </a:r>
            <a:endParaRPr sz="1400" b="0" i="0" u="none" strike="noStrike" cap="none">
              <a:solidFill>
                <a:srgbClr val="1D385B"/>
              </a:solidFill>
              <a:latin typeface="Arial"/>
              <a:ea typeface="Arial"/>
              <a:cs typeface="Arial"/>
              <a:sym typeface="Arial"/>
            </a:endParaRPr>
          </a:p>
        </p:txBody>
      </p:sp>
      <p:sp>
        <p:nvSpPr>
          <p:cNvPr id="9" name="TextBox 8">
            <a:extLst>
              <a:ext uri="{FF2B5EF4-FFF2-40B4-BE49-F238E27FC236}">
                <a16:creationId xmlns:a16="http://schemas.microsoft.com/office/drawing/2014/main" id="{9E406CB0-D183-4681-91AE-287959DAD44B}"/>
              </a:ext>
            </a:extLst>
          </p:cNvPr>
          <p:cNvSpPr txBox="1"/>
          <p:nvPr/>
        </p:nvSpPr>
        <p:spPr>
          <a:xfrm>
            <a:off x="333976" y="1539317"/>
            <a:ext cx="2058316" cy="430887"/>
          </a:xfrm>
          <a:prstGeom prst="rect">
            <a:avLst/>
          </a:prstGeom>
          <a:noFill/>
          <a:ln w="38100">
            <a:solidFill>
              <a:schemeClr val="tx1"/>
            </a:solidFill>
          </a:ln>
        </p:spPr>
        <p:txBody>
          <a:bodyPr wrap="square" rtlCol="0">
            <a:spAutoFit/>
          </a:bodyPr>
          <a:lstStyle/>
          <a:p>
            <a:r>
              <a:rPr lang="en-US" sz="1100" b="1" i="0" u="none" strike="noStrike" cap="none">
                <a:solidFill>
                  <a:srgbClr val="1D385B"/>
                </a:solidFill>
                <a:latin typeface="Arial"/>
                <a:ea typeface="Arial"/>
                <a:cs typeface="Arial"/>
                <a:sym typeface="Arial"/>
              </a:rPr>
              <a:t>R1 – Initial Risk Level</a:t>
            </a:r>
          </a:p>
          <a:p>
            <a:r>
              <a:rPr lang="en-US" sz="1100" b="1" i="0" u="none" strike="noStrike" cap="none">
                <a:solidFill>
                  <a:srgbClr val="1D385B"/>
                </a:solidFill>
                <a:latin typeface="Arial"/>
                <a:ea typeface="Arial"/>
                <a:cs typeface="Arial"/>
                <a:sym typeface="Arial"/>
              </a:rPr>
              <a:t>R1* – Residual Risk Level</a:t>
            </a:r>
            <a:endParaRPr lang="en-US" sz="1600">
              <a:solidFill>
                <a:srgbClr val="1D385B"/>
              </a:solidFill>
            </a:endParaRPr>
          </a:p>
        </p:txBody>
      </p:sp>
      <p:sp>
        <p:nvSpPr>
          <p:cNvPr id="4" name="Google Shape;219;p15">
            <a:extLst>
              <a:ext uri="{FF2B5EF4-FFF2-40B4-BE49-F238E27FC236}">
                <a16:creationId xmlns:a16="http://schemas.microsoft.com/office/drawing/2014/main" id="{3A2589F8-2E06-E801-A335-8FAB2552140B}"/>
              </a:ext>
            </a:extLst>
          </p:cNvPr>
          <p:cNvSpPr txBox="1"/>
          <p:nvPr/>
        </p:nvSpPr>
        <p:spPr>
          <a:xfrm>
            <a:off x="4572000" y="3620659"/>
            <a:ext cx="66593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sp>
        <p:nvSpPr>
          <p:cNvPr id="10" name="Google Shape;219;p15">
            <a:extLst>
              <a:ext uri="{FF2B5EF4-FFF2-40B4-BE49-F238E27FC236}">
                <a16:creationId xmlns:a16="http://schemas.microsoft.com/office/drawing/2014/main" id="{97E5C7C6-C6EA-CF1E-E2F3-11CFE03D41C2}"/>
              </a:ext>
            </a:extLst>
          </p:cNvPr>
          <p:cNvSpPr txBox="1"/>
          <p:nvPr/>
        </p:nvSpPr>
        <p:spPr>
          <a:xfrm>
            <a:off x="5755032" y="3620658"/>
            <a:ext cx="52873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pic>
        <p:nvPicPr>
          <p:cNvPr id="11" name="Graphic 10" descr="Line arrow: Straight with solid fill">
            <a:extLst>
              <a:ext uri="{FF2B5EF4-FFF2-40B4-BE49-F238E27FC236}">
                <a16:creationId xmlns:a16="http://schemas.microsoft.com/office/drawing/2014/main" id="{C8445627-A95D-D009-1679-C5B684A759E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2518" y="3413321"/>
            <a:ext cx="665935" cy="818323"/>
          </a:xfrm>
          <a:prstGeom prst="rect">
            <a:avLst/>
          </a:prstGeom>
        </p:spPr>
      </p:pic>
      <p:sp>
        <p:nvSpPr>
          <p:cNvPr id="13" name="Google Shape;220;p15">
            <a:extLst>
              <a:ext uri="{FF2B5EF4-FFF2-40B4-BE49-F238E27FC236}">
                <a16:creationId xmlns:a16="http://schemas.microsoft.com/office/drawing/2014/main" id="{427184A0-DF83-3667-4584-19A17DD887FF}"/>
              </a:ext>
            </a:extLst>
          </p:cNvPr>
          <p:cNvSpPr txBox="1"/>
          <p:nvPr/>
        </p:nvSpPr>
        <p:spPr>
          <a:xfrm>
            <a:off x="3441074" y="4989387"/>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4" name="Google Shape;221;p15">
            <a:extLst>
              <a:ext uri="{FF2B5EF4-FFF2-40B4-BE49-F238E27FC236}">
                <a16:creationId xmlns:a16="http://schemas.microsoft.com/office/drawing/2014/main" id="{0BA3CC16-F8DE-7856-A721-3B7525AAAF49}"/>
              </a:ext>
            </a:extLst>
          </p:cNvPr>
          <p:cNvSpPr txBox="1"/>
          <p:nvPr/>
        </p:nvSpPr>
        <p:spPr>
          <a:xfrm>
            <a:off x="4555258" y="4989386"/>
            <a:ext cx="6035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sp>
        <p:nvSpPr>
          <p:cNvPr id="16" name="Google Shape;220;p15">
            <a:extLst>
              <a:ext uri="{FF2B5EF4-FFF2-40B4-BE49-F238E27FC236}">
                <a16:creationId xmlns:a16="http://schemas.microsoft.com/office/drawing/2014/main" id="{CA29495C-E60A-DF1E-B7CE-D7B47EFC9B97}"/>
              </a:ext>
            </a:extLst>
          </p:cNvPr>
          <p:cNvSpPr txBox="1"/>
          <p:nvPr/>
        </p:nvSpPr>
        <p:spPr>
          <a:xfrm>
            <a:off x="4575332" y="4286413"/>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7" name="Google Shape;221;p15">
            <a:extLst>
              <a:ext uri="{FF2B5EF4-FFF2-40B4-BE49-F238E27FC236}">
                <a16:creationId xmlns:a16="http://schemas.microsoft.com/office/drawing/2014/main" id="{1BE77F91-6D2C-2F96-EA6E-13A39C6FFE74}"/>
              </a:ext>
            </a:extLst>
          </p:cNvPr>
          <p:cNvSpPr txBox="1"/>
          <p:nvPr/>
        </p:nvSpPr>
        <p:spPr>
          <a:xfrm>
            <a:off x="5755032" y="4286412"/>
            <a:ext cx="56615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pic>
        <p:nvPicPr>
          <p:cNvPr id="18" name="Graphic 17" descr="Line arrow: Straight with solid fill">
            <a:extLst>
              <a:ext uri="{FF2B5EF4-FFF2-40B4-BE49-F238E27FC236}">
                <a16:creationId xmlns:a16="http://schemas.microsoft.com/office/drawing/2014/main" id="{5A7A2C38-4E30-7083-7AEE-F68F6211B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99089">
            <a:off x="3823008" y="4374616"/>
            <a:ext cx="913023" cy="818322"/>
          </a:xfrm>
          <a:prstGeom prst="rect">
            <a:avLst/>
          </a:prstGeom>
        </p:spPr>
      </p:pic>
      <p:pic>
        <p:nvPicPr>
          <p:cNvPr id="19" name="Picture 18">
            <a:extLst>
              <a:ext uri="{FF2B5EF4-FFF2-40B4-BE49-F238E27FC236}">
                <a16:creationId xmlns:a16="http://schemas.microsoft.com/office/drawing/2014/main" id="{23E202CA-CC38-FAD1-D9DF-086D738D17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360352">
            <a:off x="4930500" y="4399307"/>
            <a:ext cx="960946" cy="820027"/>
          </a:xfrm>
          <a:prstGeom prst="rect">
            <a:avLst/>
          </a:prstGeom>
        </p:spPr>
      </p:pic>
      <p:sp>
        <p:nvSpPr>
          <p:cNvPr id="2" name="TextBox 1">
            <a:extLst>
              <a:ext uri="{FF2B5EF4-FFF2-40B4-BE49-F238E27FC236}">
                <a16:creationId xmlns:a16="http://schemas.microsoft.com/office/drawing/2014/main" id="{F1583B3D-920D-8E1E-94A3-F060E819E8FA}"/>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Risk Analysis Report</a:t>
            </a:r>
            <a:endParaRPr sz="3000" b="1"/>
          </a:p>
        </p:txBody>
      </p:sp>
      <p:graphicFrame>
        <p:nvGraphicFramePr>
          <p:cNvPr id="3" name="Google Shape;232;p16">
            <a:extLst>
              <a:ext uri="{FF2B5EF4-FFF2-40B4-BE49-F238E27FC236}">
                <a16:creationId xmlns:a16="http://schemas.microsoft.com/office/drawing/2014/main" id="{1A741B1B-4C37-83FE-859A-40455232F236}"/>
              </a:ext>
            </a:extLst>
          </p:cNvPr>
          <p:cNvGraphicFramePr/>
          <p:nvPr/>
        </p:nvGraphicFramePr>
        <p:xfrm>
          <a:off x="636539" y="1508760"/>
          <a:ext cx="7870923" cy="4489354"/>
        </p:xfrm>
        <a:graphic>
          <a:graphicData uri="http://schemas.openxmlformats.org/drawingml/2006/table">
            <a:tbl>
              <a:tblPr firstRow="1" bandRow="1">
                <a:tableStyleId>{3C2FFA5D-87B4-456A-9821-1D502468CF0F}</a:tableStyleId>
              </a:tblPr>
              <a:tblGrid>
                <a:gridCol w="639629">
                  <a:extLst>
                    <a:ext uri="{9D8B030D-6E8A-4147-A177-3AD203B41FA5}">
                      <a16:colId xmlns:a16="http://schemas.microsoft.com/office/drawing/2014/main" val="20000"/>
                    </a:ext>
                  </a:extLst>
                </a:gridCol>
                <a:gridCol w="2686858">
                  <a:extLst>
                    <a:ext uri="{9D8B030D-6E8A-4147-A177-3AD203B41FA5}">
                      <a16:colId xmlns:a16="http://schemas.microsoft.com/office/drawing/2014/main" val="20001"/>
                    </a:ext>
                  </a:extLst>
                </a:gridCol>
                <a:gridCol w="3206038">
                  <a:extLst>
                    <a:ext uri="{9D8B030D-6E8A-4147-A177-3AD203B41FA5}">
                      <a16:colId xmlns:a16="http://schemas.microsoft.com/office/drawing/2014/main" val="20003"/>
                    </a:ext>
                  </a:extLst>
                </a:gridCol>
                <a:gridCol w="1338398">
                  <a:extLst>
                    <a:ext uri="{9D8B030D-6E8A-4147-A177-3AD203B41FA5}">
                      <a16:colId xmlns:a16="http://schemas.microsoft.com/office/drawing/2014/main" val="20004"/>
                    </a:ext>
                  </a:extLst>
                </a:gridCol>
              </a:tblGrid>
              <a:tr h="50093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Risk #</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1"/>
                          </a:solidFill>
                          <a:latin typeface="Arial" panose="020B0604020202020204" pitchFamily="34" charset="0"/>
                          <a:cs typeface="Arial" panose="020B0604020202020204" pitchFamily="34" charset="0"/>
                        </a:rPr>
                        <a:t>R1</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Area  of Concern</a:t>
                      </a: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Mechanisms</a:t>
                      </a: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Arial" panose="020B0604020202020204" pitchFamily="34" charset="0"/>
                          <a:cs typeface="Arial" panose="020B0604020202020204" pitchFamily="34" charset="0"/>
                        </a:rPr>
                        <a:t>Initial Risk Level</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0"/>
                  </a:ext>
                </a:extLst>
              </a:tr>
              <a:tr h="275541">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Threat: </a:t>
                      </a:r>
                      <a:r>
                        <a:rPr lang="en-US" sz="1200" b="1" i="0" u="none" strike="noStrike" cap="none">
                          <a:solidFill>
                            <a:srgbClr val="00B0F0"/>
                          </a:solidFill>
                          <a:latin typeface="Arial" panose="020B0604020202020204" pitchFamily="34" charset="0"/>
                          <a:cs typeface="Arial" panose="020B0604020202020204" pitchFamily="34" charset="0"/>
                        </a:rPr>
                        <a:t>&lt;Describe the specific threat/threats that can potentially exploit this vulnerability.&gt;</a:t>
                      </a:r>
                      <a:endParaRPr lang="en-US" sz="1200" b="0" i="0" u="none" strike="noStrike" cap="none">
                        <a:solidFill>
                          <a:srgbClr val="00B0F0"/>
                        </a:solidFill>
                        <a:latin typeface="Arial" panose="020B0604020202020204" pitchFamily="34" charset="0"/>
                        <a:ea typeface="Helvetica Neue"/>
                        <a:cs typeface="Arial" panose="020B0604020202020204" pitchFamily="34" charset="0"/>
                        <a:sym typeface="Helvetica Neue"/>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54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Vulnerability: </a:t>
                      </a:r>
                      <a:r>
                        <a:rPr lang="en-US" sz="1200" b="1" i="0" u="none" strike="noStrike" cap="none">
                          <a:solidFill>
                            <a:srgbClr val="00B0F0"/>
                          </a:solidFill>
                          <a:latin typeface="Arial" panose="020B0604020202020204" pitchFamily="34" charset="0"/>
                          <a:cs typeface="Arial" panose="020B0604020202020204" pitchFamily="34" charset="0"/>
                        </a:rPr>
                        <a:t>&lt;Describe the vulnerability.&gt;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212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a:t>
                      </a:r>
                      <a:r>
                        <a:rPr lang="en-US" sz="1200" b="1" u="none" strike="noStrike" cap="none">
                          <a:solidFill>
                            <a:srgbClr val="00B0F0"/>
                          </a:solidFill>
                          <a:latin typeface="Arial" panose="020B0604020202020204" pitchFamily="34" charset="0"/>
                          <a:cs typeface="Arial" panose="020B0604020202020204" pitchFamily="34" charset="0"/>
                        </a:rPr>
                        <a:t>What is the 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Describe the likelihood of the vulnerability being exploited.  </a:t>
                      </a:r>
                      <a:br>
                        <a:rPr lang="en-US" sz="1200" b="1" u="none" strike="noStrike" cap="none">
                          <a:solidFill>
                            <a:srgbClr val="00B0F0"/>
                          </a:solidFill>
                          <a:latin typeface="Arial" panose="020B0604020202020204" pitchFamily="34" charset="0"/>
                          <a:ea typeface="Arial"/>
                          <a:cs typeface="Arial" panose="020B0604020202020204" pitchFamily="34" charset="0"/>
                          <a:sym typeface="Arial"/>
                        </a:rPr>
                      </a:b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Use means and opportunity.&gt; </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20096">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Impact: </a:t>
                      </a:r>
                      <a:r>
                        <a:rPr lang="en-US" sz="1200" b="1" u="none" strike="noStrike" cap="none">
                          <a:solidFill>
                            <a:srgbClr val="00B0F0"/>
                          </a:solidFill>
                          <a:latin typeface="Arial" panose="020B0604020202020204" pitchFamily="34" charset="0"/>
                          <a:cs typeface="Arial" panose="020B0604020202020204" pitchFamily="34" charset="0"/>
                        </a:rPr>
                        <a:t>&lt;What is the impact? Describe the impact of the vulnerability being exploited.  Use criticality and impact.&gt;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384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Mitigations In Place: </a:t>
                      </a:r>
                      <a:r>
                        <a:rPr lang="en-US" sz="1200" b="1" i="0" u="none" strike="noStrike" cap="none">
                          <a:solidFill>
                            <a:srgbClr val="00B0F0"/>
                          </a:solidFill>
                          <a:latin typeface="Arial" panose="020B0604020202020204" pitchFamily="34" charset="0"/>
                          <a:cs typeface="Arial" panose="020B0604020202020204" pitchFamily="34" charset="0"/>
                        </a:rPr>
                        <a:t>&lt;Describe the mitigations already in place.&gt;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9346">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200" b="1" i="0" u="none" strike="noStrike" cap="none">
                          <a:solidFill>
                            <a:schemeClr val="bg1"/>
                          </a:solidFill>
                          <a:latin typeface="Arial" panose="020B0604020202020204" pitchFamily="34" charset="0"/>
                          <a:cs typeface="Arial" panose="020B0604020202020204" pitchFamily="34" charset="0"/>
                          <a:sym typeface="Arial"/>
                        </a:rPr>
                        <a:t>ADDITIONAL MEASURES APPLIED TO THE SYSTEM</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solidFill>
                      <a:srgbClr val="1D385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3844">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sym typeface="Arial"/>
                        </a:rPr>
                        <a:t>Countermeasures Added: </a:t>
                      </a:r>
                      <a:r>
                        <a:rPr lang="en-US" sz="1200" b="1" i="0" u="none" strike="noStrike" cap="none">
                          <a:solidFill>
                            <a:srgbClr val="00B0F0"/>
                          </a:solidFill>
                          <a:latin typeface="Arial" panose="020B0604020202020204" pitchFamily="34" charset="0"/>
                          <a:ea typeface="Arial"/>
                          <a:cs typeface="Arial" panose="020B0604020202020204" pitchFamily="34" charset="0"/>
                          <a:sym typeface="Arial"/>
                        </a:rPr>
                        <a:t>&lt;Describe additional mitigations to lower the likelihood or impact of this vulnerability being exploited.&gt;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6257">
                <a:tc gridSpan="3">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Residual Risk: </a:t>
                      </a:r>
                      <a:r>
                        <a:rPr lang="en-US" sz="1200" b="1" i="0" u="none" strike="noStrike" cap="none">
                          <a:solidFill>
                            <a:srgbClr val="00B0F0"/>
                          </a:solidFill>
                          <a:latin typeface="Arial" panose="020B0604020202020204" pitchFamily="34" charset="0"/>
                          <a:cs typeface="Arial" panose="020B0604020202020204" pitchFamily="34" charset="0"/>
                        </a:rPr>
                        <a:t>&lt;If mitigations in place and or added countermeasures lowered the likelihood or impact, then the residual risk level could be lowered.&gt; </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Residual Risk</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solidFill>
                      <a:srgbClr val="92D050"/>
                    </a:solidFill>
                  </a:tcPr>
                </a:tc>
                <a:extLst>
                  <a:ext uri="{0D108BD9-81ED-4DB2-BD59-A6C34878D82A}">
                    <a16:rowId xmlns:a16="http://schemas.microsoft.com/office/drawing/2014/main" val="10008"/>
                  </a:ext>
                </a:extLst>
              </a:tr>
              <a:tr h="47432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Additional Countermeasures Suggested: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&lt;What further actions will be taken to reduce likelihood/impact in the future?&gt;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Title 2">
            <a:extLst>
              <a:ext uri="{FF2B5EF4-FFF2-40B4-BE49-F238E27FC236}">
                <a16:creationId xmlns:a16="http://schemas.microsoft.com/office/drawing/2014/main" id="{081EB6CB-C961-3FC3-C65F-61D89A0E6821}"/>
              </a:ext>
            </a:extLst>
          </p:cNvPr>
          <p:cNvSpPr>
            <a:spLocks noGrp="1"/>
          </p:cNvSpPr>
          <p:nvPr>
            <p:ph type="title"/>
          </p:nvPr>
        </p:nvSpPr>
        <p:spPr/>
        <p:txBody>
          <a:bodyPr/>
          <a:lstStyle/>
          <a:p>
            <a:r>
              <a:rPr lang="en-US"/>
              <a:t>Mitigating Factors</a:t>
            </a:r>
          </a:p>
        </p:txBody>
      </p:sp>
      <p:sp>
        <p:nvSpPr>
          <p:cNvPr id="4" name="Content Placeholder 3">
            <a:extLst>
              <a:ext uri="{FF2B5EF4-FFF2-40B4-BE49-F238E27FC236}">
                <a16:creationId xmlns:a16="http://schemas.microsoft.com/office/drawing/2014/main" id="{DB7D6ABA-0B4E-CD14-2182-CAE7728C45E3}"/>
              </a:ext>
            </a:extLst>
          </p:cNvPr>
          <p:cNvSpPr>
            <a:spLocks noGrp="1"/>
          </p:cNvSpPr>
          <p:nvPr>
            <p:ph idx="1"/>
          </p:nvPr>
        </p:nvSpPr>
        <p:spPr/>
        <p:txBody>
          <a:bodyPr vert="horz" lIns="91440" tIns="45720" rIns="91440" bIns="45720" rtlCol="0" anchor="t">
            <a:normAutofit/>
          </a:bodyPr>
          <a:lstStyle/>
          <a:p>
            <a:r>
              <a:rPr lang="en-US" sz="1400"/>
              <a:t>Mitigating factors that reduce finding/risk: </a:t>
            </a:r>
          </a:p>
          <a:p>
            <a:pPr marL="800100" lvl="1" indent="-342900" algn="l" rtl="0">
              <a:lnSpc>
                <a:spcPct val="100000"/>
              </a:lnSpc>
              <a:spcBef>
                <a:spcPts val="600"/>
              </a:spcBef>
              <a:spcAft>
                <a:spcPts val="0"/>
              </a:spcAft>
              <a:buSzPct val="100000"/>
            </a:pPr>
            <a:r>
              <a:rPr lang="en-US" sz="1400" b="1">
                <a:solidFill>
                  <a:srgbClr val="00B0F0"/>
                </a:solidFill>
              </a:rPr>
              <a:t>&lt;Describe operational, management, and technical findings:&gt;</a:t>
            </a:r>
          </a:p>
          <a:p>
            <a:pPr marL="1257300" lvl="2" indent="-342900">
              <a:spcBef>
                <a:spcPts val="600"/>
              </a:spcBef>
              <a:buSzPct val="100000"/>
            </a:pPr>
            <a:r>
              <a:rPr lang="en-US" sz="1400" b="1">
                <a:solidFill>
                  <a:srgbClr val="00B0F0"/>
                </a:solidFill>
              </a:rPr>
              <a:t>Standalone with limited access.</a:t>
            </a:r>
          </a:p>
          <a:p>
            <a:pPr marL="1257300" lvl="2" indent="-342900">
              <a:spcBef>
                <a:spcPts val="600"/>
              </a:spcBef>
              <a:buSzPct val="100000"/>
            </a:pPr>
            <a:r>
              <a:rPr lang="en-US" sz="1400" b="1">
                <a:solidFill>
                  <a:srgbClr val="00B0F0"/>
                </a:solidFill>
              </a:rPr>
              <a:t>Armed guards providing 24x7 physical protection.</a:t>
            </a:r>
          </a:p>
          <a:p>
            <a:pPr marL="1257300" lvl="2" indent="-342900">
              <a:spcBef>
                <a:spcPts val="600"/>
              </a:spcBef>
              <a:buSzPct val="100000"/>
            </a:pPr>
            <a:r>
              <a:rPr lang="en-US" sz="1400" b="1">
                <a:solidFill>
                  <a:srgbClr val="00B0F0"/>
                </a:solidFill>
              </a:rPr>
              <a:t>CD/DVD media is scanned and approved by IAO prior to being introduced to the system.</a:t>
            </a:r>
          </a:p>
          <a:p>
            <a:pPr marL="1257300" lvl="2" indent="-342900">
              <a:spcBef>
                <a:spcPts val="600"/>
              </a:spcBef>
              <a:buSzPct val="100000"/>
            </a:pPr>
            <a:r>
              <a:rPr lang="en-US" sz="1400" b="1">
                <a:solidFill>
                  <a:srgbClr val="00B0F0"/>
                </a:solidFill>
              </a:rPr>
              <a:t>Users are trained regularly and are aware of impact if unauthorized media is introduced to system; only IAO is allowed to introduce media.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F21A7-F02E-98FC-92C7-CC6C890180F2}"/>
              </a:ext>
            </a:extLst>
          </p:cNvPr>
          <p:cNvSpPr>
            <a:spLocks noGrp="1"/>
          </p:cNvSpPr>
          <p:nvPr>
            <p:ph type="title"/>
          </p:nvPr>
        </p:nvSpPr>
        <p:spPr>
          <a:xfrm>
            <a:off x="1070304" y="297267"/>
            <a:ext cx="6771369" cy="615258"/>
          </a:xfrm>
        </p:spPr>
        <p:txBody>
          <a:bodyPr/>
          <a:lstStyle/>
          <a:p>
            <a:r>
              <a:rPr lang="en-US"/>
              <a:t>Summary</a:t>
            </a:r>
          </a:p>
        </p:txBody>
      </p:sp>
      <p:sp>
        <p:nvSpPr>
          <p:cNvPr id="4" name="Content Placeholder 3">
            <a:extLst>
              <a:ext uri="{FF2B5EF4-FFF2-40B4-BE49-F238E27FC236}">
                <a16:creationId xmlns:a16="http://schemas.microsoft.com/office/drawing/2014/main" id="{7D58FE40-F806-A802-5A31-26C161D9464A}"/>
              </a:ext>
            </a:extLst>
          </p:cNvPr>
          <p:cNvSpPr>
            <a:spLocks noGrp="1"/>
          </p:cNvSpPr>
          <p:nvPr>
            <p:ph idx="1"/>
          </p:nvPr>
        </p:nvSpPr>
        <p:spPr/>
        <p:txBody>
          <a:bodyPr>
            <a:normAutofit/>
          </a:bodyPr>
          <a:lstStyle/>
          <a:p>
            <a:r>
              <a:rPr lang="en-US" sz="1400" b="1">
                <a:solidFill>
                  <a:srgbClr val="00B0F0"/>
                </a:solidFill>
              </a:rPr>
              <a:t>&lt;This is the summary the PM wants to convey to the AO on the system/capability status&gt;</a:t>
            </a:r>
          </a:p>
        </p:txBody>
      </p:sp>
    </p:spTree>
    <p:extLst>
      <p:ext uri="{BB962C8B-B14F-4D97-AF65-F5344CB8AC3E}">
        <p14:creationId xmlns:p14="http://schemas.microsoft.com/office/powerpoint/2010/main" val="335600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C2B3-38AF-D3DB-A76A-4F09215DEC92}"/>
              </a:ext>
            </a:extLst>
          </p:cNvPr>
          <p:cNvSpPr>
            <a:spLocks noGrp="1"/>
          </p:cNvSpPr>
          <p:nvPr>
            <p:ph type="title"/>
          </p:nvPr>
        </p:nvSpPr>
        <p:spPr/>
        <p:txBody>
          <a:bodyPr/>
          <a:lstStyle/>
          <a:p>
            <a:r>
              <a:rPr lang="en-US"/>
              <a:t>Questions?</a:t>
            </a:r>
          </a:p>
        </p:txBody>
      </p:sp>
      <p:pic>
        <p:nvPicPr>
          <p:cNvPr id="5" name="Picture 4">
            <a:extLst>
              <a:ext uri="{FF2B5EF4-FFF2-40B4-BE49-F238E27FC236}">
                <a16:creationId xmlns:a16="http://schemas.microsoft.com/office/drawing/2014/main" id="{7E75AEF7-CEBB-45B6-9182-98212C156E5B}"/>
              </a:ext>
            </a:extLst>
          </p:cNvPr>
          <p:cNvPicPr>
            <a:picLocks noChangeAspect="1"/>
          </p:cNvPicPr>
          <p:nvPr/>
        </p:nvPicPr>
        <p:blipFill>
          <a:blip r:embed="rId2"/>
          <a:stretch>
            <a:fillRect/>
          </a:stretch>
        </p:blipFill>
        <p:spPr>
          <a:xfrm>
            <a:off x="1790700" y="1536348"/>
            <a:ext cx="5562599" cy="4468258"/>
          </a:xfrm>
          <a:prstGeom prst="rect">
            <a:avLst/>
          </a:prstGeom>
          <a:effectLst>
            <a:outerShdw blurRad="88900" dist="63500" dir="4500000" sx="102000" sy="102000" algn="tl" rotWithShape="0">
              <a:prstClr val="black">
                <a:alpha val="40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DC35D-F351-0658-A91E-16BC8B1FEFCB}"/>
              </a:ext>
            </a:extLst>
          </p:cNvPr>
          <p:cNvSpPr>
            <a:spLocks noGrp="1"/>
          </p:cNvSpPr>
          <p:nvPr>
            <p:ph type="title"/>
          </p:nvPr>
        </p:nvSpPr>
        <p:spPr/>
        <p:txBody>
          <a:bodyPr>
            <a:normAutofit/>
          </a:bodyPr>
          <a:lstStyle/>
          <a:p>
            <a:r>
              <a:rPr lang="en-US"/>
              <a:t>Backup Slides</a:t>
            </a:r>
          </a:p>
        </p:txBody>
      </p:sp>
    </p:spTree>
    <p:extLst>
      <p:ext uri="{BB962C8B-B14F-4D97-AF65-F5344CB8AC3E}">
        <p14:creationId xmlns:p14="http://schemas.microsoft.com/office/powerpoint/2010/main" val="1198304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Cybersecurity Service Provider (CSSP) or Equivalent Services</a:t>
            </a:r>
            <a:endParaRPr sz="3000" b="1"/>
          </a:p>
        </p:txBody>
      </p:sp>
      <p:sp>
        <p:nvSpPr>
          <p:cNvPr id="2" name="Content Placeholder 1">
            <a:extLst>
              <a:ext uri="{FF2B5EF4-FFF2-40B4-BE49-F238E27FC236}">
                <a16:creationId xmlns:a16="http://schemas.microsoft.com/office/drawing/2014/main" id="{7B78D8A2-8536-8E18-A29D-04DB0226DFF3}"/>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&lt;Identify your organization’s Certified CSSP or how you are addressing your CSSP equivalent services.&gt;</a:t>
            </a:r>
          </a:p>
          <a:p>
            <a:pPr lvl="1">
              <a:lnSpc>
                <a:spcPct val="100000"/>
              </a:lnSpc>
              <a:spcBef>
                <a:spcPts val="0"/>
              </a:spcBef>
            </a:pPr>
            <a:r>
              <a:rPr lang="en-US" sz="1400" b="1">
                <a:solidFill>
                  <a:srgbClr val="00B0F0"/>
                </a:solidFill>
              </a:rPr>
              <a:t>What is your program on contract for with the certified CSSP?</a:t>
            </a:r>
          </a:p>
          <a:p>
            <a:pPr lvl="1">
              <a:lnSpc>
                <a:spcPct val="100000"/>
              </a:lnSpc>
              <a:spcBef>
                <a:spcPts val="0"/>
              </a:spcBef>
            </a:pPr>
            <a:r>
              <a:rPr lang="en-US" sz="1400" b="1">
                <a:solidFill>
                  <a:srgbClr val="00B0F0"/>
                </a:solidFill>
              </a:rPr>
              <a:t>What are the details of the SLA?</a:t>
            </a:r>
          </a:p>
          <a:p>
            <a:pPr lvl="1">
              <a:lnSpc>
                <a:spcPct val="100000"/>
              </a:lnSpc>
              <a:spcBef>
                <a:spcPts val="0"/>
              </a:spcBef>
            </a:pPr>
            <a:r>
              <a:rPr lang="en-US" sz="1400" b="1">
                <a:solidFill>
                  <a:srgbClr val="00B0F0"/>
                </a:solidFill>
              </a:rPr>
              <a:t>If no Certified CSSP provider:</a:t>
            </a:r>
          </a:p>
          <a:p>
            <a:pPr lvl="2">
              <a:lnSpc>
                <a:spcPct val="100000"/>
              </a:lnSpc>
              <a:spcBef>
                <a:spcPts val="0"/>
              </a:spcBef>
            </a:pPr>
            <a:r>
              <a:rPr lang="en-US" sz="1400" b="1">
                <a:solidFill>
                  <a:srgbClr val="00B0F0"/>
                </a:solidFill>
              </a:rPr>
              <a:t>Do you plan to obtain a CSSP provider?</a:t>
            </a:r>
          </a:p>
          <a:p>
            <a:pPr lvl="2">
              <a:lnSpc>
                <a:spcPct val="100000"/>
              </a:lnSpc>
              <a:spcBef>
                <a:spcPts val="0"/>
              </a:spcBef>
            </a:pPr>
            <a:r>
              <a:rPr lang="en-US" sz="1400" b="1">
                <a:solidFill>
                  <a:srgbClr val="00B0F0"/>
                </a:solidFill>
              </a:rPr>
              <a:t>How is your program planning to meet/execute these services?</a:t>
            </a:r>
          </a:p>
          <a:p>
            <a:pPr lvl="2">
              <a:lnSpc>
                <a:spcPct val="100000"/>
              </a:lnSpc>
              <a:spcBef>
                <a:spcPts val="0"/>
              </a:spcBef>
            </a:pPr>
            <a:r>
              <a:rPr lang="en-US" sz="1400" b="1">
                <a:solidFill>
                  <a:srgbClr val="00B0F0"/>
                </a:solidFill>
              </a:rPr>
              <a:t>Do you need assistance with obtaining a CSSP?</a:t>
            </a:r>
          </a:p>
          <a:p>
            <a:pPr lvl="1">
              <a:lnSpc>
                <a:spcPct val="100000"/>
              </a:lnSpc>
              <a:spcBef>
                <a:spcPts val="0"/>
              </a:spcBef>
            </a:pPr>
            <a:r>
              <a:rPr lang="en-US" sz="1400" b="1">
                <a:solidFill>
                  <a:srgbClr val="00B0F0"/>
                </a:solidFill>
              </a:rPr>
              <a:t>How are you meeting the Mission Owner CSSP responsibilities (this is independent of the Certified CSSP responsibilities)?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7A58-B912-44F1-DD79-865E17A0D8F9}"/>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CD54D2AE-2BCE-DAE9-9F1E-48EA9D9ACB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5385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Equivalent CSSP Services</a:t>
            </a:r>
            <a:endParaRPr sz="3000" b="1"/>
          </a:p>
        </p:txBody>
      </p:sp>
      <p:sp>
        <p:nvSpPr>
          <p:cNvPr id="2" name="Content Placeholder 1">
            <a:extLst>
              <a:ext uri="{FF2B5EF4-FFF2-40B4-BE49-F238E27FC236}">
                <a16:creationId xmlns:a16="http://schemas.microsoft.com/office/drawing/2014/main" id="{B43753A0-C9E1-4746-255D-88D2B0138FC6}"/>
              </a:ext>
            </a:extLst>
          </p:cNvPr>
          <p:cNvSpPr>
            <a:spLocks noGrp="1"/>
          </p:cNvSpPr>
          <p:nvPr>
            <p:ph idx="1"/>
          </p:nvPr>
        </p:nvSpPr>
        <p:spPr/>
        <p:txBody>
          <a:bodyPr>
            <a:noAutofit/>
          </a:bodyPr>
          <a:lstStyle/>
          <a:p>
            <a:pPr marL="0" indent="0">
              <a:lnSpc>
                <a:spcPct val="120000"/>
              </a:lnSpc>
              <a:spcBef>
                <a:spcPts val="0"/>
              </a:spcBef>
              <a:buNone/>
            </a:pPr>
            <a:r>
              <a:rPr lang="en-US" sz="1400"/>
              <a:t>CSSP services include but are not limited to:</a:t>
            </a:r>
          </a:p>
          <a:p>
            <a:pPr lvl="1">
              <a:lnSpc>
                <a:spcPct val="120000"/>
              </a:lnSpc>
              <a:spcBef>
                <a:spcPts val="0"/>
              </a:spcBef>
            </a:pPr>
            <a:r>
              <a:rPr lang="en-US" sz="1400"/>
              <a:t>External Vulnerability Scans (EVS)</a:t>
            </a:r>
          </a:p>
          <a:p>
            <a:pPr lvl="1">
              <a:lnSpc>
                <a:spcPct val="120000"/>
              </a:lnSpc>
              <a:spcBef>
                <a:spcPts val="0"/>
              </a:spcBef>
            </a:pPr>
            <a:r>
              <a:rPr lang="en-US" sz="1400"/>
              <a:t>Web Vulnerability Scanning (WVS)</a:t>
            </a:r>
          </a:p>
          <a:p>
            <a:pPr lvl="1">
              <a:lnSpc>
                <a:spcPct val="120000"/>
              </a:lnSpc>
              <a:spcBef>
                <a:spcPts val="0"/>
              </a:spcBef>
            </a:pPr>
            <a:r>
              <a:rPr lang="en-US" sz="1400"/>
              <a:t>Malware Notification Protection (MNP)</a:t>
            </a:r>
          </a:p>
          <a:p>
            <a:pPr lvl="1">
              <a:lnSpc>
                <a:spcPct val="120000"/>
              </a:lnSpc>
              <a:spcBef>
                <a:spcPts val="0"/>
              </a:spcBef>
            </a:pPr>
            <a:r>
              <a:rPr lang="en-US" sz="1400"/>
              <a:t>Support and Training (S&amp;T)</a:t>
            </a:r>
          </a:p>
          <a:p>
            <a:pPr lvl="1">
              <a:lnSpc>
                <a:spcPct val="120000"/>
              </a:lnSpc>
              <a:spcBef>
                <a:spcPts val="0"/>
              </a:spcBef>
            </a:pPr>
            <a:r>
              <a:rPr lang="en-US" sz="1400"/>
              <a:t>Network Security Monitoring (NSM)</a:t>
            </a:r>
          </a:p>
          <a:p>
            <a:pPr lvl="1">
              <a:lnSpc>
                <a:spcPct val="120000"/>
              </a:lnSpc>
              <a:spcBef>
                <a:spcPts val="0"/>
              </a:spcBef>
            </a:pPr>
            <a:r>
              <a:rPr lang="en-US" sz="1400"/>
              <a:t>Attack Sensing &amp; Warning (ASW)</a:t>
            </a:r>
          </a:p>
          <a:p>
            <a:pPr lvl="1">
              <a:lnSpc>
                <a:spcPct val="120000"/>
              </a:lnSpc>
              <a:spcBef>
                <a:spcPts val="0"/>
              </a:spcBef>
            </a:pPr>
            <a:r>
              <a:rPr lang="en-US" sz="1400"/>
              <a:t>Warning Intelligence (WI)</a:t>
            </a:r>
          </a:p>
          <a:p>
            <a:pPr lvl="1">
              <a:lnSpc>
                <a:spcPct val="120000"/>
              </a:lnSpc>
              <a:spcBef>
                <a:spcPts val="0"/>
              </a:spcBef>
            </a:pPr>
            <a:r>
              <a:rPr lang="en-US" sz="1400"/>
              <a:t>Incident Reporting (IR)</a:t>
            </a:r>
          </a:p>
          <a:p>
            <a:pPr lvl="1">
              <a:lnSpc>
                <a:spcPct val="120000"/>
              </a:lnSpc>
              <a:spcBef>
                <a:spcPts val="0"/>
              </a:spcBef>
            </a:pPr>
            <a:r>
              <a:rPr lang="en-US" sz="1400"/>
              <a:t>Incident response Support (IRS)</a:t>
            </a:r>
          </a:p>
          <a:p>
            <a:pPr lvl="2">
              <a:lnSpc>
                <a:spcPct val="120000"/>
              </a:lnSpc>
              <a:spcBef>
                <a:spcPts val="0"/>
              </a:spcBef>
            </a:pPr>
            <a:r>
              <a:rPr lang="en-US" sz="1400"/>
              <a:t>Volatile Data Analysis (VDA)</a:t>
            </a:r>
          </a:p>
          <a:p>
            <a:pPr lvl="2">
              <a:lnSpc>
                <a:spcPct val="120000"/>
              </a:lnSpc>
              <a:spcBef>
                <a:spcPts val="0"/>
              </a:spcBef>
            </a:pPr>
            <a:r>
              <a:rPr lang="en-US" sz="1400"/>
              <a:t>Forensic Media Analysis (FMA)</a:t>
            </a:r>
          </a:p>
          <a:p>
            <a:pPr lvl="2">
              <a:lnSpc>
                <a:spcPct val="120000"/>
              </a:lnSpc>
              <a:spcBef>
                <a:spcPts val="0"/>
              </a:spcBef>
            </a:pPr>
            <a:r>
              <a:rPr lang="en-US" sz="1400"/>
              <a:t>Reverse Engineering and Malware Analysis (RE/MA)</a:t>
            </a:r>
          </a:p>
          <a:p>
            <a:pPr lvl="2">
              <a:lnSpc>
                <a:spcPct val="120000"/>
              </a:lnSpc>
              <a:spcBef>
                <a:spcPts val="0"/>
              </a:spcBef>
            </a:pPr>
            <a:r>
              <a:rPr lang="en-US" sz="1400"/>
              <a:t>Cyber Hunt/Intrusion Assessment (IA)</a:t>
            </a:r>
          </a:p>
          <a:p>
            <a:pPr lvl="2">
              <a:lnSpc>
                <a:spcPct val="120000"/>
              </a:lnSpc>
              <a:spcBef>
                <a:spcPts val="0"/>
              </a:spcBef>
            </a:pPr>
            <a:r>
              <a:rPr lang="en-US" sz="1400"/>
              <a:t>Incident Response (IR)</a:t>
            </a:r>
          </a:p>
          <a:p>
            <a:pPr lvl="1">
              <a:lnSpc>
                <a:spcPct val="120000"/>
              </a:lnSpc>
              <a:spcBef>
                <a:spcPts val="0"/>
              </a:spcBef>
            </a:pPr>
            <a:r>
              <a:rPr lang="en-US" sz="1400"/>
              <a:t>Sustainment &amp; Configuration Management (SCM)</a:t>
            </a:r>
          </a:p>
          <a:p>
            <a:pPr lvl="1">
              <a:lnSpc>
                <a:spcPct val="120000"/>
              </a:lnSpc>
              <a:spcBef>
                <a:spcPts val="0"/>
              </a:spcBef>
            </a:pPr>
            <a:r>
              <a:rPr lang="en-US" sz="1400"/>
              <a:t>HBSS or DoD approved equivalent Anti-Virus</a:t>
            </a:r>
          </a:p>
          <a:p>
            <a:pPr lvl="1">
              <a:lnSpc>
                <a:spcPct val="120000"/>
              </a:lnSpc>
              <a:spcBef>
                <a:spcPts val="0"/>
              </a:spcBef>
            </a:pPr>
            <a:r>
              <a:rPr lang="en-US" sz="1400"/>
              <a:t>Port Whitelisting through DISA</a:t>
            </a:r>
          </a:p>
          <a:p>
            <a:pPr lvl="1">
              <a:lnSpc>
                <a:spcPct val="120000"/>
              </a:lnSpc>
              <a:spcBef>
                <a:spcPts val="0"/>
              </a:spcBef>
            </a:pPr>
            <a:endParaRPr lang="en-US" sz="1400"/>
          </a:p>
          <a:p>
            <a:pPr marL="0" indent="0" algn="ctr">
              <a:lnSpc>
                <a:spcPct val="120000"/>
              </a:lnSpc>
              <a:spcBef>
                <a:spcPts val="0"/>
              </a:spcBef>
              <a:buNone/>
            </a:pPr>
            <a:r>
              <a:rPr lang="en-US" sz="1400" b="1">
                <a:solidFill>
                  <a:srgbClr val="00B0F0"/>
                </a:solidFill>
              </a:rPr>
              <a:t>&lt;Note: Remove this slide prior to presenting brief.&gt;</a:t>
            </a:r>
          </a:p>
          <a:p>
            <a:pPr>
              <a:lnSpc>
                <a:spcPct val="120000"/>
              </a:lnSpc>
              <a:spcBef>
                <a:spcPts val="0"/>
              </a:spcBef>
            </a:pPr>
            <a:endParaRPr lang="en-US" sz="1400"/>
          </a:p>
          <a:p>
            <a:pPr>
              <a:lnSpc>
                <a:spcPct val="120000"/>
              </a:lnSpc>
              <a:spcBef>
                <a:spcPts val="0"/>
              </a:spcBef>
            </a:pPr>
            <a:endParaRPr lang="en-US" sz="1400"/>
          </a:p>
        </p:txBody>
      </p:sp>
    </p:spTree>
    <p:extLst>
      <p:ext uri="{BB962C8B-B14F-4D97-AF65-F5344CB8AC3E}">
        <p14:creationId xmlns:p14="http://schemas.microsoft.com/office/powerpoint/2010/main" val="1463530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1441-4AFB-6FEE-07B0-715B040620AD}"/>
              </a:ext>
            </a:extLst>
          </p:cNvPr>
          <p:cNvSpPr>
            <a:spLocks noGrp="1"/>
          </p:cNvSpPr>
          <p:nvPr>
            <p:ph type="title"/>
          </p:nvPr>
        </p:nvSpPr>
        <p:spPr/>
        <p:txBody>
          <a:bodyPr>
            <a:normAutofit fontScale="90000"/>
          </a:bodyPr>
          <a:lstStyle/>
          <a:p>
            <a:r>
              <a:rPr lang="en-US">
                <a:solidFill>
                  <a:srgbClr val="00B0F0"/>
                </a:solidFill>
              </a:rPr>
              <a:t>SYSTEM NAME </a:t>
            </a:r>
            <a:r>
              <a:rPr lang="en-US"/>
              <a:t>Encryption Algorithms Summary</a:t>
            </a:r>
          </a:p>
        </p:txBody>
      </p:sp>
      <p:graphicFrame>
        <p:nvGraphicFramePr>
          <p:cNvPr id="3" name="Table 4">
            <a:extLst>
              <a:ext uri="{FF2B5EF4-FFF2-40B4-BE49-F238E27FC236}">
                <a16:creationId xmlns:a16="http://schemas.microsoft.com/office/drawing/2014/main" id="{4E63A880-7B7C-7549-8789-75F26AFE565D}"/>
              </a:ext>
            </a:extLst>
          </p:cNvPr>
          <p:cNvGraphicFramePr>
            <a:graphicFrameLocks noGrp="1"/>
          </p:cNvGraphicFramePr>
          <p:nvPr>
            <p:extLst>
              <p:ext uri="{D42A27DB-BD31-4B8C-83A1-F6EECF244321}">
                <p14:modId xmlns:p14="http://schemas.microsoft.com/office/powerpoint/2010/main" val="1838640376"/>
              </p:ext>
            </p:extLst>
          </p:nvPr>
        </p:nvGraphicFramePr>
        <p:xfrm>
          <a:off x="636537" y="1508759"/>
          <a:ext cx="7870923" cy="3200400"/>
        </p:xfrm>
        <a:graphic>
          <a:graphicData uri="http://schemas.openxmlformats.org/drawingml/2006/table">
            <a:tbl>
              <a:tblPr firstRow="1" bandRow="1">
                <a:tableStyleId>{073A0DAA-6AF3-43AB-8588-CEC1D06C72B9}</a:tableStyleId>
              </a:tblPr>
              <a:tblGrid>
                <a:gridCol w="2623641">
                  <a:extLst>
                    <a:ext uri="{9D8B030D-6E8A-4147-A177-3AD203B41FA5}">
                      <a16:colId xmlns:a16="http://schemas.microsoft.com/office/drawing/2014/main" val="3662806254"/>
                    </a:ext>
                  </a:extLst>
                </a:gridCol>
                <a:gridCol w="2623641">
                  <a:extLst>
                    <a:ext uri="{9D8B030D-6E8A-4147-A177-3AD203B41FA5}">
                      <a16:colId xmlns:a16="http://schemas.microsoft.com/office/drawing/2014/main" val="3991061638"/>
                    </a:ext>
                  </a:extLst>
                </a:gridCol>
                <a:gridCol w="2623641">
                  <a:extLst>
                    <a:ext uri="{9D8B030D-6E8A-4147-A177-3AD203B41FA5}">
                      <a16:colId xmlns:a16="http://schemas.microsoft.com/office/drawing/2014/main" val="1232095415"/>
                    </a:ext>
                  </a:extLst>
                </a:gridCol>
              </a:tblGrid>
              <a:tr h="400001">
                <a:tc>
                  <a:txBody>
                    <a:bodyPr/>
                    <a:lstStyle/>
                    <a:p>
                      <a:pPr algn="ctr"/>
                      <a:r>
                        <a:rPr lang="en-US" sz="1200">
                          <a:solidFill>
                            <a:schemeClr val="bg1"/>
                          </a:solidFill>
                          <a:latin typeface="Arial" panose="020B0604020202020204" pitchFamily="34" charset="0"/>
                          <a:cs typeface="Arial" panose="020B0604020202020204" pitchFamily="34" charset="0"/>
                        </a:rPr>
                        <a:t>Connections</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Details</a:t>
                      </a:r>
                    </a:p>
                  </a:txBody>
                  <a:tcPr anchor="ctr">
                    <a:solidFill>
                      <a:srgbClr val="1D385B"/>
                    </a:solidFill>
                  </a:tcPr>
                </a:tc>
                <a:tc>
                  <a:txBody>
                    <a:bodyPr/>
                    <a:lstStyle/>
                    <a:p>
                      <a:pPr algn="ctr"/>
                      <a:r>
                        <a:rPr lang="en-US" sz="1200">
                          <a:solidFill>
                            <a:srgbClr val="00B0F0"/>
                          </a:solidFill>
                          <a:latin typeface="Arial" panose="020B0604020202020204" pitchFamily="34" charset="0"/>
                          <a:cs typeface="Arial" panose="020B0604020202020204" pitchFamily="34" charset="0"/>
                        </a:rPr>
                        <a:t>SYSTEM NAME </a:t>
                      </a:r>
                      <a:r>
                        <a:rPr lang="en-US" sz="1200">
                          <a:solidFill>
                            <a:schemeClr val="bg1"/>
                          </a:solidFill>
                          <a:latin typeface="Arial" panose="020B0604020202020204" pitchFamily="34" charset="0"/>
                          <a:cs typeface="Arial" panose="020B0604020202020204" pitchFamily="34" charset="0"/>
                        </a:rPr>
                        <a:t>Encryption Algorithms</a:t>
                      </a:r>
                    </a:p>
                  </a:txBody>
                  <a:tcPr anchor="ctr">
                    <a:solidFill>
                      <a:srgbClr val="1D385B"/>
                    </a:solidFill>
                  </a:tcPr>
                </a:tc>
                <a:extLst>
                  <a:ext uri="{0D108BD9-81ED-4DB2-BD59-A6C34878D82A}">
                    <a16:rowId xmlns:a16="http://schemas.microsoft.com/office/drawing/2014/main" val="3937016841"/>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08831683"/>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85203474"/>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714181987"/>
                  </a:ext>
                </a:extLst>
              </a:tr>
            </a:tbl>
          </a:graphicData>
        </a:graphic>
      </p:graphicFrame>
    </p:spTree>
    <p:extLst>
      <p:ext uri="{BB962C8B-B14F-4D97-AF65-F5344CB8AC3E}">
        <p14:creationId xmlns:p14="http://schemas.microsoft.com/office/powerpoint/2010/main" val="3700369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2C5-1947-262D-47FC-8AFC0289A764}"/>
              </a:ext>
            </a:extLst>
          </p:cNvPr>
          <p:cNvSpPr>
            <a:spLocks noGrp="1"/>
          </p:cNvSpPr>
          <p:nvPr>
            <p:ph type="title"/>
          </p:nvPr>
        </p:nvSpPr>
        <p:spPr/>
        <p:txBody>
          <a:bodyPr>
            <a:normAutofit fontScale="90000"/>
          </a:bodyPr>
          <a:lstStyle/>
          <a:p>
            <a:r>
              <a:rPr lang="en-US" sz="3300"/>
              <a:t>Bottoms Up Assessment </a:t>
            </a:r>
            <a:br>
              <a:rPr lang="en-US"/>
            </a:br>
            <a:r>
              <a:rPr lang="en-US" sz="1800"/>
              <a:t>Schedule as of </a:t>
            </a:r>
            <a:r>
              <a:rPr lang="en-US" sz="1800">
                <a:solidFill>
                  <a:srgbClr val="00B0F0"/>
                </a:solidFill>
              </a:rPr>
              <a:t>DATE</a:t>
            </a:r>
          </a:p>
        </p:txBody>
      </p:sp>
      <p:sp>
        <p:nvSpPr>
          <p:cNvPr id="3" name="Google Shape;124;p4">
            <a:extLst>
              <a:ext uri="{FF2B5EF4-FFF2-40B4-BE49-F238E27FC236}">
                <a16:creationId xmlns:a16="http://schemas.microsoft.com/office/drawing/2014/main" id="{98FE5CB3-256E-5AB4-6687-393B2AA55015}"/>
              </a:ext>
            </a:extLst>
          </p:cNvPr>
          <p:cNvSpPr txBox="1">
            <a:spLocks noGrp="1"/>
          </p:cNvSpPr>
          <p:nvPr/>
        </p:nvSpPr>
        <p:spPr>
          <a:xfrm>
            <a:off x="636537" y="4390031"/>
            <a:ext cx="6501385" cy="14465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rgbClr val="151C77"/>
              </a:buClr>
              <a:buSzPts val="1440"/>
              <a:buFont typeface="Noto Sans Symbols"/>
              <a:buChar char="■"/>
              <a:defRPr sz="2400" b="1" i="0" u="none" strike="noStrike" cap="none">
                <a:solidFill>
                  <a:schemeClr val="dk1"/>
                </a:solidFill>
                <a:latin typeface="Arial"/>
                <a:ea typeface="Arial"/>
                <a:cs typeface="Arial"/>
                <a:sym typeface="Arial"/>
              </a:defRPr>
            </a:lvl1pPr>
            <a:lvl2pPr marL="914400" marR="0" lvl="1" indent="-320040" algn="l" rtl="0">
              <a:lnSpc>
                <a:spcPct val="100000"/>
              </a:lnSpc>
              <a:spcBef>
                <a:spcPts val="360"/>
              </a:spcBef>
              <a:spcAft>
                <a:spcPts val="0"/>
              </a:spcAft>
              <a:buClr>
                <a:srgbClr val="151C77"/>
              </a:buClr>
              <a:buSzPts val="1440"/>
              <a:buFont typeface="Noto Sans Symbols"/>
              <a:buChar char="■"/>
              <a:defRPr sz="2000" b="1" i="0" u="none" strike="noStrike" cap="none">
                <a:solidFill>
                  <a:schemeClr val="dk1"/>
                </a:solidFill>
                <a:latin typeface="Arial"/>
                <a:ea typeface="Arial"/>
                <a:cs typeface="Arial"/>
                <a:sym typeface="Arial"/>
              </a:defRPr>
            </a:lvl2pPr>
            <a:lvl3pPr marL="1371600" marR="0" lvl="2" indent="-320039" algn="l" rtl="0">
              <a:lnSpc>
                <a:spcPct val="100000"/>
              </a:lnSpc>
              <a:spcBef>
                <a:spcPts val="360"/>
              </a:spcBef>
              <a:spcAft>
                <a:spcPts val="0"/>
              </a:spcAft>
              <a:buClr>
                <a:srgbClr val="151C77"/>
              </a:buClr>
              <a:buSzPts val="1440"/>
              <a:buFont typeface="Noto Sans Symbols"/>
              <a:buChar char="■"/>
              <a:defRPr sz="1600" b="1"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lvl="1" indent="0">
              <a:spcBef>
                <a:spcPts val="0"/>
              </a:spcBef>
              <a:buSzPct val="100000"/>
              <a:buNone/>
            </a:pPr>
            <a:r>
              <a:rPr lang="en-US" sz="1200">
                <a:solidFill>
                  <a:srgbClr val="000000"/>
                </a:solidFill>
                <a:latin typeface="Arial" panose="020B0604020202020204" pitchFamily="34" charset="0"/>
                <a:cs typeface="Arial" panose="020B0604020202020204" pitchFamily="34" charset="0"/>
              </a:rPr>
              <a:t>Assessment Support Team:  </a:t>
            </a:r>
          </a:p>
          <a:p>
            <a:pPr marL="285750" lvl="1" indent="-285750">
              <a:spcBef>
                <a:spcPts val="0"/>
              </a:spcBef>
              <a:buClrTx/>
              <a:buSzPct val="100000"/>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Name, CRA SYSTEM NAME.</a:t>
            </a:r>
          </a:p>
          <a:p>
            <a:pPr marL="285750" lvl="1" indent="-285750">
              <a:spcBef>
                <a:spcPts val="0"/>
              </a:spcBef>
              <a:buClrTx/>
              <a:buSzPct val="100000"/>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Name, Lead CRA.</a:t>
            </a:r>
          </a:p>
          <a:p>
            <a:pPr marL="285750" lvl="1" indent="-285750">
              <a:spcBef>
                <a:spcPts val="0"/>
              </a:spcBef>
              <a:buClrTx/>
              <a:buSzPct val="100000"/>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Name, Role, CDAO, Security Engineer (if applicable).</a:t>
            </a:r>
            <a:endParaRPr sz="1600">
              <a:solidFill>
                <a:srgbClr val="00B0F0"/>
              </a:solidFill>
              <a:latin typeface="+mn-lt"/>
            </a:endParaRPr>
          </a:p>
        </p:txBody>
      </p:sp>
      <p:graphicFrame>
        <p:nvGraphicFramePr>
          <p:cNvPr id="5" name="Table 4">
            <a:extLst>
              <a:ext uri="{FF2B5EF4-FFF2-40B4-BE49-F238E27FC236}">
                <a16:creationId xmlns:a16="http://schemas.microsoft.com/office/drawing/2014/main" id="{DC668574-86A9-293C-D203-FD3DCB8535FD}"/>
              </a:ext>
            </a:extLst>
          </p:cNvPr>
          <p:cNvGraphicFramePr>
            <a:graphicFrameLocks noGrp="1"/>
          </p:cNvGraphicFramePr>
          <p:nvPr>
            <p:extLst>
              <p:ext uri="{D42A27DB-BD31-4B8C-83A1-F6EECF244321}">
                <p14:modId xmlns:p14="http://schemas.microsoft.com/office/powerpoint/2010/main" val="3986930384"/>
              </p:ext>
            </p:extLst>
          </p:nvPr>
        </p:nvGraphicFramePr>
        <p:xfrm>
          <a:off x="636537" y="1508759"/>
          <a:ext cx="7870924" cy="2285968"/>
        </p:xfrm>
        <a:graphic>
          <a:graphicData uri="http://schemas.openxmlformats.org/drawingml/2006/table">
            <a:tbl>
              <a:tblPr firstRow="1" bandRow="1">
                <a:tableStyleId>{073A0DAA-6AF3-43AB-8588-CEC1D06C72B9}</a:tableStyleId>
              </a:tblPr>
              <a:tblGrid>
                <a:gridCol w="3589099">
                  <a:extLst>
                    <a:ext uri="{9D8B030D-6E8A-4147-A177-3AD203B41FA5}">
                      <a16:colId xmlns:a16="http://schemas.microsoft.com/office/drawing/2014/main" val="3662806254"/>
                    </a:ext>
                  </a:extLst>
                </a:gridCol>
                <a:gridCol w="1427275">
                  <a:extLst>
                    <a:ext uri="{9D8B030D-6E8A-4147-A177-3AD203B41FA5}">
                      <a16:colId xmlns:a16="http://schemas.microsoft.com/office/drawing/2014/main" val="3991061638"/>
                    </a:ext>
                  </a:extLst>
                </a:gridCol>
                <a:gridCol w="1427275">
                  <a:extLst>
                    <a:ext uri="{9D8B030D-6E8A-4147-A177-3AD203B41FA5}">
                      <a16:colId xmlns:a16="http://schemas.microsoft.com/office/drawing/2014/main" val="2596587631"/>
                    </a:ext>
                  </a:extLst>
                </a:gridCol>
                <a:gridCol w="1427275">
                  <a:extLst>
                    <a:ext uri="{9D8B030D-6E8A-4147-A177-3AD203B41FA5}">
                      <a16:colId xmlns:a16="http://schemas.microsoft.com/office/drawing/2014/main" val="1232095415"/>
                    </a:ext>
                  </a:extLst>
                </a:gridCol>
              </a:tblGrid>
              <a:tr h="285746">
                <a:tc>
                  <a:txBody>
                    <a:bodyPr/>
                    <a:lstStyle/>
                    <a:p>
                      <a:pPr algn="ctr"/>
                      <a:r>
                        <a:rPr lang="en-US" sz="1200">
                          <a:solidFill>
                            <a:schemeClr val="bg1"/>
                          </a:solidFill>
                          <a:latin typeface="Arial" panose="020B0604020202020204" pitchFamily="34" charset="0"/>
                          <a:cs typeface="Arial" panose="020B0604020202020204" pitchFamily="34" charset="0"/>
                        </a:rPr>
                        <a:t>Task Name</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Start Date</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Finish Date</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Status</a:t>
                      </a:r>
                    </a:p>
                  </a:txBody>
                  <a:tcPr anchor="ctr">
                    <a:solidFill>
                      <a:srgbClr val="1D385B"/>
                    </a:solidFill>
                  </a:tcPr>
                </a:tc>
                <a:extLst>
                  <a:ext uri="{0D108BD9-81ED-4DB2-BD59-A6C34878D82A}">
                    <a16:rowId xmlns:a16="http://schemas.microsoft.com/office/drawing/2014/main" val="393701684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bl>
          </a:graphicData>
        </a:graphic>
      </p:graphicFrame>
    </p:spTree>
    <p:extLst>
      <p:ext uri="{BB962C8B-B14F-4D97-AF65-F5344CB8AC3E}">
        <p14:creationId xmlns:p14="http://schemas.microsoft.com/office/powerpoint/2010/main" val="364314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6A141-27B1-8C37-85F1-44EB4C1C8CF4}"/>
              </a:ext>
            </a:extLst>
          </p:cNvPr>
          <p:cNvSpPr>
            <a:spLocks noGrp="1"/>
          </p:cNvSpPr>
          <p:nvPr>
            <p:ph type="title"/>
          </p:nvPr>
        </p:nvSpPr>
        <p:spPr/>
        <p:txBody>
          <a:bodyPr>
            <a:normAutofit fontScale="90000"/>
          </a:bodyPr>
          <a:lstStyle/>
          <a:p>
            <a:r>
              <a:rPr lang="en-US" sz="3300"/>
              <a:t>Bottoms Up Assessment </a:t>
            </a:r>
            <a:br>
              <a:rPr lang="en-US"/>
            </a:br>
            <a:r>
              <a:rPr lang="en-US" sz="1800"/>
              <a:t>Progress since 22 AUG 23</a:t>
            </a:r>
          </a:p>
        </p:txBody>
      </p:sp>
      <p:graphicFrame>
        <p:nvGraphicFramePr>
          <p:cNvPr id="2" name="Table 4">
            <a:extLst>
              <a:ext uri="{FF2B5EF4-FFF2-40B4-BE49-F238E27FC236}">
                <a16:creationId xmlns:a16="http://schemas.microsoft.com/office/drawing/2014/main" id="{48E42F57-1BC9-C054-A0B8-0ABA0ECDCCAB}"/>
              </a:ext>
            </a:extLst>
          </p:cNvPr>
          <p:cNvGraphicFramePr>
            <a:graphicFrameLocks noGrp="1"/>
          </p:cNvGraphicFramePr>
          <p:nvPr>
            <p:extLst>
              <p:ext uri="{D42A27DB-BD31-4B8C-83A1-F6EECF244321}">
                <p14:modId xmlns:p14="http://schemas.microsoft.com/office/powerpoint/2010/main" val="3793604045"/>
              </p:ext>
            </p:extLst>
          </p:nvPr>
        </p:nvGraphicFramePr>
        <p:xfrm>
          <a:off x="5563139" y="4187150"/>
          <a:ext cx="2500206" cy="1920240"/>
        </p:xfrm>
        <a:graphic>
          <a:graphicData uri="http://schemas.openxmlformats.org/drawingml/2006/table">
            <a:tbl>
              <a:tblPr firstRow="1" bandRow="1">
                <a:tableStyleId>{073A0DAA-6AF3-43AB-8588-CEC1D06C72B9}</a:tableStyleId>
              </a:tblPr>
              <a:tblGrid>
                <a:gridCol w="1250103">
                  <a:extLst>
                    <a:ext uri="{9D8B030D-6E8A-4147-A177-3AD203B41FA5}">
                      <a16:colId xmlns:a16="http://schemas.microsoft.com/office/drawing/2014/main" val="3662806254"/>
                    </a:ext>
                  </a:extLst>
                </a:gridCol>
                <a:gridCol w="1250103">
                  <a:extLst>
                    <a:ext uri="{9D8B030D-6E8A-4147-A177-3AD203B41FA5}">
                      <a16:colId xmlns:a16="http://schemas.microsoft.com/office/drawing/2014/main" val="2596587631"/>
                    </a:ext>
                  </a:extLst>
                </a:gridCol>
              </a:tblGrid>
              <a:tr h="217273">
                <a:tc gridSpan="2">
                  <a:txBody>
                    <a:bodyPr/>
                    <a:lstStyle/>
                    <a:p>
                      <a:pPr algn="ctr"/>
                      <a:r>
                        <a:rPr lang="en-US" sz="1200">
                          <a:solidFill>
                            <a:schemeClr val="bg1"/>
                          </a:solidFill>
                          <a:latin typeface="Arial" panose="020B0604020202020204" pitchFamily="34" charset="0"/>
                          <a:cs typeface="Arial" panose="020B0604020202020204" pitchFamily="34" charset="0"/>
                        </a:rPr>
                        <a:t>Mission Partner</a:t>
                      </a:r>
                    </a:p>
                  </a:txBody>
                  <a:tcPr anchor="ctr">
                    <a:solidFill>
                      <a:srgbClr val="1D385B"/>
                    </a:solidFill>
                  </a:tcPr>
                </a:tc>
                <a:tc hMerge="1">
                  <a:txBody>
                    <a:bodyPr/>
                    <a:lstStyle/>
                    <a:p>
                      <a:pPr algn="ctr"/>
                      <a:endParaRPr lang="en-US" sz="1200">
                        <a:solidFill>
                          <a:schemeClr val="bg1"/>
                        </a:solidFill>
                        <a:latin typeface="Arial" panose="020B0604020202020204" pitchFamily="34" charset="0"/>
                        <a:cs typeface="Arial" panose="020B0604020202020204" pitchFamily="34" charset="0"/>
                      </a:endParaRP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07696766"/>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75783193"/>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23013828"/>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6731041"/>
                  </a:ext>
                </a:extLst>
              </a:tr>
            </a:tbl>
          </a:graphicData>
        </a:graphic>
      </p:graphicFrame>
      <p:graphicFrame>
        <p:nvGraphicFramePr>
          <p:cNvPr id="4" name="Table 4">
            <a:extLst>
              <a:ext uri="{FF2B5EF4-FFF2-40B4-BE49-F238E27FC236}">
                <a16:creationId xmlns:a16="http://schemas.microsoft.com/office/drawing/2014/main" id="{14E091FF-3423-7872-C820-2AB5D908621E}"/>
              </a:ext>
            </a:extLst>
          </p:cNvPr>
          <p:cNvGraphicFramePr>
            <a:graphicFrameLocks noGrp="1"/>
          </p:cNvGraphicFramePr>
          <p:nvPr>
            <p:extLst>
              <p:ext uri="{D42A27DB-BD31-4B8C-83A1-F6EECF244321}">
                <p14:modId xmlns:p14="http://schemas.microsoft.com/office/powerpoint/2010/main" val="3022763748"/>
              </p:ext>
            </p:extLst>
          </p:nvPr>
        </p:nvGraphicFramePr>
        <p:xfrm>
          <a:off x="5563139" y="1759079"/>
          <a:ext cx="2500206" cy="1920240"/>
        </p:xfrm>
        <a:graphic>
          <a:graphicData uri="http://schemas.openxmlformats.org/drawingml/2006/table">
            <a:tbl>
              <a:tblPr firstRow="1" bandRow="1">
                <a:tableStyleId>{073A0DAA-6AF3-43AB-8588-CEC1D06C72B9}</a:tableStyleId>
              </a:tblPr>
              <a:tblGrid>
                <a:gridCol w="1250103">
                  <a:extLst>
                    <a:ext uri="{9D8B030D-6E8A-4147-A177-3AD203B41FA5}">
                      <a16:colId xmlns:a16="http://schemas.microsoft.com/office/drawing/2014/main" val="3662806254"/>
                    </a:ext>
                  </a:extLst>
                </a:gridCol>
                <a:gridCol w="1250103">
                  <a:extLst>
                    <a:ext uri="{9D8B030D-6E8A-4147-A177-3AD203B41FA5}">
                      <a16:colId xmlns:a16="http://schemas.microsoft.com/office/drawing/2014/main" val="2596587631"/>
                    </a:ext>
                  </a:extLst>
                </a:gridCol>
              </a:tblGrid>
              <a:tr h="217273">
                <a:tc gridSpan="2">
                  <a:txBody>
                    <a:bodyPr/>
                    <a:lstStyle/>
                    <a:p>
                      <a:pPr algn="ctr"/>
                      <a:r>
                        <a:rPr lang="en-US" sz="1200">
                          <a:solidFill>
                            <a:schemeClr val="bg1"/>
                          </a:solidFill>
                          <a:latin typeface="Arial" panose="020B0604020202020204" pitchFamily="34" charset="0"/>
                          <a:cs typeface="Arial" panose="020B0604020202020204" pitchFamily="34" charset="0"/>
                        </a:rPr>
                        <a:t>Mission Partner</a:t>
                      </a:r>
                    </a:p>
                  </a:txBody>
                  <a:tcPr anchor="ctr">
                    <a:solidFill>
                      <a:srgbClr val="1D385B"/>
                    </a:solidFill>
                  </a:tcPr>
                </a:tc>
                <a:tc hMerge="1">
                  <a:txBody>
                    <a:bodyPr/>
                    <a:lstStyle/>
                    <a:p>
                      <a:pPr algn="ctr"/>
                      <a:endParaRPr lang="en-US" sz="1200">
                        <a:solidFill>
                          <a:schemeClr val="bg1"/>
                        </a:solidFill>
                        <a:latin typeface="Arial" panose="020B0604020202020204" pitchFamily="34" charset="0"/>
                        <a:cs typeface="Arial" panose="020B0604020202020204" pitchFamily="34" charset="0"/>
                      </a:endParaRP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07696766"/>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75783193"/>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23013828"/>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6731041"/>
                  </a:ext>
                </a:extLst>
              </a:tr>
            </a:tbl>
          </a:graphicData>
        </a:graphic>
      </p:graphicFrame>
      <p:graphicFrame>
        <p:nvGraphicFramePr>
          <p:cNvPr id="7" name="Table 4">
            <a:extLst>
              <a:ext uri="{FF2B5EF4-FFF2-40B4-BE49-F238E27FC236}">
                <a16:creationId xmlns:a16="http://schemas.microsoft.com/office/drawing/2014/main" id="{1E2D3692-5727-9510-BC05-A405DA6E0580}"/>
              </a:ext>
            </a:extLst>
          </p:cNvPr>
          <p:cNvGraphicFramePr>
            <a:graphicFrameLocks noGrp="1"/>
          </p:cNvGraphicFramePr>
          <p:nvPr>
            <p:extLst>
              <p:ext uri="{D42A27DB-BD31-4B8C-83A1-F6EECF244321}">
                <p14:modId xmlns:p14="http://schemas.microsoft.com/office/powerpoint/2010/main" val="3708444602"/>
              </p:ext>
            </p:extLst>
          </p:nvPr>
        </p:nvGraphicFramePr>
        <p:xfrm>
          <a:off x="656207" y="5250841"/>
          <a:ext cx="4350199" cy="822960"/>
        </p:xfrm>
        <a:graphic>
          <a:graphicData uri="http://schemas.openxmlformats.org/drawingml/2006/table">
            <a:tbl>
              <a:tblPr firstRow="1" bandRow="1">
                <a:tableStyleId>{073A0DAA-6AF3-43AB-8588-CEC1D06C72B9}</a:tableStyleId>
              </a:tblPr>
              <a:tblGrid>
                <a:gridCol w="2772511">
                  <a:extLst>
                    <a:ext uri="{9D8B030D-6E8A-4147-A177-3AD203B41FA5}">
                      <a16:colId xmlns:a16="http://schemas.microsoft.com/office/drawing/2014/main" val="3662806254"/>
                    </a:ext>
                  </a:extLst>
                </a:gridCol>
                <a:gridCol w="1577688">
                  <a:extLst>
                    <a:ext uri="{9D8B030D-6E8A-4147-A177-3AD203B41FA5}">
                      <a16:colId xmlns:a16="http://schemas.microsoft.com/office/drawing/2014/main" val="2596587631"/>
                    </a:ext>
                  </a:extLst>
                </a:gridCol>
              </a:tblGrid>
              <a:tr h="217273">
                <a:tc>
                  <a:txBody>
                    <a:bodyPr/>
                    <a:lstStyle/>
                    <a:p>
                      <a:pPr algn="ctr"/>
                      <a:r>
                        <a:rPr lang="en-US" sz="1200">
                          <a:solidFill>
                            <a:schemeClr val="bg1"/>
                          </a:solidFill>
                          <a:latin typeface="Arial" panose="020B0604020202020204" pitchFamily="34" charset="0"/>
                          <a:cs typeface="Arial" panose="020B0604020202020204" pitchFamily="34" charset="0"/>
                        </a:rPr>
                        <a:t>Mission Partner</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Dates</a:t>
                      </a: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bl>
          </a:graphicData>
        </a:graphic>
      </p:graphicFrame>
      <p:graphicFrame>
        <p:nvGraphicFramePr>
          <p:cNvPr id="13" name="Table 4">
            <a:extLst>
              <a:ext uri="{FF2B5EF4-FFF2-40B4-BE49-F238E27FC236}">
                <a16:creationId xmlns:a16="http://schemas.microsoft.com/office/drawing/2014/main" id="{EE4C04C0-D5DD-EE52-1784-B294BE85A3D7}"/>
              </a:ext>
            </a:extLst>
          </p:cNvPr>
          <p:cNvGraphicFramePr>
            <a:graphicFrameLocks noGrp="1"/>
          </p:cNvGraphicFramePr>
          <p:nvPr>
            <p:extLst>
              <p:ext uri="{D42A27DB-BD31-4B8C-83A1-F6EECF244321}">
                <p14:modId xmlns:p14="http://schemas.microsoft.com/office/powerpoint/2010/main" val="2595730203"/>
              </p:ext>
            </p:extLst>
          </p:nvPr>
        </p:nvGraphicFramePr>
        <p:xfrm>
          <a:off x="642637" y="1759079"/>
          <a:ext cx="4389540" cy="2743200"/>
        </p:xfrm>
        <a:graphic>
          <a:graphicData uri="http://schemas.openxmlformats.org/drawingml/2006/table">
            <a:tbl>
              <a:tblPr firstRow="1" bandRow="1">
                <a:tableStyleId>{073A0DAA-6AF3-43AB-8588-CEC1D06C72B9}</a:tableStyleId>
              </a:tblPr>
              <a:tblGrid>
                <a:gridCol w="2797584">
                  <a:extLst>
                    <a:ext uri="{9D8B030D-6E8A-4147-A177-3AD203B41FA5}">
                      <a16:colId xmlns:a16="http://schemas.microsoft.com/office/drawing/2014/main" val="3662806254"/>
                    </a:ext>
                  </a:extLst>
                </a:gridCol>
                <a:gridCol w="1591956">
                  <a:extLst>
                    <a:ext uri="{9D8B030D-6E8A-4147-A177-3AD203B41FA5}">
                      <a16:colId xmlns:a16="http://schemas.microsoft.com/office/drawing/2014/main" val="2596587631"/>
                    </a:ext>
                  </a:extLst>
                </a:gridCol>
              </a:tblGrid>
              <a:tr h="217273">
                <a:tc>
                  <a:txBody>
                    <a:bodyPr/>
                    <a:lstStyle/>
                    <a:p>
                      <a:pPr algn="ctr"/>
                      <a:r>
                        <a:rPr lang="en-US" sz="1200">
                          <a:solidFill>
                            <a:schemeClr val="bg1"/>
                          </a:solidFill>
                          <a:latin typeface="Arial" panose="020B0604020202020204" pitchFamily="34" charset="0"/>
                          <a:cs typeface="Arial" panose="020B0604020202020204" pitchFamily="34" charset="0"/>
                        </a:rPr>
                        <a:t>Deep Dive Topic</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Dates</a:t>
                      </a: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84200553"/>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89526018"/>
                  </a:ext>
                </a:extLst>
              </a:tr>
            </a:tbl>
          </a:graphicData>
        </a:graphic>
      </p:graphicFrame>
      <p:sp>
        <p:nvSpPr>
          <p:cNvPr id="15" name="TextBox 14">
            <a:extLst>
              <a:ext uri="{FF2B5EF4-FFF2-40B4-BE49-F238E27FC236}">
                <a16:creationId xmlns:a16="http://schemas.microsoft.com/office/drawing/2014/main" id="{8737961B-5E2F-F1DD-3172-AA0D90617FEE}"/>
              </a:ext>
            </a:extLst>
          </p:cNvPr>
          <p:cNvSpPr txBox="1"/>
          <p:nvPr/>
        </p:nvSpPr>
        <p:spPr>
          <a:xfrm>
            <a:off x="656207" y="1420525"/>
            <a:ext cx="4350199"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Technical Deep Dives Completed</a:t>
            </a:r>
          </a:p>
        </p:txBody>
      </p:sp>
      <p:sp>
        <p:nvSpPr>
          <p:cNvPr id="16" name="TextBox 15">
            <a:extLst>
              <a:ext uri="{FF2B5EF4-FFF2-40B4-BE49-F238E27FC236}">
                <a16:creationId xmlns:a16="http://schemas.microsoft.com/office/drawing/2014/main" id="{55F8DB90-8DCD-88D7-B124-EBFD1624D234}"/>
              </a:ext>
            </a:extLst>
          </p:cNvPr>
          <p:cNvSpPr txBox="1"/>
          <p:nvPr/>
        </p:nvSpPr>
        <p:spPr>
          <a:xfrm>
            <a:off x="636536" y="4840833"/>
            <a:ext cx="4389540"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Mission Partner Deep Dives Completed</a:t>
            </a:r>
          </a:p>
        </p:txBody>
      </p:sp>
      <p:sp>
        <p:nvSpPr>
          <p:cNvPr id="17" name="TextBox 16">
            <a:extLst>
              <a:ext uri="{FF2B5EF4-FFF2-40B4-BE49-F238E27FC236}">
                <a16:creationId xmlns:a16="http://schemas.microsoft.com/office/drawing/2014/main" id="{AB45D04E-986F-D291-9623-0145B6083B1B}"/>
              </a:ext>
            </a:extLst>
          </p:cNvPr>
          <p:cNvSpPr txBox="1"/>
          <p:nvPr/>
        </p:nvSpPr>
        <p:spPr>
          <a:xfrm>
            <a:off x="5457653" y="1420525"/>
            <a:ext cx="2775157"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Questionnaires Received </a:t>
            </a:r>
          </a:p>
        </p:txBody>
      </p:sp>
      <p:sp>
        <p:nvSpPr>
          <p:cNvPr id="18" name="TextBox 17">
            <a:extLst>
              <a:ext uri="{FF2B5EF4-FFF2-40B4-BE49-F238E27FC236}">
                <a16:creationId xmlns:a16="http://schemas.microsoft.com/office/drawing/2014/main" id="{BB925BBC-C3C9-71C5-F54F-1C92926E9E40}"/>
              </a:ext>
            </a:extLst>
          </p:cNvPr>
          <p:cNvSpPr txBox="1"/>
          <p:nvPr/>
        </p:nvSpPr>
        <p:spPr>
          <a:xfrm>
            <a:off x="5316761" y="3848596"/>
            <a:ext cx="3056939"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Questionnaires In Progress </a:t>
            </a:r>
          </a:p>
        </p:txBody>
      </p:sp>
    </p:spTree>
    <p:extLst>
      <p:ext uri="{BB962C8B-B14F-4D97-AF65-F5344CB8AC3E}">
        <p14:creationId xmlns:p14="http://schemas.microsoft.com/office/powerpoint/2010/main" val="2356880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903406E0-26C5-2F9E-C2A6-D1551F5C8FE5}"/>
              </a:ext>
            </a:extLst>
          </p:cNvPr>
          <p:cNvSpPr>
            <a:spLocks noGrp="1"/>
          </p:cNvSpPr>
          <p:nvPr>
            <p:ph type="title"/>
          </p:nvPr>
        </p:nvSpPr>
        <p:spPr/>
        <p:txBody>
          <a:bodyPr>
            <a:normAutofit fontScale="90000"/>
          </a:bodyPr>
          <a:lstStyle/>
          <a:p>
            <a:r>
              <a:rPr lang="en-US" sz="3300">
                <a:solidFill>
                  <a:srgbClr val="00B0F0"/>
                </a:solidFill>
              </a:rPr>
              <a:t>SYSTEM NAME </a:t>
            </a:r>
            <a:r>
              <a:rPr lang="en-US" sz="3300"/>
              <a:t>Change Management </a:t>
            </a:r>
            <a:br>
              <a:rPr lang="en-US"/>
            </a:br>
            <a:r>
              <a:rPr lang="en-US" sz="1800"/>
              <a:t>Highlights – </a:t>
            </a:r>
            <a:r>
              <a:rPr lang="en-US" sz="1800">
                <a:solidFill>
                  <a:srgbClr val="00B0F0"/>
                </a:solidFill>
              </a:rPr>
              <a:t>Date</a:t>
            </a:r>
          </a:p>
        </p:txBody>
      </p:sp>
      <p:graphicFrame>
        <p:nvGraphicFramePr>
          <p:cNvPr id="3" name="Table 4">
            <a:extLst>
              <a:ext uri="{FF2B5EF4-FFF2-40B4-BE49-F238E27FC236}">
                <a16:creationId xmlns:a16="http://schemas.microsoft.com/office/drawing/2014/main" id="{EC16CBE6-725A-C5B3-F5D0-7E3697CC5E3F}"/>
              </a:ext>
            </a:extLst>
          </p:cNvPr>
          <p:cNvGraphicFramePr>
            <a:graphicFrameLocks noGrp="1"/>
          </p:cNvGraphicFramePr>
          <p:nvPr>
            <p:extLst>
              <p:ext uri="{D42A27DB-BD31-4B8C-83A1-F6EECF244321}">
                <p14:modId xmlns:p14="http://schemas.microsoft.com/office/powerpoint/2010/main" val="2712047769"/>
              </p:ext>
            </p:extLst>
          </p:nvPr>
        </p:nvGraphicFramePr>
        <p:xfrm>
          <a:off x="636537" y="1508759"/>
          <a:ext cx="7870924" cy="2285968"/>
        </p:xfrm>
        <a:graphic>
          <a:graphicData uri="http://schemas.openxmlformats.org/drawingml/2006/table">
            <a:tbl>
              <a:tblPr firstRow="1" bandRow="1">
                <a:tableStyleId>{073A0DAA-6AF3-43AB-8588-CEC1D06C72B9}</a:tableStyleId>
              </a:tblPr>
              <a:tblGrid>
                <a:gridCol w="1330808">
                  <a:extLst>
                    <a:ext uri="{9D8B030D-6E8A-4147-A177-3AD203B41FA5}">
                      <a16:colId xmlns:a16="http://schemas.microsoft.com/office/drawing/2014/main" val="3662806254"/>
                    </a:ext>
                  </a:extLst>
                </a:gridCol>
                <a:gridCol w="3685566">
                  <a:extLst>
                    <a:ext uri="{9D8B030D-6E8A-4147-A177-3AD203B41FA5}">
                      <a16:colId xmlns:a16="http://schemas.microsoft.com/office/drawing/2014/main" val="3991061638"/>
                    </a:ext>
                  </a:extLst>
                </a:gridCol>
                <a:gridCol w="1427275">
                  <a:extLst>
                    <a:ext uri="{9D8B030D-6E8A-4147-A177-3AD203B41FA5}">
                      <a16:colId xmlns:a16="http://schemas.microsoft.com/office/drawing/2014/main" val="2596587631"/>
                    </a:ext>
                  </a:extLst>
                </a:gridCol>
                <a:gridCol w="1427275">
                  <a:extLst>
                    <a:ext uri="{9D8B030D-6E8A-4147-A177-3AD203B41FA5}">
                      <a16:colId xmlns:a16="http://schemas.microsoft.com/office/drawing/2014/main" val="1232095415"/>
                    </a:ext>
                  </a:extLst>
                </a:gridCol>
              </a:tblGrid>
              <a:tr h="285746">
                <a:tc>
                  <a:txBody>
                    <a:bodyPr/>
                    <a:lstStyle/>
                    <a:p>
                      <a:pPr algn="ctr"/>
                      <a:r>
                        <a:rPr lang="en-US" sz="1200">
                          <a:solidFill>
                            <a:schemeClr val="bg1"/>
                          </a:solidFill>
                          <a:latin typeface="Arial" panose="020B0604020202020204" pitchFamily="34" charset="0"/>
                          <a:cs typeface="Arial" panose="020B0604020202020204" pitchFamily="34" charset="0"/>
                        </a:rPr>
                        <a:t>CCB/CR</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Description</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Classification</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Notes</a:t>
                      </a:r>
                    </a:p>
                  </a:txBody>
                  <a:tcPr anchor="ctr">
                    <a:solidFill>
                      <a:srgbClr val="1D385B"/>
                    </a:solidFill>
                  </a:tcPr>
                </a:tc>
                <a:extLst>
                  <a:ext uri="{0D108BD9-81ED-4DB2-BD59-A6C34878D82A}">
                    <a16:rowId xmlns:a16="http://schemas.microsoft.com/office/drawing/2014/main" val="393701684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bl>
          </a:graphicData>
        </a:graphic>
      </p:graphicFrame>
    </p:spTree>
    <p:extLst>
      <p:ext uri="{BB962C8B-B14F-4D97-AF65-F5344CB8AC3E}">
        <p14:creationId xmlns:p14="http://schemas.microsoft.com/office/powerpoint/2010/main" val="2897095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Title 1">
            <a:extLst>
              <a:ext uri="{FF2B5EF4-FFF2-40B4-BE49-F238E27FC236}">
                <a16:creationId xmlns:a16="http://schemas.microsoft.com/office/drawing/2014/main" id="{A4DABCA6-EA70-E3F6-C1EB-16C71CCEB136}"/>
              </a:ext>
            </a:extLst>
          </p:cNvPr>
          <p:cNvSpPr>
            <a:spLocks noGrp="1"/>
          </p:cNvSpPr>
          <p:nvPr>
            <p:ph type="title"/>
          </p:nvPr>
        </p:nvSpPr>
        <p:spPr/>
        <p:txBody>
          <a:bodyPr/>
          <a:lstStyle/>
          <a:p>
            <a:r>
              <a:rPr lang="en-US"/>
              <a:t>Mitigating Factors – CCB-630</a:t>
            </a:r>
          </a:p>
        </p:txBody>
      </p:sp>
      <p:sp>
        <p:nvSpPr>
          <p:cNvPr id="3" name="Content Placeholder 2">
            <a:extLst>
              <a:ext uri="{FF2B5EF4-FFF2-40B4-BE49-F238E27FC236}">
                <a16:creationId xmlns:a16="http://schemas.microsoft.com/office/drawing/2014/main" id="{98169F19-86DD-90A7-4204-6CDAF5CCD8CB}"/>
              </a:ext>
            </a:extLst>
          </p:cNvPr>
          <p:cNvSpPr>
            <a:spLocks noGrp="1"/>
          </p:cNvSpPr>
          <p:nvPr>
            <p:ph idx="1"/>
          </p:nvPr>
        </p:nvSpPr>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Mitigating factors that reduce finding/risk: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 access to CUI data.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Standardized deployment methodology.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Hardened Zone B infrastructure.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&lt;SYSTEM NAME&gt;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Enterprise Defense in Depth with scanning, logging, and SOC monitoring.</a:t>
            </a:r>
          </a:p>
        </p:txBody>
      </p:sp>
      <p:sp>
        <p:nvSpPr>
          <p:cNvPr id="4" name="Rectangle 3">
            <a:extLst>
              <a:ext uri="{FF2B5EF4-FFF2-40B4-BE49-F238E27FC236}">
                <a16:creationId xmlns:a16="http://schemas.microsoft.com/office/drawing/2014/main" id="{683F2201-FEEC-ECB9-1379-7816B01757BD}"/>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0D957D96-0631-ED13-1972-F7C8039754C1}"/>
              </a:ext>
            </a:extLst>
          </p:cNvPr>
          <p:cNvSpPr>
            <a:spLocks noGrp="1"/>
          </p:cNvSpPr>
          <p:nvPr>
            <p:ph type="title"/>
          </p:nvPr>
        </p:nvSpPr>
        <p:spPr/>
        <p:txBody>
          <a:bodyPr/>
          <a:lstStyle/>
          <a:p>
            <a:r>
              <a:rPr lang="en-US"/>
              <a:t>Security Impact CCB-628 </a:t>
            </a:r>
          </a:p>
        </p:txBody>
      </p:sp>
      <p:sp>
        <p:nvSpPr>
          <p:cNvPr id="3" name="Content Placeholder 2">
            <a:extLst>
              <a:ext uri="{FF2B5EF4-FFF2-40B4-BE49-F238E27FC236}">
                <a16:creationId xmlns:a16="http://schemas.microsoft.com/office/drawing/2014/main" id="{74F13B75-7DC7-B135-D073-07CA8B40291E}"/>
              </a:ext>
            </a:extLst>
          </p:cNvPr>
          <p:cNvSpPr>
            <a:spLocks noGrp="1"/>
          </p:cNvSpPr>
          <p:nvPr>
            <p:ph idx="1"/>
          </p:nvPr>
        </p:nvSpPr>
        <p:spPr/>
        <p:txBody>
          <a:bodyPr>
            <a:normAutofit/>
          </a:bodyPr>
          <a:lstStyle/>
          <a:p>
            <a:pPr>
              <a:lnSpc>
                <a:spcPct val="100000"/>
              </a:lnSpc>
              <a:spcBef>
                <a:spcPts val="0"/>
              </a:spcBef>
            </a:pPr>
            <a:r>
              <a:rPr lang="en-US" sz="1400"/>
              <a:t>CCB-628 – A2I2_Upgrade_Nutanix (from v5.20.2.1 to v6.5.3.1)_Production.</a:t>
            </a:r>
          </a:p>
          <a:p>
            <a:pPr>
              <a:lnSpc>
                <a:spcPct val="100000"/>
              </a:lnSpc>
              <a:spcBef>
                <a:spcPts val="0"/>
              </a:spcBef>
            </a:pPr>
            <a:endParaRPr lang="en-US" sz="1400"/>
          </a:p>
          <a:p>
            <a:pPr>
              <a:lnSpc>
                <a:spcPct val="100000"/>
              </a:lnSpc>
              <a:spcBef>
                <a:spcPts val="0"/>
              </a:spcBef>
            </a:pPr>
            <a:r>
              <a:rPr lang="en-US" sz="1400"/>
              <a:t>Description: Nutanix was authorized by CCB-282 and was installed in the </a:t>
            </a:r>
            <a:r>
              <a:rPr lang="en-US" sz="1400" b="1">
                <a:solidFill>
                  <a:srgbClr val="00B0F0"/>
                </a:solidFill>
              </a:rPr>
              <a:t>&lt;SYSTEM NAME&gt; </a:t>
            </a:r>
            <a:r>
              <a:rPr lang="en-US" sz="1400"/>
              <a:t>production on-premise A2I2 enclave to enable integrated management of the A2I2 Citrix deployment for more rapid provisioning of desktops, along with the ability to support multiple hypervisors, improve performance, and reduce total cost of ownership.</a:t>
            </a:r>
          </a:p>
          <a:p>
            <a:pPr>
              <a:lnSpc>
                <a:spcPct val="100000"/>
              </a:lnSpc>
              <a:spcBef>
                <a:spcPts val="0"/>
              </a:spcBef>
            </a:pPr>
            <a:endParaRPr lang="en-US" sz="1400"/>
          </a:p>
          <a:p>
            <a:pPr>
              <a:lnSpc>
                <a:spcPct val="100000"/>
              </a:lnSpc>
              <a:spcBef>
                <a:spcPts val="0"/>
              </a:spcBef>
            </a:pPr>
            <a:r>
              <a:rPr lang="en-US" sz="1400"/>
              <a:t>Change – Major OS upgrade of Nutanix AOS from version 5.20.2.1 to version 6.5.3.1.</a:t>
            </a:r>
          </a:p>
          <a:p>
            <a:pPr>
              <a:lnSpc>
                <a:spcPct val="100000"/>
              </a:lnSpc>
              <a:spcBef>
                <a:spcPts val="0"/>
              </a:spcBef>
            </a:pPr>
            <a:endParaRPr lang="en-US" sz="1400"/>
          </a:p>
          <a:p>
            <a:pPr>
              <a:lnSpc>
                <a:spcPct val="100000"/>
              </a:lnSpc>
              <a:spcBef>
                <a:spcPts val="0"/>
              </a:spcBef>
            </a:pPr>
            <a:r>
              <a:rPr lang="en-US" sz="1400"/>
              <a:t>Supporting Documentation: One Pager, TM Concurrence, Architecture Diagram, CONOPS, Release Notes, SI-M Memo.</a:t>
            </a:r>
          </a:p>
          <a:p>
            <a:pPr>
              <a:lnSpc>
                <a:spcPct val="100000"/>
              </a:lnSpc>
              <a:spcBef>
                <a:spcPts val="0"/>
              </a:spcBef>
            </a:pPr>
            <a:endParaRPr lang="en-US" sz="1400"/>
          </a:p>
          <a:p>
            <a:pPr>
              <a:lnSpc>
                <a:spcPct val="100000"/>
              </a:lnSpc>
              <a:spcBef>
                <a:spcPts val="0"/>
              </a:spcBef>
            </a:pPr>
            <a:r>
              <a:rPr lang="en-US" sz="1400"/>
              <a:t>Residual Risk – Low.</a:t>
            </a:r>
          </a:p>
        </p:txBody>
      </p:sp>
      <p:sp>
        <p:nvSpPr>
          <p:cNvPr id="4" name="Rectangle 3">
            <a:extLst>
              <a:ext uri="{FF2B5EF4-FFF2-40B4-BE49-F238E27FC236}">
                <a16:creationId xmlns:a16="http://schemas.microsoft.com/office/drawing/2014/main" id="{1C393B98-7BE6-9B0C-BD98-06EF283E2624}"/>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576319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A8838AF4-E219-F473-8AC7-2A0CDC2ACF55}"/>
              </a:ext>
            </a:extLst>
          </p:cNvPr>
          <p:cNvSpPr>
            <a:spLocks noGrp="1"/>
          </p:cNvSpPr>
          <p:nvPr>
            <p:ph type="title"/>
          </p:nvPr>
        </p:nvSpPr>
        <p:spPr/>
        <p:txBody>
          <a:bodyPr/>
          <a:lstStyle/>
          <a:p>
            <a:r>
              <a:rPr lang="en-US"/>
              <a:t>Security Impact CCB-123 </a:t>
            </a:r>
          </a:p>
        </p:txBody>
      </p:sp>
      <p:pic>
        <p:nvPicPr>
          <p:cNvPr id="6" name="Picture 5" descr="A diagram of a computer&#10;&#10;Description automatically generated">
            <a:extLst>
              <a:ext uri="{FF2B5EF4-FFF2-40B4-BE49-F238E27FC236}">
                <a16:creationId xmlns:a16="http://schemas.microsoft.com/office/drawing/2014/main" id="{7A693F24-09EB-5CEC-A4E4-EF84CBFE35B9}"/>
              </a:ext>
            </a:extLst>
          </p:cNvPr>
          <p:cNvPicPr>
            <a:picLocks noChangeAspect="1"/>
          </p:cNvPicPr>
          <p:nvPr/>
        </p:nvPicPr>
        <p:blipFill rotWithShape="1">
          <a:blip r:embed="rId3">
            <a:extLst>
              <a:ext uri="{28A0092B-C50C-407E-A947-70E740481C1C}">
                <a14:useLocalDpi xmlns:a14="http://schemas.microsoft.com/office/drawing/2010/main" val="0"/>
              </a:ext>
            </a:extLst>
          </a:blip>
          <a:srcRect l="1288" t="1557" r="3192" b="4202"/>
          <a:stretch/>
        </p:blipFill>
        <p:spPr>
          <a:xfrm>
            <a:off x="1796995" y="1781092"/>
            <a:ext cx="5899868" cy="4405023"/>
          </a:xfrm>
          <a:prstGeom prst="rect">
            <a:avLst/>
          </a:prstGeom>
        </p:spPr>
      </p:pic>
      <p:sp>
        <p:nvSpPr>
          <p:cNvPr id="3" name="Rectangle 2">
            <a:extLst>
              <a:ext uri="{FF2B5EF4-FFF2-40B4-BE49-F238E27FC236}">
                <a16:creationId xmlns:a16="http://schemas.microsoft.com/office/drawing/2014/main" id="{8FF35CB7-75BB-CE93-107E-0C9813A0D187}"/>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296987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Title 1">
            <a:extLst>
              <a:ext uri="{FF2B5EF4-FFF2-40B4-BE49-F238E27FC236}">
                <a16:creationId xmlns:a16="http://schemas.microsoft.com/office/drawing/2014/main" id="{143BF33F-F358-50DD-7682-4068E709D366}"/>
              </a:ext>
            </a:extLst>
          </p:cNvPr>
          <p:cNvSpPr>
            <a:spLocks noGrp="1"/>
          </p:cNvSpPr>
          <p:nvPr>
            <p:ph type="title"/>
          </p:nvPr>
        </p:nvSpPr>
        <p:spPr/>
        <p:txBody>
          <a:bodyPr/>
          <a:lstStyle/>
          <a:p>
            <a:r>
              <a:rPr lang="en-US"/>
              <a:t>Risk Analysis Report – CCB-</a:t>
            </a:r>
            <a:r>
              <a:rPr lang="en-US">
                <a:solidFill>
                  <a:srgbClr val="00B0F0"/>
                </a:solidFill>
              </a:rPr>
              <a:t>#</a:t>
            </a:r>
          </a:p>
        </p:txBody>
      </p:sp>
      <p:graphicFrame>
        <p:nvGraphicFramePr>
          <p:cNvPr id="3" name="Google Shape;232;p16">
            <a:extLst>
              <a:ext uri="{FF2B5EF4-FFF2-40B4-BE49-F238E27FC236}">
                <a16:creationId xmlns:a16="http://schemas.microsoft.com/office/drawing/2014/main" id="{1A741B1B-4C37-83FE-859A-40455232F236}"/>
              </a:ext>
            </a:extLst>
          </p:cNvPr>
          <p:cNvGraphicFramePr/>
          <p:nvPr>
            <p:extLst>
              <p:ext uri="{D42A27DB-BD31-4B8C-83A1-F6EECF244321}">
                <p14:modId xmlns:p14="http://schemas.microsoft.com/office/powerpoint/2010/main" val="1147197386"/>
              </p:ext>
            </p:extLst>
          </p:nvPr>
        </p:nvGraphicFramePr>
        <p:xfrm>
          <a:off x="636539" y="1508760"/>
          <a:ext cx="7870923" cy="4485988"/>
        </p:xfrm>
        <a:graphic>
          <a:graphicData uri="http://schemas.openxmlformats.org/drawingml/2006/table">
            <a:tbl>
              <a:tblPr firstRow="1" bandRow="1">
                <a:tableStyleId>{3C2FFA5D-87B4-456A-9821-1D502468CF0F}</a:tableStyleId>
              </a:tblPr>
              <a:tblGrid>
                <a:gridCol w="639629">
                  <a:extLst>
                    <a:ext uri="{9D8B030D-6E8A-4147-A177-3AD203B41FA5}">
                      <a16:colId xmlns:a16="http://schemas.microsoft.com/office/drawing/2014/main" val="20000"/>
                    </a:ext>
                  </a:extLst>
                </a:gridCol>
                <a:gridCol w="2686858">
                  <a:extLst>
                    <a:ext uri="{9D8B030D-6E8A-4147-A177-3AD203B41FA5}">
                      <a16:colId xmlns:a16="http://schemas.microsoft.com/office/drawing/2014/main" val="20001"/>
                    </a:ext>
                  </a:extLst>
                </a:gridCol>
                <a:gridCol w="3206038">
                  <a:extLst>
                    <a:ext uri="{9D8B030D-6E8A-4147-A177-3AD203B41FA5}">
                      <a16:colId xmlns:a16="http://schemas.microsoft.com/office/drawing/2014/main" val="20003"/>
                    </a:ext>
                  </a:extLst>
                </a:gridCol>
                <a:gridCol w="1338398">
                  <a:extLst>
                    <a:ext uri="{9D8B030D-6E8A-4147-A177-3AD203B41FA5}">
                      <a16:colId xmlns:a16="http://schemas.microsoft.com/office/drawing/2014/main" val="20004"/>
                    </a:ext>
                  </a:extLst>
                </a:gridCol>
              </a:tblGrid>
              <a:tr h="50093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Risk #</a:t>
                      </a:r>
                    </a:p>
                    <a:p>
                      <a:pPr marL="0" marR="0" lvl="0" indent="0" algn="ctr" rtl="0">
                        <a:lnSpc>
                          <a:spcPct val="100000"/>
                        </a:lnSpc>
                        <a:spcBef>
                          <a:spcPts val="0"/>
                        </a:spcBef>
                        <a:spcAft>
                          <a:spcPts val="0"/>
                        </a:spcAft>
                        <a:buClr>
                          <a:srgbClr val="000000"/>
                        </a:buClr>
                        <a:buSzPts val="1200"/>
                        <a:buFont typeface="Arial"/>
                        <a:buNone/>
                      </a:pPr>
                      <a:endParaRPr sz="1200" i="1"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Area  of Concern</a:t>
                      </a:r>
                    </a:p>
                    <a:p>
                      <a:pPr marL="0" marR="0" lvl="0" indent="0" algn="ctr" rtl="0">
                        <a:lnSpc>
                          <a:spcPct val="100000"/>
                        </a:lnSpc>
                        <a:spcBef>
                          <a:spcPts val="0"/>
                        </a:spcBef>
                        <a:spcAft>
                          <a:spcPts val="0"/>
                        </a:spcAft>
                        <a:buClr>
                          <a:srgbClr val="000000"/>
                        </a:buClr>
                        <a:buSzPts val="1200"/>
                        <a:buFont typeface="Arial"/>
                        <a:buNone/>
                      </a:pPr>
                      <a:endParaRPr lang="en-US" sz="1200" b="1" i="1"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Mechanisms</a:t>
                      </a:r>
                    </a:p>
                    <a:p>
                      <a:pPr marL="0" marR="0" lvl="0" indent="0" algn="ctr" rtl="0">
                        <a:lnSpc>
                          <a:spcPct val="100000"/>
                        </a:lnSpc>
                        <a:spcBef>
                          <a:spcPts val="0"/>
                        </a:spcBef>
                        <a:spcAft>
                          <a:spcPts val="0"/>
                        </a:spcAft>
                        <a:buClr>
                          <a:schemeClr val="dk1"/>
                        </a:buClr>
                        <a:buSzPts val="1200"/>
                        <a:buFont typeface="Arial"/>
                        <a:buNone/>
                      </a:pPr>
                      <a:endParaRPr lang="en-US" sz="1200" b="1" i="1"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Initial Risk Level</a:t>
                      </a:r>
                    </a:p>
                    <a:p>
                      <a:pPr marL="0" marR="0" lvl="0" indent="0" algn="ctr" rtl="0">
                        <a:lnSpc>
                          <a:spcPct val="100000"/>
                        </a:lnSpc>
                        <a:spcBef>
                          <a:spcPts val="0"/>
                        </a:spcBef>
                        <a:spcAft>
                          <a:spcPts val="0"/>
                        </a:spcAft>
                        <a:buClr>
                          <a:srgbClr val="000000"/>
                        </a:buClr>
                        <a:buSzPts val="1200"/>
                        <a:buFont typeface="Arial"/>
                        <a:buNone/>
                      </a:pPr>
                      <a:endParaRPr sz="1200" i="1" u="none" strike="noStrike" cap="none">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0"/>
                  </a:ext>
                </a:extLst>
              </a:tr>
              <a:tr h="275541">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Threat:</a:t>
                      </a:r>
                      <a:endParaRPr lang="en-US" sz="1200" b="0" i="1" u="none" strike="noStrike" cap="none">
                        <a:solidFill>
                          <a:srgbClr val="1D385B"/>
                        </a:solidFill>
                        <a:latin typeface="Arial" panose="020B0604020202020204" pitchFamily="34" charset="0"/>
                        <a:ea typeface="Helvetica Neue"/>
                        <a:cs typeface="Arial" panose="020B0604020202020204" pitchFamily="34" charset="0"/>
                        <a:sym typeface="Helvetica Neue"/>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54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Vulnerability:</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212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Likelihood:</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20096">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Impact: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384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Mitigations In Place:</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9346">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200" b="1" i="0" u="none" strike="noStrike" cap="none">
                          <a:solidFill>
                            <a:schemeClr val="bg1"/>
                          </a:solidFill>
                          <a:latin typeface="Arial" panose="020B0604020202020204" pitchFamily="34" charset="0"/>
                          <a:cs typeface="Arial" panose="020B0604020202020204" pitchFamily="34" charset="0"/>
                          <a:sym typeface="Arial"/>
                        </a:rPr>
                        <a:t>ADDITIONAL MEASURES APPLIED TO THE SYSTEM</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solidFill>
                      <a:srgbClr val="1D385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3844">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sym typeface="Arial"/>
                        </a:rPr>
                        <a:t>Countermeasures Added:</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6257">
                <a:tc gridSpan="3">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Residual Risk:</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Residual Risk</a:t>
                      </a:r>
                    </a:p>
                    <a:p>
                      <a:pPr marL="0" marR="0" lvl="0" indent="0" algn="ctr" rtl="0">
                        <a:lnSpc>
                          <a:spcPct val="100000"/>
                        </a:lnSpc>
                        <a:spcBef>
                          <a:spcPts val="0"/>
                        </a:spcBef>
                        <a:spcAft>
                          <a:spcPts val="0"/>
                        </a:spcAft>
                        <a:buClr>
                          <a:srgbClr val="000000"/>
                        </a:buClr>
                        <a:buSzPts val="1200"/>
                        <a:buFont typeface="Arial"/>
                        <a:buNone/>
                      </a:pPr>
                      <a:endParaRPr sz="120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rgbClr val="92D050"/>
                    </a:solidFill>
                  </a:tcPr>
                </a:tc>
                <a:extLst>
                  <a:ext uri="{0D108BD9-81ED-4DB2-BD59-A6C34878D82A}">
                    <a16:rowId xmlns:a16="http://schemas.microsoft.com/office/drawing/2014/main" val="10008"/>
                  </a:ext>
                </a:extLst>
              </a:tr>
              <a:tr h="47432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Additional Countermeasures Suggested:</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Title 1">
            <a:extLst>
              <a:ext uri="{FF2B5EF4-FFF2-40B4-BE49-F238E27FC236}">
                <a16:creationId xmlns:a16="http://schemas.microsoft.com/office/drawing/2014/main" id="{5555DECF-38B1-017F-A11C-55F02E263D0B}"/>
              </a:ext>
            </a:extLst>
          </p:cNvPr>
          <p:cNvSpPr>
            <a:spLocks noGrp="1"/>
          </p:cNvSpPr>
          <p:nvPr>
            <p:ph type="title"/>
          </p:nvPr>
        </p:nvSpPr>
        <p:spPr/>
        <p:txBody>
          <a:bodyPr/>
          <a:lstStyle/>
          <a:p>
            <a:r>
              <a:rPr lang="en-US"/>
              <a:t>Mitigating Factors – CCB-628</a:t>
            </a:r>
          </a:p>
        </p:txBody>
      </p:sp>
      <p:sp>
        <p:nvSpPr>
          <p:cNvPr id="3" name="Content Placeholder 2">
            <a:extLst>
              <a:ext uri="{FF2B5EF4-FFF2-40B4-BE49-F238E27FC236}">
                <a16:creationId xmlns:a16="http://schemas.microsoft.com/office/drawing/2014/main" id="{F6A29F85-AE9D-B60C-424B-85BF54D45D24}"/>
              </a:ext>
            </a:extLst>
          </p:cNvPr>
          <p:cNvSpPr>
            <a:spLocks noGrp="1"/>
          </p:cNvSpPr>
          <p:nvPr>
            <p:ph idx="1"/>
          </p:nvPr>
        </p:nvSpPr>
        <p:spPr/>
        <p:txBody>
          <a:bodyPr>
            <a:normAutofit/>
          </a:bodyPr>
          <a:lstStyle/>
          <a:p>
            <a:r>
              <a:rPr lang="en-US" sz="1400"/>
              <a:t>Mitigating factors that reduce finding/risk: </a:t>
            </a:r>
          </a:p>
          <a:p>
            <a:pPr lvl="1"/>
            <a:r>
              <a:rPr lang="en-US" sz="1400"/>
              <a:t>Backing up the CVP prior to upgrade.</a:t>
            </a:r>
          </a:p>
          <a:p>
            <a:pPr lvl="1"/>
            <a:r>
              <a:rPr lang="en-US" sz="1400"/>
              <a:t>Performing the upgrade during a scheduled maintenance window.</a:t>
            </a:r>
          </a:p>
          <a:p>
            <a:pPr lvl="1"/>
            <a:r>
              <a:rPr lang="en-US" sz="1400" b="1">
                <a:solidFill>
                  <a:srgbClr val="00B0F0"/>
                </a:solidFill>
              </a:rPr>
              <a:t>&lt;SYSTEM NAME&gt; </a:t>
            </a:r>
            <a:r>
              <a:rPr lang="en-US" sz="1400"/>
              <a:t>Enterprise Defense in Depth with scanning, logging, and SOC monitoring.</a:t>
            </a:r>
          </a:p>
        </p:txBody>
      </p:sp>
      <p:sp>
        <p:nvSpPr>
          <p:cNvPr id="4" name="Rectangle 3">
            <a:extLst>
              <a:ext uri="{FF2B5EF4-FFF2-40B4-BE49-F238E27FC236}">
                <a16:creationId xmlns:a16="http://schemas.microsoft.com/office/drawing/2014/main" id="{88ECB0CB-C051-F994-345A-0321A5E67796}"/>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0AC4DA05-5B06-0C74-6E4F-ED468196E06B}"/>
              </a:ext>
            </a:extLst>
          </p:cNvPr>
          <p:cNvSpPr>
            <a:spLocks noGrp="1"/>
          </p:cNvSpPr>
          <p:nvPr>
            <p:ph idx="4294967295"/>
          </p:nvPr>
        </p:nvSpPr>
        <p:spPr>
          <a:xfrm>
            <a:off x="439853" y="1259265"/>
            <a:ext cx="4132147" cy="4500563"/>
          </a:xfrm>
        </p:spPr>
        <p:txBody>
          <a:bodyPr vert="horz" lIns="91440" tIns="45720" rIns="91440" bIns="45720" numCol="1" rtlCol="0" anchor="t">
            <a:noAutofit/>
          </a:bodyPr>
          <a:lstStyle/>
          <a:p>
            <a:pPr marL="0" indent="0">
              <a:buNone/>
            </a:pPr>
            <a:r>
              <a:rPr lang="en-US" sz="1400" u="sng">
                <a:latin typeface="Arial"/>
                <a:cs typeface="Arial"/>
              </a:rPr>
              <a:t>Program Team</a:t>
            </a:r>
          </a:p>
          <a:p>
            <a:pPr>
              <a:spcBef>
                <a:spcPts val="800"/>
              </a:spcBef>
            </a:pPr>
            <a:r>
              <a:rPr lang="en-US" sz="1400">
                <a:latin typeface="Arial"/>
                <a:cs typeface="Arial"/>
              </a:rPr>
              <a:t>PM, </a:t>
            </a:r>
            <a:r>
              <a:rPr lang="en-US" sz="1400" b="1">
                <a:solidFill>
                  <a:srgbClr val="00B0F0"/>
                </a:solidFill>
                <a:latin typeface="Arial" panose="020B0604020202020204" pitchFamily="34" charset="0"/>
                <a:cs typeface="Arial" panose="020B0604020202020204" pitchFamily="34" charset="0"/>
              </a:rPr>
              <a:t>&lt; </a:t>
            </a:r>
            <a:r>
              <a:rPr lang="en-US" sz="1400" b="1">
                <a:solidFill>
                  <a:srgbClr val="00B0F0"/>
                </a:solidFill>
                <a:latin typeface="Arial"/>
                <a:cs typeface="Arial"/>
              </a:rPr>
              <a:t>Name, Organization&gt;</a:t>
            </a:r>
          </a:p>
          <a:p>
            <a:pPr>
              <a:spcBef>
                <a:spcPts val="800"/>
              </a:spcBef>
            </a:pPr>
            <a:r>
              <a:rPr lang="en-US" sz="1400">
                <a:latin typeface="Arial"/>
                <a:cs typeface="Arial"/>
              </a:rPr>
              <a:t>ISO,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ISSM,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ISSE,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Pen Test Lead,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Program Support,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marL="0" indent="0">
              <a:buNone/>
            </a:pPr>
            <a:endParaRPr lang="en-US" sz="1400" u="sng"/>
          </a:p>
          <a:p>
            <a:pPr marL="0" indent="0">
              <a:buNone/>
            </a:pPr>
            <a:r>
              <a:rPr lang="en-US" sz="1400" u="sng">
                <a:latin typeface="Arial"/>
                <a:cs typeface="Arial"/>
              </a:rPr>
              <a:t>AO and Support Team</a:t>
            </a:r>
          </a:p>
          <a:p>
            <a:r>
              <a:rPr lang="en-US" sz="1400">
                <a:latin typeface="Arial"/>
                <a:cs typeface="Arial"/>
              </a:rPr>
              <a:t>AO, Mr. Daniel Holtzman, CDAO</a:t>
            </a:r>
          </a:p>
          <a:p>
            <a:r>
              <a:rPr lang="en-US" sz="1400">
                <a:latin typeface="Arial"/>
                <a:cs typeface="Arial"/>
              </a:rPr>
              <a:t>AODR,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r>
              <a:rPr lang="en-US" sz="1400">
                <a:latin typeface="Arial"/>
                <a:cs typeface="Arial"/>
              </a:rPr>
              <a:t>CRA,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endParaRPr lang="en-US" sz="1400"/>
          </a:p>
          <a:p>
            <a:endParaRPr lang="en-US" sz="1400"/>
          </a:p>
          <a:p>
            <a:endParaRPr lang="en-US" sz="1400"/>
          </a:p>
        </p:txBody>
      </p:sp>
      <p:grpSp>
        <p:nvGrpSpPr>
          <p:cNvPr id="4" name="Group 3">
            <a:extLst>
              <a:ext uri="{FF2B5EF4-FFF2-40B4-BE49-F238E27FC236}">
                <a16:creationId xmlns:a16="http://schemas.microsoft.com/office/drawing/2014/main" id="{B846A30A-7370-EDA4-BFFE-B1B971F08EE3}"/>
              </a:ext>
            </a:extLst>
          </p:cNvPr>
          <p:cNvGrpSpPr/>
          <p:nvPr/>
        </p:nvGrpSpPr>
        <p:grpSpPr>
          <a:xfrm>
            <a:off x="828838" y="4858247"/>
            <a:ext cx="2351684" cy="1999753"/>
            <a:chOff x="666541" y="4004565"/>
            <a:chExt cx="3321001" cy="2284167"/>
          </a:xfrm>
        </p:grpSpPr>
        <p:sp>
          <p:nvSpPr>
            <p:cNvPr id="5" name="Oval 4">
              <a:extLst>
                <a:ext uri="{FF2B5EF4-FFF2-40B4-BE49-F238E27FC236}">
                  <a16:creationId xmlns:a16="http://schemas.microsoft.com/office/drawing/2014/main" id="{BD36221B-0C36-A04C-98A2-BE7C36E5CCE2}"/>
                </a:ext>
              </a:extLst>
            </p:cNvPr>
            <p:cNvSpPr/>
            <p:nvPr/>
          </p:nvSpPr>
          <p:spPr>
            <a:xfrm>
              <a:off x="666541" y="4098899"/>
              <a:ext cx="3321001" cy="21238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7" name="Diagram 6">
              <a:extLst>
                <a:ext uri="{FF2B5EF4-FFF2-40B4-BE49-F238E27FC236}">
                  <a16:creationId xmlns:a16="http://schemas.microsoft.com/office/drawing/2014/main" id="{C466168C-6989-9DD1-B651-E0952B36D736}"/>
                </a:ext>
              </a:extLst>
            </p:cNvPr>
            <p:cNvGraphicFramePr>
              <a:graphicFrameLocks noChangeAspect="1"/>
            </p:cNvGraphicFramePr>
            <p:nvPr>
              <p:extLst>
                <p:ext uri="{D42A27DB-BD31-4B8C-83A1-F6EECF244321}">
                  <p14:modId xmlns:p14="http://schemas.microsoft.com/office/powerpoint/2010/main" val="1420285436"/>
                </p:ext>
              </p:extLst>
            </p:nvPr>
          </p:nvGraphicFramePr>
          <p:xfrm>
            <a:off x="758215" y="4004565"/>
            <a:ext cx="2852252" cy="228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87EFC6C-BA46-88B0-76F2-E04EB47E0531}"/>
                </a:ext>
              </a:extLst>
            </p:cNvPr>
            <p:cNvSpPr txBox="1"/>
            <p:nvPr/>
          </p:nvSpPr>
          <p:spPr>
            <a:xfrm>
              <a:off x="1804590" y="4258979"/>
              <a:ext cx="1062476" cy="279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Cyber</a:t>
              </a:r>
            </a:p>
          </p:txBody>
        </p:sp>
        <p:sp>
          <p:nvSpPr>
            <p:cNvPr id="15" name="TextBox 14">
              <a:extLst>
                <a:ext uri="{FF2B5EF4-FFF2-40B4-BE49-F238E27FC236}">
                  <a16:creationId xmlns:a16="http://schemas.microsoft.com/office/drawing/2014/main" id="{30652E95-BC20-1C77-2109-850229CF8817}"/>
                </a:ext>
              </a:extLst>
            </p:cNvPr>
            <p:cNvSpPr txBox="1"/>
            <p:nvPr/>
          </p:nvSpPr>
          <p:spPr>
            <a:xfrm>
              <a:off x="1763102" y="5646127"/>
              <a:ext cx="1127877" cy="460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Team Sport</a:t>
              </a:r>
            </a:p>
          </p:txBody>
        </p:sp>
      </p:grpSp>
      <p:sp>
        <p:nvSpPr>
          <p:cNvPr id="16" name="TextBox 15">
            <a:extLst>
              <a:ext uri="{FF2B5EF4-FFF2-40B4-BE49-F238E27FC236}">
                <a16:creationId xmlns:a16="http://schemas.microsoft.com/office/drawing/2014/main" id="{0F3C6088-5A0D-108A-A32C-83D96440D31A}"/>
              </a:ext>
            </a:extLst>
          </p:cNvPr>
          <p:cNvSpPr txBox="1"/>
          <p:nvPr/>
        </p:nvSpPr>
        <p:spPr>
          <a:xfrm>
            <a:off x="4572000" y="1222873"/>
            <a:ext cx="4237965" cy="4439677"/>
          </a:xfrm>
          <a:prstGeom prst="rect">
            <a:avLst/>
          </a:prstGeom>
          <a:noFill/>
        </p:spPr>
        <p:txBody>
          <a:bodyPr wrap="square" rtlCol="0">
            <a:spAutoFit/>
          </a:bodyPr>
          <a:lstStyle/>
          <a:p>
            <a:pPr indent="0" fontAlgn="base">
              <a:buNone/>
            </a:pPr>
            <a:r>
              <a:rPr lang="en-US" sz="1400" u="sng">
                <a:latin typeface="Arial"/>
                <a:cs typeface="Arial"/>
              </a:rPr>
              <a:t>Mission and System Description</a:t>
            </a:r>
          </a:p>
          <a:p>
            <a:pPr algn="l" rtl="0" fontAlgn="base"/>
            <a:r>
              <a:rPr lang="en-US" sz="1400" b="1">
                <a:solidFill>
                  <a:srgbClr val="00B0F0"/>
                </a:solidFill>
                <a:latin typeface="Arial"/>
                <a:cs typeface="Arial"/>
              </a:rPr>
              <a:t>&lt;High-level system description. One or two sentences&gt;</a:t>
            </a:r>
          </a:p>
          <a:p>
            <a:pPr fontAlgn="base">
              <a:spcBef>
                <a:spcPts val="0"/>
              </a:spcBef>
              <a:spcAft>
                <a:spcPts val="900"/>
              </a:spcAft>
            </a:pPr>
            <a:endParaRPr lang="en-US" sz="1400">
              <a:solidFill>
                <a:srgbClr val="000000"/>
              </a:solidFill>
              <a:latin typeface="Arial" panose="020B0604020202020204" pitchFamily="34" charset="0"/>
              <a:cs typeface="Arial" panose="020B0604020202020204" pitchFamily="34" charset="0"/>
            </a:endParaRPr>
          </a:p>
          <a:p>
            <a:pPr fontAlgn="base"/>
            <a:endParaRPr lang="en-US" sz="1400" b="1">
              <a:solidFill>
                <a:srgbClr val="00B0F0"/>
              </a:solidFill>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r>
              <a:rPr lang="en-US" sz="1400" u="sng">
                <a:latin typeface="Arial"/>
                <a:cs typeface="Arial"/>
              </a:rPr>
              <a:t>Operational Mission Support</a:t>
            </a:r>
          </a:p>
          <a:p>
            <a:pPr fontAlgn="base"/>
            <a:r>
              <a:rPr lang="en-US" sz="1400" b="1">
                <a:solidFill>
                  <a:srgbClr val="00B0F0"/>
                </a:solidFill>
                <a:latin typeface="Arial" panose="020B0604020202020204" pitchFamily="34" charset="0"/>
                <a:cs typeface="Arial" panose="020B0604020202020204" pitchFamily="34" charset="0"/>
              </a:rPr>
              <a:t>&lt;Include recent vignettes or hyperlinks of applicable operational mission support publications.&gt;</a:t>
            </a:r>
          </a:p>
          <a:p>
            <a:pPr fontAlgn="base"/>
            <a:endParaRPr lang="en-US" sz="2700">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p:txBody>
      </p:sp>
      <p:sp>
        <p:nvSpPr>
          <p:cNvPr id="19" name="Title 12">
            <a:extLst>
              <a:ext uri="{FF2B5EF4-FFF2-40B4-BE49-F238E27FC236}">
                <a16:creationId xmlns:a16="http://schemas.microsoft.com/office/drawing/2014/main" id="{71EE091D-9CFC-6014-D2BD-119B3869606D}"/>
              </a:ext>
            </a:extLst>
          </p:cNvPr>
          <p:cNvSpPr txBox="1">
            <a:spLocks/>
          </p:cNvSpPr>
          <p:nvPr/>
        </p:nvSpPr>
        <p:spPr>
          <a:xfrm>
            <a:off x="1031873" y="339050"/>
            <a:ext cx="7870923" cy="615258"/>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a:lstStyle>
          <a:p>
            <a:r>
              <a:rPr lang="en-US">
                <a:solidFill>
                  <a:srgbClr val="00B0F0"/>
                </a:solidFill>
                <a:latin typeface="Helvetica"/>
                <a:cs typeface="Helvetica"/>
              </a:rPr>
              <a:t>&lt;Capability&gt; </a:t>
            </a:r>
            <a:r>
              <a:rPr lang="en-US">
                <a:latin typeface="Helvetica"/>
                <a:cs typeface="Helvetica"/>
              </a:rPr>
              <a:t>Executive Overview (PEC:1/2)</a:t>
            </a:r>
            <a:endParaRPr lang="en-US"/>
          </a:p>
        </p:txBody>
      </p:sp>
    </p:spTree>
    <p:extLst>
      <p:ext uri="{BB962C8B-B14F-4D97-AF65-F5344CB8AC3E}">
        <p14:creationId xmlns:p14="http://schemas.microsoft.com/office/powerpoint/2010/main" val="4103161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CAC6A32-40AB-4793-7D97-06AE4665124B}"/>
              </a:ext>
            </a:extLst>
          </p:cNvPr>
          <p:cNvSpPr>
            <a:spLocks noGrp="1"/>
          </p:cNvSpPr>
          <p:nvPr>
            <p:ph idx="1"/>
          </p:nvPr>
        </p:nvSpPr>
        <p:spPr>
          <a:xfrm>
            <a:off x="628650" y="1308100"/>
            <a:ext cx="7886700" cy="4499888"/>
          </a:xfrm>
        </p:spPr>
        <p:txBody>
          <a:bodyPr vert="horz" lIns="91440" tIns="45720" rIns="91440" bIns="45720" rtlCol="0" anchor="t">
            <a:normAutofit/>
          </a:bodyPr>
          <a:lstStyle/>
          <a:p>
            <a:pPr>
              <a:lnSpc>
                <a:spcPct val="100000"/>
              </a:lnSpc>
              <a:spcBef>
                <a:spcPts val="350"/>
              </a:spcBef>
            </a:pPr>
            <a:r>
              <a:rPr lang="en-US" sz="1400">
                <a:latin typeface="Arial"/>
                <a:cs typeface="Arial"/>
              </a:rPr>
              <a:t>SNU-33239 - JIATF-S_TURN ON 10.80 VM_29AUG2023_TESTING_ZONE B_TRITON</a:t>
            </a:r>
          </a:p>
          <a:p>
            <a:pPr>
              <a:lnSpc>
                <a:spcPct val="100000"/>
              </a:lnSpc>
              <a:spcBef>
                <a:spcPts val="350"/>
              </a:spcBef>
            </a:pPr>
            <a:r>
              <a:rPr lang="en-US" sz="1400"/>
              <a:t>Description: The JIATF-S Technical Monitor is requesting we turn back on the 10.80 VM so they can do testing for compatibility of </a:t>
            </a:r>
            <a:r>
              <a:rPr lang="en-US" sz="1400" err="1"/>
              <a:t>WebTAS</a:t>
            </a:r>
            <a:r>
              <a:rPr lang="en-US" sz="1400"/>
              <a:t> with the latest version of Helios. Requesting approval since this VM had log4j showing up on the scans. Once turned back on, the </a:t>
            </a:r>
            <a:r>
              <a:rPr lang="en-US" sz="1400" b="1">
                <a:solidFill>
                  <a:srgbClr val="00B0F0"/>
                </a:solidFill>
              </a:rPr>
              <a:t>&lt;SYSTEM NAME&gt;</a:t>
            </a:r>
            <a:r>
              <a:rPr lang="en-US" sz="1400" b="1">
                <a:solidFill>
                  <a:srgbClr val="0070C0"/>
                </a:solidFill>
              </a:rPr>
              <a:t> </a:t>
            </a:r>
            <a:r>
              <a:rPr lang="en-US" sz="1400"/>
              <a:t>team will request scans and complete patching before giving JIATF-S access to do their testing. </a:t>
            </a:r>
          </a:p>
          <a:p>
            <a:pPr>
              <a:lnSpc>
                <a:spcPct val="100000"/>
              </a:lnSpc>
              <a:spcBef>
                <a:spcPts val="350"/>
              </a:spcBef>
            </a:pPr>
            <a:r>
              <a:rPr lang="en-US" sz="1400"/>
              <a:t>The testing will only take 2 days and once their testing is over, the </a:t>
            </a:r>
            <a:r>
              <a:rPr lang="en-US" sz="1400" b="1">
                <a:solidFill>
                  <a:srgbClr val="00B0F0"/>
                </a:solidFill>
              </a:rPr>
              <a:t>&lt;SYSTEM NAME&gt; </a:t>
            </a:r>
            <a:r>
              <a:rPr lang="en-US" sz="1400"/>
              <a:t>team will turn the VM back off. </a:t>
            </a:r>
          </a:p>
          <a:p>
            <a:pPr>
              <a:lnSpc>
                <a:spcPct val="100000"/>
              </a:lnSpc>
              <a:spcBef>
                <a:spcPts val="350"/>
              </a:spcBef>
            </a:pPr>
            <a:r>
              <a:rPr lang="en-US" sz="1400"/>
              <a:t>NSI Rationale:</a:t>
            </a:r>
          </a:p>
          <a:p>
            <a:pPr lvl="1">
              <a:lnSpc>
                <a:spcPct val="100000"/>
              </a:lnSpc>
              <a:spcBef>
                <a:spcPts val="350"/>
              </a:spcBef>
            </a:pPr>
            <a:r>
              <a:rPr lang="en-US" sz="1400"/>
              <a:t>Security Impact: This is an SI-M due to turning on a VM that has log4j vulnerability to an internal only accessible Zone B environment for JIATF-S.</a:t>
            </a:r>
          </a:p>
          <a:p>
            <a:pPr lvl="1">
              <a:lnSpc>
                <a:spcPct val="100000"/>
              </a:lnSpc>
              <a:spcBef>
                <a:spcPts val="350"/>
              </a:spcBef>
            </a:pPr>
            <a:r>
              <a:rPr lang="en-US" sz="1400"/>
              <a:t>Mitigation: This is mitigated limiting access to JIATF-S Zone B only. This system will be brought and patched prior to turning over to JIATF-S for testing. The test period will be for 48 hours. Total time of system being turned on is 7 days.</a:t>
            </a:r>
          </a:p>
          <a:p>
            <a:pPr>
              <a:lnSpc>
                <a:spcPct val="100000"/>
              </a:lnSpc>
              <a:spcBef>
                <a:spcPts val="350"/>
              </a:spcBef>
            </a:pPr>
            <a:r>
              <a:rPr lang="en-US" sz="1400"/>
              <a:t>BOE: </a:t>
            </a:r>
          </a:p>
        </p:txBody>
      </p:sp>
      <p:sp>
        <p:nvSpPr>
          <p:cNvPr id="2" name="Title 1">
            <a:extLst>
              <a:ext uri="{FF2B5EF4-FFF2-40B4-BE49-F238E27FC236}">
                <a16:creationId xmlns:a16="http://schemas.microsoft.com/office/drawing/2014/main" id="{BD9FCE8E-F5DD-5DC6-23DE-A239BB6C854B}"/>
              </a:ext>
            </a:extLst>
          </p:cNvPr>
          <p:cNvSpPr>
            <a:spLocks noGrp="1"/>
          </p:cNvSpPr>
          <p:nvPr>
            <p:ph type="title"/>
          </p:nvPr>
        </p:nvSpPr>
        <p:spPr/>
        <p:txBody>
          <a:bodyPr/>
          <a:lstStyle/>
          <a:p>
            <a:r>
              <a:rPr lang="en-US">
                <a:latin typeface="Helvetica"/>
                <a:cs typeface="Helvetica"/>
              </a:rPr>
              <a:t>Change Request SNU-33239</a:t>
            </a:r>
            <a:endParaRPr lang="en-US"/>
          </a:p>
        </p:txBody>
      </p:sp>
      <p:sp>
        <p:nvSpPr>
          <p:cNvPr id="5" name="Rectangle 4">
            <a:extLst>
              <a:ext uri="{FF2B5EF4-FFF2-40B4-BE49-F238E27FC236}">
                <a16:creationId xmlns:a16="http://schemas.microsoft.com/office/drawing/2014/main" id="{4857B114-0905-C62D-8B4C-AE5BE65A20B8}"/>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pic>
        <p:nvPicPr>
          <p:cNvPr id="8" name="Picture 7">
            <a:extLst>
              <a:ext uri="{FF2B5EF4-FFF2-40B4-BE49-F238E27FC236}">
                <a16:creationId xmlns:a16="http://schemas.microsoft.com/office/drawing/2014/main" id="{96572130-7426-C467-4FE9-B9107BE78F73}"/>
              </a:ext>
            </a:extLst>
          </p:cNvPr>
          <p:cNvPicPr>
            <a:picLocks noChangeAspect="1"/>
          </p:cNvPicPr>
          <p:nvPr/>
        </p:nvPicPr>
        <p:blipFill>
          <a:blip r:embed="rId3"/>
          <a:stretch>
            <a:fillRect/>
          </a:stretch>
        </p:blipFill>
        <p:spPr>
          <a:xfrm>
            <a:off x="889030" y="4960816"/>
            <a:ext cx="7365939" cy="1020748"/>
          </a:xfrm>
          <a:prstGeom prst="rect">
            <a:avLst/>
          </a:prstGeom>
        </p:spPr>
      </p:pic>
    </p:spTree>
    <p:extLst>
      <p:ext uri="{BB962C8B-B14F-4D97-AF65-F5344CB8AC3E}">
        <p14:creationId xmlns:p14="http://schemas.microsoft.com/office/powerpoint/2010/main" val="3705831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7450-DE34-ED5B-860F-78ACFF0AC549}"/>
              </a:ext>
            </a:extLst>
          </p:cNvPr>
          <p:cNvSpPr>
            <a:spLocks noGrp="1"/>
          </p:cNvSpPr>
          <p:nvPr>
            <p:ph type="title"/>
          </p:nvPr>
        </p:nvSpPr>
        <p:spPr/>
        <p:txBody>
          <a:bodyPr/>
          <a:lstStyle/>
          <a:p>
            <a:r>
              <a:rPr lang="en-US">
                <a:latin typeface="Helvetica"/>
                <a:cs typeface="Helvetica"/>
              </a:rPr>
              <a:t>Change Request SNU-33239</a:t>
            </a:r>
            <a:endParaRPr lang="en-US"/>
          </a:p>
        </p:txBody>
      </p:sp>
      <p:pic>
        <p:nvPicPr>
          <p:cNvPr id="8" name="Picture 7" descr="A computer screen shot of a cloud&#10;&#10;Description automatically generated">
            <a:extLst>
              <a:ext uri="{FF2B5EF4-FFF2-40B4-BE49-F238E27FC236}">
                <a16:creationId xmlns:a16="http://schemas.microsoft.com/office/drawing/2014/main" id="{7F9F301B-5DC9-3AA8-D88E-5476416B0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1255138"/>
            <a:ext cx="7024049" cy="5224329"/>
          </a:xfrm>
          <a:prstGeom prst="rect">
            <a:avLst/>
          </a:prstGeom>
        </p:spPr>
      </p:pic>
      <p:sp>
        <p:nvSpPr>
          <p:cNvPr id="4" name="Rectangle 3">
            <a:extLst>
              <a:ext uri="{FF2B5EF4-FFF2-40B4-BE49-F238E27FC236}">
                <a16:creationId xmlns:a16="http://schemas.microsoft.com/office/drawing/2014/main" id="{460420B4-809E-4C89-0378-EC1D55C791B9}"/>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3360684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435F1975-10A1-0C48-3976-2585EDDA3A70}"/>
              </a:ext>
            </a:extLst>
          </p:cNvPr>
          <p:cNvSpPr>
            <a:spLocks noGrp="1"/>
          </p:cNvSpPr>
          <p:nvPr>
            <p:ph type="title"/>
          </p:nvPr>
        </p:nvSpPr>
        <p:spPr/>
        <p:txBody>
          <a:bodyPr/>
          <a:lstStyle/>
          <a:p>
            <a:r>
              <a:rPr lang="en-US">
                <a:latin typeface="Helvetica"/>
                <a:cs typeface="Helvetica"/>
              </a:rPr>
              <a:t>Change Request SNU-33209 </a:t>
            </a:r>
            <a:endParaRPr lang="en-US"/>
          </a:p>
        </p:txBody>
      </p:sp>
      <p:sp>
        <p:nvSpPr>
          <p:cNvPr id="3" name="Content Placeholder 2">
            <a:extLst>
              <a:ext uri="{FF2B5EF4-FFF2-40B4-BE49-F238E27FC236}">
                <a16:creationId xmlns:a16="http://schemas.microsoft.com/office/drawing/2014/main" id="{94EDFBBE-F491-EC6A-4F95-7AF6D71AC873}"/>
              </a:ext>
            </a:extLst>
          </p:cNvPr>
          <p:cNvSpPr>
            <a:spLocks noGrp="1"/>
          </p:cNvSpPr>
          <p:nvPr>
            <p:ph idx="1"/>
          </p:nvPr>
        </p:nvSpPr>
        <p:spPr/>
        <p:txBody>
          <a:bodyPr vert="horz" lIns="91440" tIns="45720" rIns="91440" bIns="45720" rtlCol="0" anchor="t">
            <a:noAutofit/>
          </a:bodyPr>
          <a:lstStyle/>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lang="en-US" sz="1200">
                <a:solidFill>
                  <a:srgbClr val="000000"/>
                </a:solidFill>
                <a:latin typeface="Arial"/>
                <a:cs typeface="Arial"/>
              </a:rPr>
              <a:t>SNU-33209</a:t>
            </a:r>
            <a:r>
              <a:rPr kumimoji="0" lang="en-US" sz="1200" b="0" i="0" u="none" strike="noStrike" kern="1200" cap="none" spc="0" normalizeH="0" baseline="0" noProof="0">
                <a:ln>
                  <a:noFill/>
                </a:ln>
                <a:solidFill>
                  <a:srgbClr val="000000"/>
                </a:solidFill>
                <a:effectLst/>
                <a:uLnTx/>
                <a:uFillTx/>
                <a:latin typeface="Arial"/>
                <a:cs typeface="Arial"/>
              </a:rPr>
              <a:t> -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WHITELIST USA USER.</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Description of Change: </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Approver Billet: IDCC J-6 Branch Lead.</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Approval Org: IDCC.</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Mission Urgency: High.</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Physical Location of Individual Accessing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(By Country): Germany.</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Method of Connection: USA Laptop.</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IP Address: 52.61.201.171.</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Link to ARIN lookup: https://search.arin.net/rdap/?query=52.61.201.171.</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Duration if Applicable: 1 year.</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Purpose (Justification): USA user needs access.</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Duration if Applicable: 1 year.</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Description: USA user needs access in support of IDCC/SAG-U.</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 Rationale:</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Security Impact: Opening of external access to commercial IPs.</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Mitigation: Implementation of multiple OWASP technics being detected within the Azure WAG, Traffic monitoring through the IAP/BCAP, and monitoring by Splunk/Azure Sentinel and the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SOC.</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BOE: https://jiraent.761link.net/browse/</a:t>
            </a:r>
            <a:r>
              <a:rPr lang="en-US" sz="1200">
                <a:solidFill>
                  <a:srgbClr val="000000"/>
                </a:solidFill>
                <a:latin typeface="Arial"/>
                <a:cs typeface="Arial"/>
              </a:rPr>
              <a:t>SNU-33209</a:t>
            </a:r>
            <a:r>
              <a:rPr kumimoji="0" lang="en-US" sz="1200" b="0" i="0" u="none" strike="noStrike" kern="1200" cap="none" spc="0" normalizeH="0" baseline="0" noProof="0">
                <a:ln>
                  <a:noFill/>
                </a:ln>
                <a:solidFill>
                  <a:srgbClr val="000000"/>
                </a:solidFill>
                <a:effectLst/>
                <a:uLnTx/>
                <a:uFillTx/>
                <a:latin typeface="Arial"/>
                <a:cs typeface="Arial"/>
              </a:rPr>
              <a:t>.</a:t>
            </a:r>
            <a:endParaRPr lang="en-US" sz="1200" b="0" i="0" u="none" strike="noStrike" kern="1200" cap="none" spc="0" normalizeH="0" baseline="0" noProof="0">
              <a:ln>
                <a:noFill/>
              </a:ln>
              <a:solidFill>
                <a:srgbClr val="000000"/>
              </a:solidFill>
              <a:effectLst/>
              <a:uLnTx/>
              <a:uFillTx/>
              <a:latin typeface="Arial"/>
              <a:cs typeface="Arial"/>
            </a:endParaRPr>
          </a:p>
        </p:txBody>
      </p:sp>
      <p:sp>
        <p:nvSpPr>
          <p:cNvPr id="4" name="Rectangle 3">
            <a:extLst>
              <a:ext uri="{FF2B5EF4-FFF2-40B4-BE49-F238E27FC236}">
                <a16:creationId xmlns:a16="http://schemas.microsoft.com/office/drawing/2014/main" id="{703A0C5C-92A3-5291-E51B-F3133797CDB9}"/>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2108534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65B08E16-8F78-F3A0-BFEC-3F756B49AB91}"/>
              </a:ext>
            </a:extLst>
          </p:cNvPr>
          <p:cNvSpPr>
            <a:spLocks noGrp="1"/>
          </p:cNvSpPr>
          <p:nvPr>
            <p:ph type="title"/>
          </p:nvPr>
        </p:nvSpPr>
        <p:spPr/>
        <p:txBody>
          <a:bodyPr/>
          <a:lstStyle/>
          <a:p>
            <a:r>
              <a:rPr lang="en-US">
                <a:latin typeface="Helvetica"/>
                <a:cs typeface="Helvetica"/>
              </a:rPr>
              <a:t>Change Request SNU-33135</a:t>
            </a:r>
            <a:endParaRPr lang="en-US"/>
          </a:p>
        </p:txBody>
      </p:sp>
      <p:sp>
        <p:nvSpPr>
          <p:cNvPr id="3" name="Content Placeholder 2">
            <a:extLst>
              <a:ext uri="{FF2B5EF4-FFF2-40B4-BE49-F238E27FC236}">
                <a16:creationId xmlns:a16="http://schemas.microsoft.com/office/drawing/2014/main" id="{5EF568C2-6FE2-9D92-9A4E-6B18B87BFFA9}"/>
              </a:ext>
            </a:extLst>
          </p:cNvPr>
          <p:cNvSpPr>
            <a:spLocks noGrp="1"/>
          </p:cNvSpPr>
          <p:nvPr>
            <p:ph idx="1"/>
          </p:nvPr>
        </p:nvSpPr>
        <p:spPr/>
        <p:txBody>
          <a:bodyPr vert="horz" lIns="91440" tIns="45720" rIns="91440" bIns="45720" rtlCol="0" anchor="t">
            <a:noAutofit/>
          </a:bodyPr>
          <a:lstStyle/>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lang="en-US" sz="1200">
                <a:solidFill>
                  <a:srgbClr val="000000"/>
                </a:solidFill>
                <a:latin typeface="Arial"/>
                <a:cs typeface="Arial"/>
              </a:rPr>
              <a:t>SNU-33135</a:t>
            </a:r>
            <a:r>
              <a:rPr kumimoji="0" lang="en-US" sz="1200" b="0" i="0" u="none" strike="noStrike" kern="1200" cap="none" spc="0" normalizeH="0" baseline="0" noProof="0">
                <a:ln>
                  <a:noFill/>
                </a:ln>
                <a:solidFill>
                  <a:srgbClr val="000000"/>
                </a:solidFill>
                <a:effectLst/>
                <a:uLnTx/>
                <a:uFillTx/>
                <a:latin typeface="Arial"/>
                <a:cs typeface="Arial"/>
              </a:rPr>
              <a:t> -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WHITELIST NORWEGIAN USER.</a:t>
            </a:r>
          </a:p>
          <a:p>
            <a:pPr>
              <a:lnSpc>
                <a:spcPct val="100000"/>
              </a:lnSpc>
              <a:spcBef>
                <a:spcPts val="350"/>
              </a:spcBef>
              <a:defRPr/>
            </a:pPr>
            <a:r>
              <a:rPr kumimoji="0" lang="en-US" sz="1200" b="0" i="0" u="none" strike="noStrike" kern="1200" cap="none" spc="0" normalizeH="0" baseline="0" noProof="0">
                <a:ln>
                  <a:noFill/>
                </a:ln>
                <a:solidFill>
                  <a:srgbClr val="000000"/>
                </a:solidFill>
                <a:effectLst/>
                <a:uLnTx/>
                <a:uFillTx/>
                <a:latin typeface="Arial"/>
                <a:cs typeface="Arial"/>
              </a:rPr>
              <a:t>Description of Change:</a:t>
            </a:r>
            <a:r>
              <a:rPr lang="en-US" sz="1200">
                <a:solidFill>
                  <a:srgbClr val="000000"/>
                </a:solidFill>
                <a:latin typeface="Arial"/>
                <a:cs typeface="Arial"/>
              </a:rPr>
              <a:t>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Approver Billet: IDCC J-6 Branch Lead.</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Approval Org: IDCC.</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Mission Urgency: High.</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Physical Location of Individual Accessing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(By Country): Germany.</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Method of Connection: NOR Laptop.</a:t>
            </a:r>
            <a:endParaRPr lang="en-US" sz="1200" b="0" i="0" u="none" strike="noStrike" kern="1200" cap="none" spc="0" normalizeH="0" baseline="0" noProof="0">
              <a:ln>
                <a:noFill/>
              </a:ln>
              <a:solidFill>
                <a:srgbClr val="000000"/>
              </a:solidFill>
              <a:effectLst/>
              <a:uLnTx/>
              <a:uFillTx/>
              <a:latin typeface="Arial"/>
              <a:cs typeface="Arial"/>
            </a:endParaRPr>
          </a:p>
          <a:p>
            <a:pPr lvl="1">
              <a:lnSpc>
                <a:spcPct val="100000"/>
              </a:lnSpc>
              <a:spcBef>
                <a:spcPts val="350"/>
              </a:spcBef>
              <a:defRPr/>
            </a:pPr>
            <a:r>
              <a:rPr kumimoji="0" lang="en-US" sz="1200" b="0" i="0" u="none" strike="noStrike" kern="1200" cap="none" spc="0" normalizeH="0" baseline="0" noProof="0">
                <a:ln>
                  <a:noFill/>
                </a:ln>
                <a:solidFill>
                  <a:srgbClr val="000000"/>
                </a:solidFill>
                <a:effectLst/>
                <a:uLnTx/>
                <a:uFillTx/>
                <a:latin typeface="Arial"/>
                <a:cs typeface="Arial"/>
              </a:rPr>
              <a:t>IP Address: 58.112.20.144</a:t>
            </a:r>
            <a:r>
              <a:rPr lang="en-US" sz="1200">
                <a:solidFill>
                  <a:srgbClr val="000000"/>
                </a:solidFill>
                <a:latin typeface="Arial"/>
                <a:cs typeface="Arial"/>
              </a:rPr>
              <a:t>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Link to ARIN lookup: https://search.arin.net/rdap/?query=158.112.20.144.</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Purpose (Justification): NOR LNO in IDCC requires access, but their VPN changed.</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Duration if Applicable: 1 year.</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Description: NOR LNO supporting IDCC requires access from Germany, changed VPN.</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Link to ARIN lookup:</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https://search.arin.net/rdap/?query=158.112.20.144.</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Purpose (Justification): NOR LNO supporting IDCC requires access from Germany, changed VPN.</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Duration if Applicable: 1 year.</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SI-M Rationale:</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Security Impact: This is an SI-M due to opening of external access to an additional IP.</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Mitigation: This is mitigated by implementation of multiple OWASP technics being detected within the Azure WAG, Traffic monitoring through the IAP/BCAP, and monitoring by Splunk/Azure Sentinel and the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SOC.</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BOE: https://jiraent.761link.net/browse/</a:t>
            </a:r>
            <a:r>
              <a:rPr lang="en-US" sz="1200">
                <a:solidFill>
                  <a:srgbClr val="000000"/>
                </a:solidFill>
                <a:latin typeface="Arial"/>
                <a:cs typeface="Arial"/>
              </a:rPr>
              <a:t>SNU-33135</a:t>
            </a:r>
            <a:r>
              <a:rPr kumimoji="0" lang="en-US" sz="1200" b="0" i="0" u="none" strike="noStrike" kern="1200" cap="none" spc="0" normalizeH="0" baseline="0" noProof="0">
                <a:ln>
                  <a:noFill/>
                </a:ln>
                <a:solidFill>
                  <a:srgbClr val="000000"/>
                </a:solidFill>
                <a:effectLst/>
                <a:uLnTx/>
                <a:uFillTx/>
                <a:latin typeface="Arial"/>
                <a:cs typeface="Arial"/>
              </a:rPr>
              <a:t>.</a:t>
            </a:r>
            <a:endParaRPr lang="en-US" sz="1200" b="0" i="0" u="none" strike="noStrike" kern="1200" cap="none" spc="0" normalizeH="0" baseline="0" noProof="0">
              <a:ln>
                <a:noFill/>
              </a:ln>
              <a:solidFill>
                <a:srgbClr val="000000"/>
              </a:solidFill>
              <a:effectLst/>
              <a:uLnTx/>
              <a:uFillTx/>
              <a:latin typeface="Arial"/>
              <a:cs typeface="Arial"/>
            </a:endParaRPr>
          </a:p>
        </p:txBody>
      </p:sp>
      <p:sp>
        <p:nvSpPr>
          <p:cNvPr id="4" name="Rectangle 3">
            <a:extLst>
              <a:ext uri="{FF2B5EF4-FFF2-40B4-BE49-F238E27FC236}">
                <a16:creationId xmlns:a16="http://schemas.microsoft.com/office/drawing/2014/main" id="{924C9CFE-CF49-CB06-9D1C-92C315B9C254}"/>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2616067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E415BB-9F08-1CA1-40FB-97CEEB117F2E}"/>
              </a:ext>
            </a:extLst>
          </p:cNvPr>
          <p:cNvSpPr>
            <a:spLocks noGrp="1"/>
          </p:cNvSpPr>
          <p:nvPr>
            <p:ph type="body" sz="quarter" idx="24"/>
          </p:nvPr>
        </p:nvSpPr>
        <p:spPr/>
        <p:txBody>
          <a:bodyPr/>
          <a:lstStyle/>
          <a:p>
            <a:endParaRPr lang="en-US"/>
          </a:p>
        </p:txBody>
      </p:sp>
      <p:sp>
        <p:nvSpPr>
          <p:cNvPr id="7" name="Text Placeholder 6">
            <a:extLst>
              <a:ext uri="{FF2B5EF4-FFF2-40B4-BE49-F238E27FC236}">
                <a16:creationId xmlns:a16="http://schemas.microsoft.com/office/drawing/2014/main" id="{6CD2CF3A-B5F3-B7E4-1F37-6765E89D1E44}"/>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139BB605-7627-A7AB-4FF7-AB1E1AC0BC4F}"/>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157494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A6A2-979D-6164-3415-4BDB920F3D03}"/>
              </a:ext>
            </a:extLst>
          </p:cNvPr>
          <p:cNvSpPr>
            <a:spLocks noGrp="1"/>
          </p:cNvSpPr>
          <p:nvPr>
            <p:ph type="title"/>
          </p:nvPr>
        </p:nvSpPr>
        <p:spPr/>
        <p:txBody>
          <a:bodyPr>
            <a:normAutofit/>
          </a:bodyPr>
          <a:lstStyle/>
          <a:p>
            <a:r>
              <a:rPr lang="en-US"/>
              <a:t>Mission and System Description</a:t>
            </a:r>
          </a:p>
        </p:txBody>
      </p:sp>
      <p:sp>
        <p:nvSpPr>
          <p:cNvPr id="5" name="Google Shape;124;p4">
            <a:extLst>
              <a:ext uri="{FF2B5EF4-FFF2-40B4-BE49-F238E27FC236}">
                <a16:creationId xmlns:a16="http://schemas.microsoft.com/office/drawing/2014/main" id="{8AF319BA-4DCF-108D-A165-8CA95F267B01}"/>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1200"/>
              </a:spcBef>
              <a:buSzPct val="100000"/>
              <a:buNone/>
            </a:pPr>
            <a:r>
              <a:rPr lang="en-US" sz="1400" b="1" kern="0">
                <a:solidFill>
                  <a:srgbClr val="00B0F0"/>
                </a:solidFill>
                <a:latin typeface="Arial"/>
                <a:cs typeface="+mn-cs"/>
              </a:rPr>
              <a:t>&lt;In one paragraph, describe any additional details about the mission.&gt; </a:t>
            </a:r>
            <a:endParaRPr sz="1400" b="1" kern="0">
              <a:solidFill>
                <a:srgbClr val="00B0F0"/>
              </a:solidFill>
              <a:latin typeface="Arial"/>
              <a:cs typeface="+mn-cs"/>
            </a:endParaRPr>
          </a:p>
          <a:p>
            <a:pPr marL="0" indent="0">
              <a:lnSpc>
                <a:spcPct val="100000"/>
              </a:lnSpc>
              <a:spcBef>
                <a:spcPts val="1200"/>
              </a:spcBef>
              <a:buSzPct val="100000"/>
              <a:buNone/>
            </a:pPr>
            <a:r>
              <a:rPr lang="en-US" sz="1400" b="1" kern="0">
                <a:solidFill>
                  <a:srgbClr val="00B0F0"/>
                </a:solidFill>
                <a:latin typeface="Arial"/>
                <a:cs typeface="+mn-cs"/>
              </a:rPr>
              <a:t>&lt;Provide a high-level description of the system. Include System Categorization and Classification Level. &gt;</a:t>
            </a:r>
            <a:endParaRPr sz="1400" b="1" kern="0">
              <a:solidFill>
                <a:srgbClr val="00B0F0"/>
              </a:solidFill>
              <a:latin typeface="Arial"/>
              <a:cs typeface="+mn-cs"/>
            </a:endParaRPr>
          </a:p>
        </p:txBody>
      </p:sp>
    </p:spTree>
    <p:extLst>
      <p:ext uri="{BB962C8B-B14F-4D97-AF65-F5344CB8AC3E}">
        <p14:creationId xmlns:p14="http://schemas.microsoft.com/office/powerpoint/2010/main" val="279092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 Security and Resiliency Enablers</a:t>
            </a:r>
            <a:endParaRPr sz="3000"/>
          </a:p>
        </p:txBody>
      </p:sp>
      <p:sp>
        <p:nvSpPr>
          <p:cNvPr id="2" name="Content Placeholder 1">
            <a:extLst>
              <a:ext uri="{FF2B5EF4-FFF2-40B4-BE49-F238E27FC236}">
                <a16:creationId xmlns:a16="http://schemas.microsoft.com/office/drawing/2014/main" id="{71AED4BB-3DE0-9C3E-D753-F7799098470A}"/>
              </a:ext>
            </a:extLst>
          </p:cNvPr>
          <p:cNvSpPr>
            <a:spLocks noGrp="1"/>
          </p:cNvSpPr>
          <p:nvPr>
            <p:ph idx="1"/>
          </p:nvPr>
        </p:nvSpPr>
        <p:spPr>
          <a:xfrm>
            <a:off x="628650" y="1984375"/>
            <a:ext cx="7886700" cy="4499888"/>
          </a:xfrm>
        </p:spPr>
        <p:txBody>
          <a:bodyPr>
            <a:normAutofit/>
          </a:bodyPr>
          <a:lstStyle/>
          <a:p>
            <a:pPr marL="457200" indent="-457200">
              <a:lnSpc>
                <a:spcPct val="110000"/>
              </a:lnSpc>
              <a:spcBef>
                <a:spcPts val="0"/>
              </a:spcBef>
              <a:buFont typeface="+mj-lt"/>
              <a:buAutoNum type="arabicPeriod"/>
            </a:pPr>
            <a:r>
              <a:rPr lang="en-US" sz="1400" b="1">
                <a:solidFill>
                  <a:srgbClr val="00B0F0"/>
                </a:solidFill>
              </a:rPr>
              <a:t>&lt;What is the System? What does it do? CONOPS? Missions?&gt;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&lt;What is the System Architecture? Weapon System (e.g., Aircraft, Ground Systems, Maintenance Systems, Training Systems, etc.)&gt;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&lt;List of Hardware (LRU), Software and providence of each (e.g., supply chain); identification of Critical Program Information (CPI), Critical Components (CC); Technical Orders, Operational Procedures. Identification of technologies being used.&gt;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&lt;Identification of all external communications access points.&gt;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&lt;How does data flow into, through, and out of the system? What type of data is it? How is it protected? Where does it come from? Where does it go? What is it used for?&gt;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&lt;What threat/intel information is available?&gt;</a:t>
            </a:r>
          </a:p>
        </p:txBody>
      </p:sp>
      <p:sp>
        <p:nvSpPr>
          <p:cNvPr id="3" name="TextBox 2">
            <a:extLst>
              <a:ext uri="{FF2B5EF4-FFF2-40B4-BE49-F238E27FC236}">
                <a16:creationId xmlns:a16="http://schemas.microsoft.com/office/drawing/2014/main" id="{9ED8E106-BE2D-FAAC-0C3A-7F1EFA70940E}"/>
              </a:ext>
            </a:extLst>
          </p:cNvPr>
          <p:cNvSpPr txBox="1"/>
          <p:nvPr/>
        </p:nvSpPr>
        <p:spPr>
          <a:xfrm>
            <a:off x="628649" y="1204117"/>
            <a:ext cx="7991475" cy="523220"/>
          </a:xfrm>
          <a:prstGeom prst="rect">
            <a:avLst/>
          </a:prstGeom>
          <a:noFill/>
        </p:spPr>
        <p:txBody>
          <a:bodyPr wrap="square" rtlCol="0">
            <a:spAutoFit/>
          </a:bodyPr>
          <a:lstStyle/>
          <a:p>
            <a:r>
              <a:rPr lang="en-US" sz="1400" b="1">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a:solidFill>
                <a:srgbClr val="00B0F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9FC155E-91A3-51BF-85A0-6B3141AE5AAF}"/>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extLst>
      <p:ext uri="{BB962C8B-B14F-4D97-AF65-F5344CB8AC3E}">
        <p14:creationId xmlns:p14="http://schemas.microsoft.com/office/powerpoint/2010/main" val="122680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Supply Chain Risks</a:t>
            </a:r>
            <a:endParaRPr sz="3000"/>
          </a:p>
        </p:txBody>
      </p:sp>
      <p:sp>
        <p:nvSpPr>
          <p:cNvPr id="2" name="Content Placeholder 1">
            <a:extLst>
              <a:ext uri="{FF2B5EF4-FFF2-40B4-BE49-F238E27FC236}">
                <a16:creationId xmlns:a16="http://schemas.microsoft.com/office/drawing/2014/main" id="{4339F4C6-4D17-27FA-14A3-B5B355821716}"/>
              </a:ext>
            </a:extLst>
          </p:cNvPr>
          <p:cNvSpPr>
            <a:spLocks noGrp="1"/>
          </p:cNvSpPr>
          <p:nvPr>
            <p:ph idx="1"/>
          </p:nvPr>
        </p:nvSpPr>
        <p:spPr>
          <a:xfrm>
            <a:off x="628650" y="2060845"/>
            <a:ext cx="7886700" cy="4499888"/>
          </a:xfrm>
        </p:spPr>
        <p:txBody>
          <a:bodyPr>
            <a:noAutofit/>
          </a:bodyPr>
          <a:lstStyle/>
          <a:p>
            <a:pPr marL="457200" indent="-457200">
              <a:lnSpc>
                <a:spcPct val="100000"/>
              </a:lnSpc>
              <a:spcBef>
                <a:spcPts val="0"/>
              </a:spcBef>
              <a:buFont typeface="+mj-lt"/>
              <a:buAutoNum type="arabicPeriod"/>
            </a:pPr>
            <a:r>
              <a:rPr lang="en-US" sz="1400" b="1">
                <a:solidFill>
                  <a:srgbClr val="00B0F0"/>
                </a:solidFill>
              </a:rPr>
              <a:t>&lt;Bill of Materials (BOM) - As part of the systems engineering (SE) process, especially in a legacy system, programs already know all parts (hardware and software).&gt;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&lt;Existing supplier management process identifies supplier source, End of Life (EOL) analysis, and alternate part analysis. (Document “As-Is”)&gt;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&lt;Existing criteria being used by primes and flowed down to subs, on purchasing of parts is known?&gt;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&lt;What is the supply chain mapping? Does one exist already?&gt;</a:t>
            </a:r>
          </a:p>
          <a:p>
            <a:pPr marL="633413" lvl="1">
              <a:lnSpc>
                <a:spcPct val="100000"/>
              </a:lnSpc>
            </a:pPr>
            <a:r>
              <a:rPr lang="en-US" sz="1400" b="1">
                <a:solidFill>
                  <a:srgbClr val="00B0F0"/>
                </a:solidFill>
              </a:rPr>
              <a:t>&lt;With the data collected from items 1-4 above, review the potential risks of the supply chain&gt;</a:t>
            </a:r>
          </a:p>
          <a:p>
            <a:pPr marL="633413" lvl="1">
              <a:lnSpc>
                <a:spcPct val="100000"/>
              </a:lnSpc>
            </a:pPr>
            <a:r>
              <a:rPr lang="en-US" sz="1400" b="1">
                <a:solidFill>
                  <a:srgbClr val="00B0F0"/>
                </a:solidFill>
              </a:rPr>
              <a:t>&lt;Provide available intel/threat info that can be applied against the list of parts or suppliers identified (or technologies)&gt; </a:t>
            </a:r>
          </a:p>
          <a:p>
            <a:pPr marL="633413" lvl="1">
              <a:lnSpc>
                <a:spcPct val="100000"/>
              </a:lnSpc>
            </a:pPr>
            <a:r>
              <a:rPr lang="en-US" sz="1400" b="1">
                <a:solidFill>
                  <a:srgbClr val="00B0F0"/>
                </a:solidFill>
              </a:rPr>
              <a:t>&lt;Provide an assessment of risk of the current supply chain&gt;</a:t>
            </a:r>
          </a:p>
          <a:p>
            <a:pPr marL="633413" lvl="1">
              <a:lnSpc>
                <a:spcPct val="100000"/>
              </a:lnSpc>
            </a:pPr>
            <a:r>
              <a:rPr lang="en-US" sz="1400" b="1">
                <a:solidFill>
                  <a:srgbClr val="00B0F0"/>
                </a:solidFill>
              </a:rPr>
              <a:t>&lt;Provide a graphical representation of the supply chain&gt;</a:t>
            </a:r>
          </a:p>
          <a:p>
            <a:pPr>
              <a:lnSpc>
                <a:spcPct val="100000"/>
              </a:lnSpc>
            </a:pPr>
            <a:endParaRPr lang="en-US" sz="1400" b="1">
              <a:solidFill>
                <a:srgbClr val="1D385B"/>
              </a:solidFill>
            </a:endParaRPr>
          </a:p>
        </p:txBody>
      </p:sp>
      <p:sp>
        <p:nvSpPr>
          <p:cNvPr id="3" name="TextBox 2">
            <a:extLst>
              <a:ext uri="{FF2B5EF4-FFF2-40B4-BE49-F238E27FC236}">
                <a16:creationId xmlns:a16="http://schemas.microsoft.com/office/drawing/2014/main" id="{B86DA7F0-D1B0-60D1-8339-B198ABA0838B}"/>
              </a:ext>
            </a:extLst>
          </p:cNvPr>
          <p:cNvSpPr txBox="1"/>
          <p:nvPr/>
        </p:nvSpPr>
        <p:spPr>
          <a:xfrm>
            <a:off x="628649" y="1204117"/>
            <a:ext cx="7991475" cy="523220"/>
          </a:xfrm>
          <a:prstGeom prst="rect">
            <a:avLst/>
          </a:prstGeom>
          <a:noFill/>
        </p:spPr>
        <p:txBody>
          <a:bodyPr wrap="square" rtlCol="0">
            <a:spAutoFit/>
          </a:bodyPr>
          <a:lstStyle/>
          <a:p>
            <a:r>
              <a:rPr lang="en-US" sz="1400" b="1">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a:solidFill>
                <a:srgbClr val="00B0F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EFE87F8-826B-8175-1E26-61F5C235BB87}"/>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a:t>System Architecture</a:t>
            </a:r>
            <a:endParaRPr b="1"/>
          </a:p>
        </p:txBody>
      </p:sp>
      <p:sp>
        <p:nvSpPr>
          <p:cNvPr id="7" name="Google Shape;295;p23">
            <a:extLst>
              <a:ext uri="{FF2B5EF4-FFF2-40B4-BE49-F238E27FC236}">
                <a16:creationId xmlns:a16="http://schemas.microsoft.com/office/drawing/2014/main" id="{94C8F431-A194-8240-93E7-20342993651D}"/>
              </a:ext>
            </a:extLst>
          </p:cNvPr>
          <p:cNvSpPr/>
          <p:nvPr/>
        </p:nvSpPr>
        <p:spPr>
          <a:xfrm>
            <a:off x="493294" y="6005358"/>
            <a:ext cx="7772400" cy="646113"/>
          </a:xfrm>
          <a:prstGeom prst="rect">
            <a:avLst/>
          </a:prstGeom>
          <a:noFill/>
          <a:ln>
            <a:noFill/>
          </a:ln>
          <a:effectLst/>
        </p:spPr>
        <p:txBody>
          <a:bodyPr spcFirstLastPara="1" wrap="square" lIns="91425" tIns="45700" rIns="91425" bIns="45700" anchor="t" anchorCtr="0">
            <a:noAutofit/>
          </a:bodyPr>
          <a:lstStyle/>
          <a:p>
            <a:pPr marL="342900" marR="0" lvl="1" indent="-342900" algn="ctr" rtl="0">
              <a:lnSpc>
                <a:spcPct val="100000"/>
              </a:lnSpc>
              <a:spcBef>
                <a:spcPts val="0"/>
              </a:spcBef>
              <a:spcAft>
                <a:spcPts val="0"/>
              </a:spcAft>
              <a:buClr>
                <a:schemeClr val="dk1"/>
              </a:buClr>
              <a:buSzPts val="2000"/>
              <a:buFont typeface="Arial"/>
              <a:buNone/>
            </a:pPr>
            <a:r>
              <a:rPr lang="en-US" sz="1400" b="1" i="0" u="none" strike="noStrike" cap="none">
                <a:solidFill>
                  <a:srgbClr val="00B0F0"/>
                </a:solidFill>
                <a:latin typeface="Arial"/>
                <a:ea typeface="Arial"/>
                <a:cs typeface="Arial"/>
                <a:sym typeface="Arial"/>
              </a:rPr>
              <a:t>&lt;Add </a:t>
            </a:r>
            <a:r>
              <a:rPr lang="en-US" sz="1400" b="1">
                <a:solidFill>
                  <a:srgbClr val="00B0F0"/>
                </a:solidFill>
                <a:latin typeface="Arial"/>
                <a:ea typeface="Arial"/>
                <a:cs typeface="Arial"/>
                <a:sym typeface="Arial"/>
              </a:rPr>
              <a:t>high level </a:t>
            </a:r>
            <a:r>
              <a:rPr lang="en-US" sz="1400" b="1" i="0" u="none" strike="noStrike" cap="none">
                <a:solidFill>
                  <a:srgbClr val="00B0F0"/>
                </a:solidFill>
                <a:latin typeface="Arial"/>
                <a:ea typeface="Arial"/>
                <a:cs typeface="Arial"/>
                <a:sym typeface="Arial"/>
              </a:rPr>
              <a:t>system description </a:t>
            </a:r>
            <a:r>
              <a:rPr lang="en-US" sz="1400" b="1">
                <a:solidFill>
                  <a:srgbClr val="00B0F0"/>
                </a:solidFill>
                <a:latin typeface="Arial"/>
                <a:ea typeface="Arial"/>
                <a:cs typeface="Arial"/>
                <a:sym typeface="Arial"/>
              </a:rPr>
              <a:t>here</a:t>
            </a:r>
            <a:r>
              <a:rPr lang="en-US" sz="1400" b="1" i="0" u="none" strike="noStrike" cap="none">
                <a:solidFill>
                  <a:srgbClr val="00B0F0"/>
                </a:solidFill>
                <a:latin typeface="Arial"/>
                <a:ea typeface="Arial"/>
                <a:cs typeface="Arial"/>
                <a:sym typeface="Arial"/>
              </a:rPr>
              <a:t>.&gt;</a:t>
            </a:r>
          </a:p>
          <a:p>
            <a:pPr marL="342900" marR="0" lvl="1" indent="-342900" algn="ctr" rtl="0">
              <a:lnSpc>
                <a:spcPct val="100000"/>
              </a:lnSpc>
              <a:spcBef>
                <a:spcPts val="0"/>
              </a:spcBef>
              <a:spcAft>
                <a:spcPts val="0"/>
              </a:spcAft>
              <a:buClr>
                <a:schemeClr val="dk1"/>
              </a:buClr>
              <a:buSzPts val="2000"/>
              <a:buFont typeface="Arial"/>
              <a:buNone/>
            </a:pPr>
            <a:r>
              <a:rPr lang="en-US" sz="1400" b="1">
                <a:solidFill>
                  <a:srgbClr val="00B0F0"/>
                </a:solidFill>
                <a:latin typeface="Arial"/>
                <a:ea typeface="Arial"/>
                <a:cs typeface="Arial"/>
                <a:sym typeface="Arial"/>
              </a:rPr>
              <a:t>The architecture diagram describes the system architecture – how things work, the parts or sub parts of the system</a:t>
            </a:r>
            <a:endParaRPr sz="1400" b="1" i="0" u="none" strike="noStrike" cap="none">
              <a:solidFill>
                <a:srgbClr val="00B0F0"/>
              </a:solidFill>
              <a:latin typeface="Arial"/>
              <a:ea typeface="Arial"/>
              <a:cs typeface="Arial"/>
              <a:sym typeface="Arial"/>
            </a:endParaRPr>
          </a:p>
        </p:txBody>
      </p:sp>
      <p:graphicFrame>
        <p:nvGraphicFramePr>
          <p:cNvPr id="2" name="Object 1">
            <a:extLst>
              <a:ext uri="{FF2B5EF4-FFF2-40B4-BE49-F238E27FC236}">
                <a16:creationId xmlns:a16="http://schemas.microsoft.com/office/drawing/2014/main" id="{622CE8B2-82D3-186C-76AE-CDFB76A4DA5D}"/>
              </a:ext>
            </a:extLst>
          </p:cNvPr>
          <p:cNvGraphicFramePr>
            <a:graphicFrameLocks noChangeAspect="1"/>
          </p:cNvGraphicFramePr>
          <p:nvPr>
            <p:extLst>
              <p:ext uri="{D42A27DB-BD31-4B8C-83A1-F6EECF244321}">
                <p14:modId xmlns:p14="http://schemas.microsoft.com/office/powerpoint/2010/main" val="1374223161"/>
              </p:ext>
            </p:extLst>
          </p:nvPr>
        </p:nvGraphicFramePr>
        <p:xfrm>
          <a:off x="793218" y="1341529"/>
          <a:ext cx="7557561" cy="4245953"/>
        </p:xfrm>
        <a:graphic>
          <a:graphicData uri="http://schemas.openxmlformats.org/presentationml/2006/ole">
            <mc:AlternateContent xmlns:mc="http://schemas.openxmlformats.org/markup-compatibility/2006">
              <mc:Choice xmlns:v="urn:schemas-microsoft-com:vml" Requires="v">
                <p:oleObj name="Presentation" r:id="rId3" imgW="5902359" imgH="3319282" progId="PowerPoint.Show.12">
                  <p:embed/>
                </p:oleObj>
              </mc:Choice>
              <mc:Fallback>
                <p:oleObj name="Presentation" r:id="rId3" imgW="5902359" imgH="3319282" progId="PowerPoint.Show.12">
                  <p:embed/>
                  <p:pic>
                    <p:nvPicPr>
                      <p:cNvPr id="2" name="Object 1">
                        <a:extLst>
                          <a:ext uri="{FF2B5EF4-FFF2-40B4-BE49-F238E27FC236}">
                            <a16:creationId xmlns:a16="http://schemas.microsoft.com/office/drawing/2014/main" id="{622CE8B2-82D3-186C-76AE-CDFB76A4DA5D}"/>
                          </a:ext>
                        </a:extLst>
                      </p:cNvPr>
                      <p:cNvPicPr>
                        <a:picLocks noChangeAspect="1" noChangeArrowheads="1"/>
                      </p:cNvPicPr>
                      <p:nvPr/>
                    </p:nvPicPr>
                    <p:blipFill>
                      <a:blip r:embed="rId4"/>
                      <a:srcRect/>
                      <a:stretch>
                        <a:fillRect/>
                      </a:stretch>
                    </p:blipFill>
                    <p:spPr bwMode="auto">
                      <a:xfrm>
                        <a:off x="793218" y="1341529"/>
                        <a:ext cx="7557561" cy="4245953"/>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546017FE-E692-2330-03FB-DC0466BA14D0}"/>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Tree>
  </p:cSld>
  <p:clrMapOvr>
    <a:masterClrMapping/>
  </p:clrMapOvr>
</p:sld>
</file>

<file path=ppt/theme/theme1.xml><?xml version="1.0" encoding="utf-8"?>
<a:theme xmlns:a="http://schemas.openxmlformats.org/drawingml/2006/main" name="CDAO Slide Master">
  <a:themeElements>
    <a:clrScheme name="CDAO Color Palette">
      <a:dk1>
        <a:srgbClr val="1D385B"/>
      </a:dk1>
      <a:lt1>
        <a:srgbClr val="FFFFFF"/>
      </a:lt1>
      <a:dk2>
        <a:srgbClr val="1D385B"/>
      </a:dk2>
      <a:lt2>
        <a:srgbClr val="000000"/>
      </a:lt2>
      <a:accent1>
        <a:srgbClr val="1D385B"/>
      </a:accent1>
      <a:accent2>
        <a:srgbClr val="FAFEFE"/>
      </a:accent2>
      <a:accent3>
        <a:srgbClr val="66BAF5"/>
      </a:accent3>
      <a:accent4>
        <a:srgbClr val="2B73E5"/>
      </a:accent4>
      <a:accent5>
        <a:srgbClr val="ABD1F5"/>
      </a:accent5>
      <a:accent6>
        <a:srgbClr val="99999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674a97-74a8-4419-a01c-1349cce2654e">
      <Terms xmlns="http://schemas.microsoft.com/office/infopath/2007/PartnerControls"/>
    </lcf76f155ced4ddcb4097134ff3c332f>
    <TaxCatchAll xmlns="4d53f57f-bd2c-40ff-80d2-3d1d1a5a38fb" xsi:nil="true"/>
    <SharedWithUsers xmlns="4d53f57f-bd2c-40ff-80d2-3d1d1a5a38fb">
      <UserInfo>
        <DisplayName>Denise Cowley</DisplayName>
        <AccountId>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F8D95503AEE46B3A46E0177CC89D8" ma:contentTypeVersion="15" ma:contentTypeDescription="Create a new document." ma:contentTypeScope="" ma:versionID="73dfe4b0d7330857d67265ab371c88d6">
  <xsd:schema xmlns:xsd="http://www.w3.org/2001/XMLSchema" xmlns:xs="http://www.w3.org/2001/XMLSchema" xmlns:p="http://schemas.microsoft.com/office/2006/metadata/properties" xmlns:ns2="84674a97-74a8-4419-a01c-1349cce2654e" xmlns:ns3="4d53f57f-bd2c-40ff-80d2-3d1d1a5a38fb" targetNamespace="http://schemas.microsoft.com/office/2006/metadata/properties" ma:root="true" ma:fieldsID="57dfcdfffaf9525577ba1af6be3378e4" ns2:_="" ns3:_="">
    <xsd:import namespace="84674a97-74a8-4419-a01c-1349cce2654e"/>
    <xsd:import namespace="4d53f57f-bd2c-40ff-80d2-3d1d1a5a38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74a97-74a8-4419-a01c-1349cce26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196618-1c3e-4275-9348-e02554efd46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53f57f-bd2c-40ff-80d2-3d1d1a5a38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5891eb-3e4e-4230-aa9e-5238a7cf9104}" ma:internalName="TaxCatchAll" ma:showField="CatchAllData" ma:web="4d53f57f-bd2c-40ff-80d2-3d1d1a5a3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8F5338-C112-4BB8-A3DD-7A538DFDCF49}">
  <ds:schemaRefs>
    <ds:schemaRef ds:uri="4d53f57f-bd2c-40ff-80d2-3d1d1a5a38fb"/>
    <ds:schemaRef ds:uri="84674a97-74a8-4419-a01c-1349cce265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165E1A-2AB2-405D-9A21-D7FC45DF82DD}">
  <ds:schemaRefs>
    <ds:schemaRef ds:uri="http://schemas.microsoft.com/sharepoint/v3/contenttype/forms"/>
  </ds:schemaRefs>
</ds:datastoreItem>
</file>

<file path=customXml/itemProps3.xml><?xml version="1.0" encoding="utf-8"?>
<ds:datastoreItem xmlns:ds="http://schemas.openxmlformats.org/officeDocument/2006/customXml" ds:itemID="{9EBC1B38-693D-492B-B0CD-882256F23CF8}">
  <ds:schemaRefs>
    <ds:schemaRef ds:uri="4d53f57f-bd2c-40ff-80d2-3d1d1a5a38fb"/>
    <ds:schemaRef ds:uri="84674a97-74a8-4419-a01c-1349cce26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8636</Words>
  <Application>Microsoft Office PowerPoint</Application>
  <PresentationFormat>On-screen Show (4:3)</PresentationFormat>
  <Paragraphs>983</Paragraphs>
  <Slides>54</Slides>
  <Notes>48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Arial</vt:lpstr>
      <vt:lpstr>Calibri</vt:lpstr>
      <vt:lpstr>Helvetica</vt:lpstr>
      <vt:lpstr>Times New Roman</vt:lpstr>
      <vt:lpstr>CDAO Slide Master</vt:lpstr>
      <vt:lpstr>Presentation</vt:lpstr>
      <vt:lpstr>Instructions - Slide Content</vt:lpstr>
      <vt:lpstr>PowerPoint Presentation</vt:lpstr>
      <vt:lpstr>Slide Change Log</vt:lpstr>
      <vt:lpstr>Table of Contents</vt:lpstr>
      <vt:lpstr>PowerPoint Presentation</vt:lpstr>
      <vt:lpstr>Mission and System Description</vt:lpstr>
      <vt:lpstr>Cyber Security and Resiliency Enablers</vt:lpstr>
      <vt:lpstr>Supply Chain Risks</vt:lpstr>
      <vt:lpstr>System Architecture</vt:lpstr>
      <vt:lpstr>Interconnection(s)/Interface(s)</vt:lpstr>
      <vt:lpstr>Authorization Boundary</vt:lpstr>
      <vt:lpstr>SYSTEM NAME Authorization Boundary</vt:lpstr>
      <vt:lpstr>Mission Partners in SYSTEM NAME As of Date</vt:lpstr>
      <vt:lpstr>Cyber Tech Order and Continuous Monitoring</vt:lpstr>
      <vt:lpstr>Cyber Tag-Up Rhythm Proposed Schedule – For Discussion</vt:lpstr>
      <vt:lpstr>Authorization Tracker</vt:lpstr>
      <vt:lpstr>SYSTEM NAME North Star  2023 Objective State</vt:lpstr>
      <vt:lpstr> AO Dashboard (1/3)  SYSTEM NAME - Overview</vt:lpstr>
      <vt:lpstr> &lt;Capability&gt; – Authorization Status (PEC:2/2)</vt:lpstr>
      <vt:lpstr> AO Dashboard (3/3)  SYSTEM NAME - Schedule Dashboard</vt:lpstr>
      <vt:lpstr>SYSTEM NAME Action Item Look ahead</vt:lpstr>
      <vt:lpstr>System Focus: SYSTEM NAME Authorization Conditions Status</vt:lpstr>
      <vt:lpstr>System Focus: SYSTEM NAME Conditions Breakdown</vt:lpstr>
      <vt:lpstr>CDAO ORTB (1/2)  (Organizational Risk Tolerance Baseline)</vt:lpstr>
      <vt:lpstr>CDAO ORTB – AI View (2/2)  (Organizational Risk Tolerance Baseline) </vt:lpstr>
      <vt:lpstr>Cyber Hygiene Areas  AO Emphasis (CDAO ORTB)</vt:lpstr>
      <vt:lpstr>Cyber Hygiene Areas  AO Emphasis (CDAO ORTB)</vt:lpstr>
      <vt:lpstr>Cyber Hygiene Areas  AO Emphasis (CDAO ORTB)</vt:lpstr>
      <vt:lpstr>Cyber Test Schedule</vt:lpstr>
      <vt:lpstr>PenTest Schedule</vt:lpstr>
      <vt:lpstr>SYSTEM NAME CVPA/AA Out-Brief</vt:lpstr>
      <vt:lpstr>Cyber Big Rocks</vt:lpstr>
      <vt:lpstr>Risk Scale Summary</vt:lpstr>
      <vt:lpstr>Risk Analysis Report</vt:lpstr>
      <vt:lpstr>Mitigating Factors</vt:lpstr>
      <vt:lpstr>Summary</vt:lpstr>
      <vt:lpstr>Questions?</vt:lpstr>
      <vt:lpstr>Backup Slides</vt:lpstr>
      <vt:lpstr>Cybersecurity Service Provider (CSSP) or Equivalent Services</vt:lpstr>
      <vt:lpstr>Equivalent CSSP Services</vt:lpstr>
      <vt:lpstr>SYSTEM NAME Encryption Algorithms Summary</vt:lpstr>
      <vt:lpstr>Bottoms Up Assessment  Schedule as of DATE</vt:lpstr>
      <vt:lpstr>Bottoms Up Assessment  Progress since 22 AUG 23</vt:lpstr>
      <vt:lpstr>SYSTEM NAME Change Management  Highlights – Date</vt:lpstr>
      <vt:lpstr>Mitigating Factors – CCB-630</vt:lpstr>
      <vt:lpstr>Security Impact CCB-628 </vt:lpstr>
      <vt:lpstr>Security Impact CCB-123 </vt:lpstr>
      <vt:lpstr>Risk Analysis Report – CCB-#</vt:lpstr>
      <vt:lpstr>Mitigating Factors – CCB-628</vt:lpstr>
      <vt:lpstr>Change Request SNU-33239</vt:lpstr>
      <vt:lpstr>Change Request SNU-33239</vt:lpstr>
      <vt:lpstr>Change Request SNU-33209 </vt:lpstr>
      <vt:lpstr>Change Request SNU-33135</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CDAO |  CY22 Roadmap &amp; OKRs</dc:title>
  <dc:creator>Folliard, Daniel E SES OSD DoD CIO</dc:creator>
  <cp:lastModifiedBy>Ramona Lewis</cp:lastModifiedBy>
  <cp:revision>1</cp:revision>
  <cp:lastPrinted>2022-03-22T10:30:53Z</cp:lastPrinted>
  <dcterms:created xsi:type="dcterms:W3CDTF">2022-02-06T15:00:21Z</dcterms:created>
  <dcterms:modified xsi:type="dcterms:W3CDTF">2024-07-16T15:30:35Z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0x01010096AF8D95503AEE46B3A46E0177CC89D8</vt:lpwstr>
  </property>
  <property fmtid="{D5CDD505-2E9C-101B-9397-08002B2CF9AE}" pid="3" name="MediaServiceImageTags">
    <vt:lpwstr/>
  </property>
</Properties>
</file>